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371518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371518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371518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371518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371518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371518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3715184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371518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53715184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53715184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371518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371518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53715184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53715184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5371518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5371518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5371518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5371518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371518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371518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docs.github.com/en/developers/webhooks-and-events/webhooks/creating-webhoo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ngrok.com/download" TargetMode="External"/><Relationship Id="rId4" Type="http://schemas.openxmlformats.org/officeDocument/2006/relationships/hyperlink" Target="https://nodejs.org/en/download/" TargetMode="External"/><Relationship Id="rId5" Type="http://schemas.openxmlformats.org/officeDocument/2006/relationships/hyperlink" Target="https://git-scm.com/downloads" TargetMode="External"/><Relationship Id="rId6" Type="http://schemas.openxmlformats.org/officeDocument/2006/relationships/hyperlink" Target="https://docs.github.com/en/repositories/creating-and-managing-repositories/cloning-a-repository" TargetMode="External"/><Relationship Id="rId7" Type="http://schemas.openxmlformats.org/officeDocument/2006/relationships/hyperlink" Target="https://docs.github.com/en/repositories/creating-and-managing-repositories/cloning-a-reposi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docs.github.com/en/authentication/keeping-your-account-and-data-secure/creating-a-personal-access-token"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Using the </a:t>
            </a:r>
            <a:r>
              <a:rPr lang="en" sz="4500"/>
              <a:t>Github API &amp; Webhooks For Securing Repositories In Organizations</a:t>
            </a:r>
            <a:endParaRPr sz="45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Samuel Mello</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Adding </a:t>
            </a:r>
            <a:r>
              <a:rPr lang="en"/>
              <a:t>A Webhook</a:t>
            </a:r>
            <a:endParaRPr/>
          </a:p>
          <a:p>
            <a:pPr indent="0" lvl="0" marL="0" rtl="0" algn="l">
              <a:spcBef>
                <a:spcPts val="1000"/>
              </a:spcBef>
              <a:spcAft>
                <a:spcPts val="0"/>
              </a:spcAft>
              <a:buNone/>
            </a:pPr>
            <a:r>
              <a:rPr b="0" lang="en" sz="2400"/>
              <a:t>Now that we have all required prerequisites, we need to add a new webhook to our organization.</a:t>
            </a:r>
            <a:endParaRPr b="0" sz="2400"/>
          </a:p>
          <a:p>
            <a:pPr indent="0" lvl="0" marL="0" rtl="0" algn="l">
              <a:spcBef>
                <a:spcPts val="1000"/>
              </a:spcBef>
              <a:spcAft>
                <a:spcPts val="0"/>
              </a:spcAft>
              <a:buNone/>
            </a:pPr>
            <a:r>
              <a:rPr b="0" lang="en" sz="2400"/>
              <a:t>Follow the instructions below to create the webhook, but proceed to the next slide for specifics.</a:t>
            </a:r>
            <a:endParaRPr b="0" sz="2400"/>
          </a:p>
          <a:p>
            <a:pPr indent="0" lvl="0" marL="0" rtl="0" algn="l">
              <a:spcBef>
                <a:spcPts val="1000"/>
              </a:spcBef>
              <a:spcAft>
                <a:spcPts val="1000"/>
              </a:spcAft>
              <a:buNone/>
            </a:pPr>
            <a:r>
              <a:rPr b="0" lang="en" sz="2400" u="sng">
                <a:solidFill>
                  <a:schemeClr val="hlink"/>
                </a:solidFill>
                <a:hlinkClick r:id="rId3"/>
              </a:rPr>
              <a:t>Instructions</a:t>
            </a:r>
            <a:endParaRPr b="0"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Configuring </a:t>
            </a:r>
            <a:r>
              <a:rPr lang="en"/>
              <a:t>the</a:t>
            </a:r>
            <a:r>
              <a:rPr lang="en"/>
              <a:t> Webhook</a:t>
            </a:r>
            <a:endParaRPr/>
          </a:p>
          <a:p>
            <a:pPr indent="0" lvl="0" marL="0" rtl="0" algn="l">
              <a:spcBef>
                <a:spcPts val="1000"/>
              </a:spcBef>
              <a:spcAft>
                <a:spcPts val="0"/>
              </a:spcAft>
              <a:buNone/>
            </a:pPr>
            <a:r>
              <a:rPr b="0" lang="en" sz="2400"/>
              <a:t>Make sure to use the settings below when adding the webhook.</a:t>
            </a:r>
            <a:endParaRPr b="0" i="1" sz="1800"/>
          </a:p>
          <a:p>
            <a:pPr indent="-342900" lvl="0" marL="457200" rtl="0" algn="l">
              <a:spcBef>
                <a:spcPts val="1000"/>
              </a:spcBef>
              <a:spcAft>
                <a:spcPts val="0"/>
              </a:spcAft>
              <a:buSzPts val="1800"/>
              <a:buAutoNum type="arabicPeriod"/>
            </a:pPr>
            <a:r>
              <a:rPr b="0" i="1" lang="en" sz="1800"/>
              <a:t>Use “application/json” for “content type”</a:t>
            </a:r>
            <a:endParaRPr b="0" i="1" sz="1800"/>
          </a:p>
          <a:p>
            <a:pPr indent="-342900" lvl="0" marL="457200" rtl="0" algn="l">
              <a:spcBef>
                <a:spcPts val="0"/>
              </a:spcBef>
              <a:spcAft>
                <a:spcPts val="0"/>
              </a:spcAft>
              <a:buSzPts val="1800"/>
              <a:buAutoNum type="arabicPeriod"/>
            </a:pPr>
            <a:r>
              <a:rPr b="0" i="1" lang="en" sz="1800"/>
              <a:t>Use the Ngrok URL from the running Ngrok server.</a:t>
            </a:r>
            <a:endParaRPr b="0" i="1" sz="1800"/>
          </a:p>
          <a:p>
            <a:pPr indent="-342900" lvl="0" marL="457200" rtl="0" algn="l">
              <a:spcBef>
                <a:spcPts val="0"/>
              </a:spcBef>
              <a:spcAft>
                <a:spcPts val="0"/>
              </a:spcAft>
              <a:buSzPts val="1800"/>
              <a:buAutoNum type="arabicPeriod"/>
            </a:pPr>
            <a:r>
              <a:rPr b="0" i="1" lang="en" sz="1800"/>
              <a:t>For “Secret”, use the value we generated in “Generating a secret”.</a:t>
            </a:r>
            <a:endParaRPr b="0" i="1" sz="1800"/>
          </a:p>
          <a:p>
            <a:pPr indent="-342900" lvl="0" marL="457200" rtl="0" algn="l">
              <a:spcBef>
                <a:spcPts val="0"/>
              </a:spcBef>
              <a:spcAft>
                <a:spcPts val="0"/>
              </a:spcAft>
              <a:buSzPts val="1800"/>
              <a:buAutoNum type="arabicPeriod"/>
            </a:pPr>
            <a:r>
              <a:rPr b="0" i="1" lang="en" sz="1800"/>
              <a:t>For events, choose “let me select individual events” and check just “Repositories”</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Running</a:t>
            </a:r>
            <a:r>
              <a:rPr lang="en">
                <a:solidFill>
                  <a:schemeClr val="accent5"/>
                </a:solidFill>
              </a:rPr>
              <a:t> </a:t>
            </a:r>
            <a:r>
              <a:rPr lang="en"/>
              <a:t>the</a:t>
            </a:r>
            <a:r>
              <a:rPr lang="en"/>
              <a:t> Webhook Code</a:t>
            </a:r>
            <a:endParaRPr/>
          </a:p>
          <a:p>
            <a:pPr indent="0" lvl="0" marL="0" rtl="0" algn="l">
              <a:spcBef>
                <a:spcPts val="1000"/>
              </a:spcBef>
              <a:spcAft>
                <a:spcPts val="0"/>
              </a:spcAft>
              <a:buNone/>
            </a:pPr>
            <a:r>
              <a:rPr b="0" lang="en" sz="2400"/>
              <a:t>Simply use the following command to bring up the running app code. Ngrok will pass any requests from Github to our local machine, but this code will be handling the actual requests.</a:t>
            </a:r>
            <a:endParaRPr b="0" sz="1800"/>
          </a:p>
          <a:p>
            <a:pPr indent="-342900" lvl="0" marL="457200" rtl="0" algn="l">
              <a:spcBef>
                <a:spcPts val="1000"/>
              </a:spcBef>
              <a:spcAft>
                <a:spcPts val="0"/>
              </a:spcAft>
              <a:buSzPts val="1800"/>
              <a:buAutoNum type="arabicPeriod"/>
            </a:pPr>
            <a:r>
              <a:rPr b="0" i="1" lang="en" sz="1800"/>
              <a:t>Command: npm run app</a:t>
            </a:r>
            <a:endParaRPr b="0"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Testing</a:t>
            </a:r>
            <a:r>
              <a:rPr lang="en">
                <a:solidFill>
                  <a:schemeClr val="accent5"/>
                </a:solidFill>
              </a:rPr>
              <a:t> </a:t>
            </a:r>
            <a:r>
              <a:rPr lang="en"/>
              <a:t>the Webhook</a:t>
            </a:r>
            <a:r>
              <a:rPr lang="en"/>
              <a:t> Code</a:t>
            </a:r>
            <a:endParaRPr/>
          </a:p>
          <a:p>
            <a:pPr indent="0" lvl="0" marL="0" rtl="0" algn="l">
              <a:spcBef>
                <a:spcPts val="1000"/>
              </a:spcBef>
              <a:spcAft>
                <a:spcPts val="0"/>
              </a:spcAft>
              <a:buNone/>
            </a:pPr>
            <a:r>
              <a:rPr b="0" lang="en" sz="2400"/>
              <a:t>Finally, we’ll test by creating a new repository in your organization.</a:t>
            </a:r>
            <a:endParaRPr b="0" i="1" sz="1800"/>
          </a:p>
          <a:p>
            <a:pPr indent="-342900" lvl="0" marL="457200" rtl="0" algn="l">
              <a:spcBef>
                <a:spcPts val="1000"/>
              </a:spcBef>
              <a:spcAft>
                <a:spcPts val="0"/>
              </a:spcAft>
              <a:buSzPts val="1800"/>
              <a:buAutoNum type="arabicPeriod"/>
            </a:pPr>
            <a:r>
              <a:rPr b="0" i="1" lang="en" sz="1800"/>
              <a:t>Open Github.com in your browser</a:t>
            </a:r>
            <a:endParaRPr b="0" i="1" sz="1800"/>
          </a:p>
          <a:p>
            <a:pPr indent="-342900" lvl="0" marL="457200" rtl="0" algn="l">
              <a:spcBef>
                <a:spcPts val="0"/>
              </a:spcBef>
              <a:spcAft>
                <a:spcPts val="0"/>
              </a:spcAft>
              <a:buSzPts val="1800"/>
              <a:buAutoNum type="arabicPeriod"/>
            </a:pPr>
            <a:r>
              <a:rPr b="0" i="1" lang="en" sz="1800"/>
              <a:t>Create a new public repository with whatever name you like.</a:t>
            </a:r>
            <a:endParaRPr b="0" i="1" sz="1800"/>
          </a:p>
          <a:p>
            <a:pPr indent="-342900" lvl="0" marL="457200" rtl="0" algn="l">
              <a:spcBef>
                <a:spcPts val="0"/>
              </a:spcBef>
              <a:spcAft>
                <a:spcPts val="0"/>
              </a:spcAft>
              <a:buSzPts val="1800"/>
              <a:buAutoNum type="arabicPeriod"/>
            </a:pPr>
            <a:r>
              <a:rPr b="0" i="1" lang="en" sz="1800"/>
              <a:t>Validate the branches, branch protection rules, and issue creation.</a:t>
            </a:r>
            <a:endParaRPr b="0"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Outcome</a:t>
            </a:r>
            <a:endParaRPr sz="2400"/>
          </a:p>
        </p:txBody>
      </p:sp>
      <p:sp>
        <p:nvSpPr>
          <p:cNvPr id="161" name="Google Shape;161;p26"/>
          <p:cNvSpPr txBox="1"/>
          <p:nvPr>
            <p:ph idx="4294967295" type="title"/>
          </p:nvPr>
        </p:nvSpPr>
        <p:spPr>
          <a:xfrm>
            <a:off x="535775" y="1480150"/>
            <a:ext cx="8053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results of this demo should be an automated approach to branch creation and branch protection. Additionally, an issue is created to notify the admin. This </a:t>
            </a:r>
            <a:r>
              <a:rPr b="0" lang="en" sz="1800">
                <a:latin typeface="Lato"/>
                <a:ea typeface="Lato"/>
                <a:cs typeface="Lato"/>
                <a:sym typeface="Lato"/>
              </a:rPr>
              <a:t>achieves</a:t>
            </a:r>
            <a:r>
              <a:rPr b="0" lang="en" sz="1800">
                <a:latin typeface="Lato"/>
                <a:ea typeface="Lato"/>
                <a:cs typeface="Lato"/>
                <a:sym typeface="Lato"/>
              </a:rPr>
              <a:t> strict security across newly created repositories, as well as a proposed branch structure.</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The code could be engineered to protect repositories that are updated, or even process existing repositories, making security improvements with little effort.</a:t>
            </a:r>
            <a:endParaRPr b="0"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7" name="Google Shape;167;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8" name="Google Shape;168;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Questions?</a:t>
            </a:r>
            <a:endParaRPr b="1" sz="3000">
              <a:solidFill>
                <a:schemeClr val="lt2"/>
              </a:solidFill>
              <a:latin typeface="Raleway"/>
              <a:ea typeface="Raleway"/>
              <a:cs typeface="Raleway"/>
              <a:sym typeface="Raleway"/>
            </a:endParaRPr>
          </a:p>
        </p:txBody>
      </p:sp>
      <p:sp>
        <p:nvSpPr>
          <p:cNvPr id="169" name="Google Shape;169;p27"/>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200"/>
              <a:t>We have now seen how this demo webhook works. What questions or concerns do you have?</a:t>
            </a:r>
            <a:endParaRPr sz="600" u="sng">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We’ll Cover</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In this demo, we’ll be covering how webhooks can be configured in a GitHub organization in order to automate security settings via the Github API. This will enable your company to stay agile, while maintaining a posture of “security-first”.</a:t>
            </a:r>
            <a:endParaRPr b="0"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7347150" y="3362100"/>
            <a:ext cx="1577550" cy="157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My name</a:t>
            </a:r>
            <a:r>
              <a:rPr lang="en" sz="1200">
                <a:latin typeface="Raleway"/>
                <a:ea typeface="Raleway"/>
                <a:cs typeface="Raleway"/>
                <a:sym typeface="Raleway"/>
              </a:rPr>
              <a:t> is Samuel Mello. A little about me…</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Employment</a:t>
            </a:r>
            <a:br>
              <a:rPr lang="en" sz="1400">
                <a:latin typeface="Raleway"/>
                <a:ea typeface="Raleway"/>
                <a:cs typeface="Raleway"/>
                <a:sym typeface="Raleway"/>
              </a:rPr>
            </a:br>
            <a:r>
              <a:rPr lang="en" sz="1200">
                <a:latin typeface="Raleway"/>
                <a:ea typeface="Raleway"/>
                <a:cs typeface="Raleway"/>
                <a:sym typeface="Raleway"/>
              </a:rPr>
              <a:t>I am [pretending] to work for Github</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History</a:t>
            </a:r>
            <a:br>
              <a:rPr lang="en" sz="1400">
                <a:latin typeface="Raleway"/>
                <a:ea typeface="Raleway"/>
                <a:cs typeface="Raleway"/>
                <a:sym typeface="Raleway"/>
              </a:rPr>
            </a:br>
            <a:r>
              <a:rPr lang="en" sz="1200">
                <a:latin typeface="Raleway"/>
                <a:ea typeface="Raleway"/>
                <a:cs typeface="Raleway"/>
                <a:sym typeface="Raleway"/>
              </a:rPr>
              <a:t>Have worked in the software engineering space for around 15 years, focusing the last 5 on DevOps.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Personal</a:t>
            </a:r>
            <a:br>
              <a:rPr lang="en" sz="1400">
                <a:latin typeface="Raleway"/>
                <a:ea typeface="Raleway"/>
                <a:cs typeface="Raleway"/>
                <a:sym typeface="Raleway"/>
              </a:rPr>
            </a:br>
            <a:r>
              <a:rPr lang="en" sz="1200">
                <a:latin typeface="Raleway"/>
                <a:ea typeface="Raleway"/>
                <a:cs typeface="Raleway"/>
                <a:sym typeface="Raleway"/>
              </a:rPr>
              <a:t>I live in Cincinnati, OH and love home renovation.</a:t>
            </a:r>
            <a:br>
              <a:rPr lang="en" sz="1200">
                <a:latin typeface="Raleway"/>
                <a:ea typeface="Raleway"/>
                <a:cs typeface="Raleway"/>
                <a:sym typeface="Raleway"/>
              </a:rPr>
            </a:br>
            <a:endParaRPr sz="1200">
              <a:latin typeface="Raleway"/>
              <a:ea typeface="Raleway"/>
              <a:cs typeface="Raleway"/>
              <a:sym typeface="Raleway"/>
            </a:endParaRPr>
          </a:p>
        </p:txBody>
      </p:sp>
      <p:pic>
        <p:nvPicPr>
          <p:cNvPr id="89" name="Google Shape;89;p15"/>
          <p:cNvPicPr preferRelativeResize="0"/>
          <p:nvPr/>
        </p:nvPicPr>
        <p:blipFill>
          <a:blip r:embed="rId5">
            <a:alphaModFix/>
          </a:blip>
          <a:stretch>
            <a:fillRect/>
          </a:stretch>
        </p:blipFill>
        <p:spPr>
          <a:xfrm>
            <a:off x="5912925" y="4182175"/>
            <a:ext cx="589375" cy="58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83100" y="712150"/>
            <a:ext cx="64494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Pre</a:t>
            </a:r>
            <a:r>
              <a:rPr lang="en"/>
              <a:t>requisites</a:t>
            </a:r>
            <a:endParaRPr/>
          </a:p>
          <a:p>
            <a:pPr indent="-381000" lvl="0" marL="457200" rtl="0" algn="l">
              <a:spcBef>
                <a:spcPts val="1000"/>
              </a:spcBef>
              <a:spcAft>
                <a:spcPts val="0"/>
              </a:spcAft>
              <a:buSzPts val="2400"/>
              <a:buAutoNum type="arabicPeriod"/>
            </a:pPr>
            <a:r>
              <a:rPr b="0" lang="en" sz="2400"/>
              <a:t>Bash compatible terminal</a:t>
            </a:r>
            <a:endParaRPr/>
          </a:p>
          <a:p>
            <a:pPr indent="-381000" lvl="0" marL="457200" rtl="0" algn="l">
              <a:spcBef>
                <a:spcPts val="0"/>
              </a:spcBef>
              <a:spcAft>
                <a:spcPts val="0"/>
              </a:spcAft>
              <a:buSzPts val="2400"/>
              <a:buAutoNum type="arabicPeriod"/>
            </a:pPr>
            <a:r>
              <a:rPr b="0" lang="en" sz="2400" u="sng">
                <a:solidFill>
                  <a:schemeClr val="hlink"/>
                </a:solidFill>
                <a:hlinkClick r:id="rId3"/>
              </a:rPr>
              <a:t>Ngrok</a:t>
            </a:r>
            <a:r>
              <a:rPr b="0" lang="en" sz="2400"/>
              <a:t> installed</a:t>
            </a:r>
            <a:endParaRPr b="0" sz="2400"/>
          </a:p>
          <a:p>
            <a:pPr indent="-381000" lvl="0" marL="457200" rtl="0" algn="l">
              <a:spcBef>
                <a:spcPts val="0"/>
              </a:spcBef>
              <a:spcAft>
                <a:spcPts val="0"/>
              </a:spcAft>
              <a:buSzPts val="2400"/>
              <a:buAutoNum type="arabicPeriod"/>
            </a:pPr>
            <a:r>
              <a:rPr b="0" lang="en" sz="2400" u="sng">
                <a:solidFill>
                  <a:schemeClr val="hlink"/>
                </a:solidFill>
                <a:hlinkClick r:id="rId4"/>
              </a:rPr>
              <a:t>Node.JS</a:t>
            </a:r>
            <a:r>
              <a:rPr b="0" lang="en" sz="2400"/>
              <a:t> installed</a:t>
            </a:r>
            <a:endParaRPr b="0" sz="2400"/>
          </a:p>
          <a:p>
            <a:pPr indent="-381000" lvl="0" marL="457200" rtl="0" algn="l">
              <a:spcBef>
                <a:spcPts val="0"/>
              </a:spcBef>
              <a:spcAft>
                <a:spcPts val="0"/>
              </a:spcAft>
              <a:buSzPts val="2400"/>
              <a:buAutoNum type="arabicPeriod"/>
            </a:pPr>
            <a:r>
              <a:rPr b="0" lang="en" sz="2400" u="sng">
                <a:solidFill>
                  <a:schemeClr val="hlink"/>
                </a:solidFill>
                <a:hlinkClick r:id="rId5"/>
              </a:rPr>
              <a:t>Git CLI</a:t>
            </a:r>
            <a:r>
              <a:rPr b="0" lang="en" sz="2400"/>
              <a:t> installed</a:t>
            </a:r>
            <a:endParaRPr b="0" sz="2400"/>
          </a:p>
          <a:p>
            <a:pPr indent="-381000" lvl="0" marL="457200" rtl="0" algn="l">
              <a:spcBef>
                <a:spcPts val="0"/>
              </a:spcBef>
              <a:spcAft>
                <a:spcPts val="0"/>
              </a:spcAft>
              <a:buSzPts val="2400"/>
              <a:buAutoNum type="arabicPeriod"/>
            </a:pPr>
            <a:r>
              <a:rPr b="0" lang="en" sz="2400" u="sng">
                <a:solidFill>
                  <a:schemeClr val="hlink"/>
                </a:solidFill>
                <a:hlinkClick r:id="rId6"/>
              </a:rPr>
              <a:t>Clone the demo </a:t>
            </a:r>
            <a:r>
              <a:rPr b="0" lang="en" sz="2400" u="sng">
                <a:solidFill>
                  <a:schemeClr val="hlink"/>
                </a:solidFill>
                <a:hlinkClick r:id="rId7"/>
              </a:rPr>
              <a:t>repository</a:t>
            </a:r>
            <a:endParaRPr b="0" sz="2400"/>
          </a:p>
          <a:p>
            <a:pPr indent="-381000" lvl="0" marL="457200" rtl="0" algn="l">
              <a:spcBef>
                <a:spcPts val="0"/>
              </a:spcBef>
              <a:spcAft>
                <a:spcPts val="0"/>
              </a:spcAft>
              <a:buSzPts val="2400"/>
              <a:buAutoNum type="arabicPeriod"/>
            </a:pPr>
            <a:r>
              <a:rPr b="0" lang="en" sz="2400"/>
              <a:t>Execute all commands from cloned repository directory</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Installing</a:t>
            </a:r>
            <a:r>
              <a:rPr lang="en"/>
              <a:t> Node Packages</a:t>
            </a:r>
            <a:endParaRPr/>
          </a:p>
          <a:p>
            <a:pPr indent="0" lvl="0" marL="0" rtl="0" algn="l">
              <a:spcBef>
                <a:spcPts val="1000"/>
              </a:spcBef>
              <a:spcAft>
                <a:spcPts val="0"/>
              </a:spcAft>
              <a:buNone/>
            </a:pPr>
            <a:r>
              <a:rPr b="0" lang="en" sz="2400"/>
              <a:t>Node.JS offers an automated approach to package installation. We will simply be installing Github’s official API wrapper called “Octokit” with the following command.</a:t>
            </a:r>
            <a:endParaRPr b="0" sz="2400"/>
          </a:p>
          <a:p>
            <a:pPr indent="-342900" lvl="0" marL="457200" rtl="0" algn="l">
              <a:spcBef>
                <a:spcPts val="1000"/>
              </a:spcBef>
              <a:spcAft>
                <a:spcPts val="0"/>
              </a:spcAft>
              <a:buSzPts val="1800"/>
              <a:buAutoNum type="arabicPeriod"/>
            </a:pPr>
            <a:r>
              <a:rPr b="0" i="1" lang="en" sz="1800"/>
              <a:t>Command: npm i</a:t>
            </a:r>
            <a:endParaRPr b="0" i="1" sz="1800"/>
          </a:p>
          <a:p>
            <a:pPr indent="0" lvl="0" marL="0" rtl="0" algn="l">
              <a:spcBef>
                <a:spcPts val="1000"/>
              </a:spcBef>
              <a:spcAft>
                <a:spcPts val="1000"/>
              </a:spcAft>
              <a:buNone/>
            </a:pPr>
            <a:r>
              <a:t/>
            </a:r>
            <a:endParaRPr sz="2400"/>
          </a:p>
        </p:txBody>
      </p:sp>
      <p:grpSp>
        <p:nvGrpSpPr>
          <p:cNvPr id="100" name="Google Shape;100;p17"/>
          <p:cNvGrpSpPr/>
          <p:nvPr/>
        </p:nvGrpSpPr>
        <p:grpSpPr>
          <a:xfrm>
            <a:off x="7146161" y="3066327"/>
            <a:ext cx="1846840" cy="1934774"/>
            <a:chOff x="6803275" y="395363"/>
            <a:chExt cx="2212050" cy="2537076"/>
          </a:xfrm>
        </p:grpSpPr>
        <p:pic>
          <p:nvPicPr>
            <p:cNvPr id="101" name="Google Shape;101;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2" name="Google Shape;102;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3" name="Google Shape;103;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forget to execute all commands from within the repository directory.</a:t>
              </a:r>
              <a:endParaRPr b="1" sz="12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Generating</a:t>
            </a:r>
            <a:r>
              <a:rPr lang="en"/>
              <a:t> a secret</a:t>
            </a:r>
            <a:endParaRPr/>
          </a:p>
          <a:p>
            <a:pPr indent="0" lvl="0" marL="0" rtl="0" algn="l">
              <a:spcBef>
                <a:spcPts val="1000"/>
              </a:spcBef>
              <a:spcAft>
                <a:spcPts val="0"/>
              </a:spcAft>
              <a:buNone/>
            </a:pPr>
            <a:r>
              <a:rPr b="0" lang="en" sz="2400"/>
              <a:t>A secret helps secure the webhook communication between the webhook code and Github in the form of authentication via hash calculation.</a:t>
            </a:r>
            <a:endParaRPr b="0" sz="2400"/>
          </a:p>
          <a:p>
            <a:pPr indent="0" lvl="0" marL="0" rtl="0" algn="l">
              <a:spcBef>
                <a:spcPts val="1000"/>
              </a:spcBef>
              <a:spcAft>
                <a:spcPts val="0"/>
              </a:spcAft>
              <a:buNone/>
            </a:pPr>
            <a:r>
              <a:rPr b="0" lang="en" sz="2400"/>
              <a:t>We will use the results of this command in a later step.</a:t>
            </a:r>
            <a:endParaRPr b="0" sz="2400"/>
          </a:p>
          <a:p>
            <a:pPr indent="-342900" lvl="0" marL="457200" rtl="0" algn="l">
              <a:spcBef>
                <a:spcPts val="1000"/>
              </a:spcBef>
              <a:spcAft>
                <a:spcPts val="0"/>
              </a:spcAft>
              <a:buSzPts val="1800"/>
              <a:buAutoNum type="arabicPeriod"/>
            </a:pPr>
            <a:r>
              <a:rPr b="0" i="1" lang="en" sz="1800"/>
              <a:t>Command: </a:t>
            </a:r>
            <a:r>
              <a:rPr b="0" i="1" lang="en" sz="1800"/>
              <a:t>npm run secret</a:t>
            </a:r>
            <a:endParaRPr sz="2400"/>
          </a:p>
        </p:txBody>
      </p:sp>
      <p:grpSp>
        <p:nvGrpSpPr>
          <p:cNvPr id="109" name="Google Shape;109;p18"/>
          <p:cNvGrpSpPr/>
          <p:nvPr/>
        </p:nvGrpSpPr>
        <p:grpSpPr>
          <a:xfrm>
            <a:off x="7459408" y="3610362"/>
            <a:ext cx="1533172" cy="1390825"/>
            <a:chOff x="6803275" y="395363"/>
            <a:chExt cx="2212050" cy="2537076"/>
          </a:xfrm>
        </p:grpSpPr>
        <p:pic>
          <p:nvPicPr>
            <p:cNvPr id="110" name="Google Shape;11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1" name="Google Shape;111;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2" name="Google Shape;112;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Make sure to copy/paste this for later!</a:t>
              </a:r>
              <a:endParaRPr b="1" sz="1200">
                <a:solidFill>
                  <a:schemeClr val="dk2"/>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Generating</a:t>
            </a:r>
            <a:r>
              <a:rPr lang="en"/>
              <a:t> A PAT</a:t>
            </a:r>
            <a:endParaRPr/>
          </a:p>
          <a:p>
            <a:pPr indent="0" lvl="0" marL="0" rtl="0" algn="l">
              <a:spcBef>
                <a:spcPts val="1000"/>
              </a:spcBef>
              <a:spcAft>
                <a:spcPts val="0"/>
              </a:spcAft>
              <a:buNone/>
            </a:pPr>
            <a:r>
              <a:rPr b="0" lang="en" sz="2400"/>
              <a:t>A “PAT” is a Personal Access Token that will allow our webhook code to communicate with Github.</a:t>
            </a:r>
            <a:endParaRPr b="0" sz="2400"/>
          </a:p>
          <a:p>
            <a:pPr indent="0" lvl="0" marL="0" rtl="0" algn="l">
              <a:spcBef>
                <a:spcPts val="1000"/>
              </a:spcBef>
              <a:spcAft>
                <a:spcPts val="0"/>
              </a:spcAft>
              <a:buNone/>
            </a:pPr>
            <a:r>
              <a:rPr b="0" lang="en" sz="2400"/>
              <a:t>Follow the instructions below.</a:t>
            </a:r>
            <a:endParaRPr b="0" sz="2400"/>
          </a:p>
          <a:p>
            <a:pPr indent="0" lvl="0" marL="0" rtl="0" algn="l">
              <a:spcBef>
                <a:spcPts val="1000"/>
              </a:spcBef>
              <a:spcAft>
                <a:spcPts val="1000"/>
              </a:spcAft>
              <a:buNone/>
            </a:pPr>
            <a:r>
              <a:rPr lang="en" sz="2400" u="sng">
                <a:solidFill>
                  <a:schemeClr val="hlink"/>
                </a:solidFill>
                <a:hlinkClick r:id="rId3"/>
              </a:rPr>
              <a:t>Instructions</a:t>
            </a:r>
            <a:endParaRPr sz="2400"/>
          </a:p>
        </p:txBody>
      </p:sp>
      <p:grpSp>
        <p:nvGrpSpPr>
          <p:cNvPr id="118" name="Google Shape;118;p19"/>
          <p:cNvGrpSpPr/>
          <p:nvPr/>
        </p:nvGrpSpPr>
        <p:grpSpPr>
          <a:xfrm>
            <a:off x="7459408" y="3610362"/>
            <a:ext cx="1533172" cy="1390825"/>
            <a:chOff x="6803275" y="395363"/>
            <a:chExt cx="2212050" cy="2537076"/>
          </a:xfrm>
        </p:grpSpPr>
        <p:pic>
          <p:nvPicPr>
            <p:cNvPr id="119" name="Google Shape;119;p1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20" name="Google Shape;120;p1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21" name="Google Shape;121;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Make sure to copy/paste this for later!</a:t>
              </a:r>
              <a:endParaRPr b="1" sz="1200">
                <a:solidFill>
                  <a:schemeClr val="dk2"/>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83100" y="712150"/>
            <a:ext cx="87099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Setting Up</a:t>
            </a:r>
            <a:r>
              <a:rPr lang="en"/>
              <a:t> Environment</a:t>
            </a:r>
            <a:endParaRPr/>
          </a:p>
          <a:p>
            <a:pPr indent="0" lvl="0" marL="0" rtl="0" algn="l">
              <a:spcBef>
                <a:spcPts val="1000"/>
              </a:spcBef>
              <a:spcAft>
                <a:spcPts val="0"/>
              </a:spcAft>
              <a:buNone/>
            </a:pPr>
            <a:r>
              <a:rPr b="0" lang="en" sz="2400"/>
              <a:t>In order to keep secret values out of our code, we will make use of environment variables.</a:t>
            </a:r>
            <a:endParaRPr b="0" sz="2400"/>
          </a:p>
          <a:p>
            <a:pPr indent="0" lvl="0" marL="0" rtl="0" algn="l">
              <a:spcBef>
                <a:spcPts val="1000"/>
              </a:spcBef>
              <a:spcAft>
                <a:spcPts val="0"/>
              </a:spcAft>
              <a:buNone/>
            </a:pPr>
            <a:r>
              <a:t/>
            </a:r>
            <a:endParaRPr b="0" sz="2400"/>
          </a:p>
          <a:p>
            <a:pPr indent="-342900" lvl="0" marL="457200" rtl="0" algn="l">
              <a:spcBef>
                <a:spcPts val="1000"/>
              </a:spcBef>
              <a:spcAft>
                <a:spcPts val="0"/>
              </a:spcAft>
              <a:buSzPts val="1800"/>
              <a:buAutoNum type="arabicPeriod"/>
            </a:pPr>
            <a:r>
              <a:rPr b="0" i="1" lang="en" sz="1800"/>
              <a:t>Make a copy of “env.demo” as “env”</a:t>
            </a:r>
            <a:endParaRPr b="0" i="1" sz="1800"/>
          </a:p>
          <a:p>
            <a:pPr indent="-342900" lvl="0" marL="457200" rtl="0" algn="l">
              <a:spcBef>
                <a:spcPts val="0"/>
              </a:spcBef>
              <a:spcAft>
                <a:spcPts val="0"/>
              </a:spcAft>
              <a:buSzPts val="1800"/>
              <a:buAutoNum type="arabicPeriod"/>
            </a:pPr>
            <a:r>
              <a:rPr b="0" i="1" lang="en" sz="1800"/>
              <a:t>Modify the contents, replacing all &lt;variables&gt; with the values we generated in the previous steps.</a:t>
            </a:r>
            <a:endParaRPr b="0" i="1" sz="1800"/>
          </a:p>
          <a:p>
            <a:pPr indent="-342900" lvl="0" marL="457200" rtl="0" algn="l">
              <a:spcBef>
                <a:spcPts val="0"/>
              </a:spcBef>
              <a:spcAft>
                <a:spcPts val="0"/>
              </a:spcAft>
              <a:buSzPts val="1800"/>
              <a:buAutoNum type="arabicPeriod"/>
            </a:pPr>
            <a:r>
              <a:rPr b="0" i="1" lang="en" sz="1800"/>
              <a:t>Execute the source command: . ./env</a:t>
            </a:r>
            <a:endParaRPr b="0" i="1" sz="1800"/>
          </a:p>
          <a:p>
            <a:pPr indent="0" lvl="0" marL="0" rtl="0" algn="l">
              <a:spcBef>
                <a:spcPts val="1000"/>
              </a:spcBef>
              <a:spcAft>
                <a:spcPts val="1000"/>
              </a:spcAft>
              <a:buNone/>
            </a:pPr>
            <a:r>
              <a:t/>
            </a:r>
            <a:endParaRPr sz="2400"/>
          </a:p>
        </p:txBody>
      </p:sp>
      <p:grpSp>
        <p:nvGrpSpPr>
          <p:cNvPr id="127" name="Google Shape;127;p20"/>
          <p:cNvGrpSpPr/>
          <p:nvPr/>
        </p:nvGrpSpPr>
        <p:grpSpPr>
          <a:xfrm>
            <a:off x="6453929" y="3832911"/>
            <a:ext cx="2538770" cy="1168323"/>
            <a:chOff x="6803275" y="395363"/>
            <a:chExt cx="2212050" cy="2537076"/>
          </a:xfrm>
        </p:grpSpPr>
        <p:pic>
          <p:nvPicPr>
            <p:cNvPr id="128" name="Google Shape;128;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9" name="Google Shape;129;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0" name="Google Shape;130;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In production, a secrets vault would replace this.</a:t>
              </a:r>
              <a:endParaRPr b="1" sz="1200">
                <a:solidFill>
                  <a:schemeClr val="dk2"/>
                </a:solidFill>
                <a:latin typeface="Raleway"/>
                <a:ea typeface="Raleway"/>
                <a:cs typeface="Raleway"/>
                <a:sym typeface="Ralewa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Running</a:t>
            </a:r>
            <a:r>
              <a:rPr lang="en"/>
              <a:t> Ngrok</a:t>
            </a:r>
            <a:endParaRPr/>
          </a:p>
          <a:p>
            <a:pPr indent="0" lvl="0" marL="0" rtl="0" algn="l">
              <a:spcBef>
                <a:spcPts val="1000"/>
              </a:spcBef>
              <a:spcAft>
                <a:spcPts val="0"/>
              </a:spcAft>
              <a:buNone/>
            </a:pPr>
            <a:r>
              <a:rPr b="0" lang="en" sz="2400"/>
              <a:t>This is a development-only tool to expose our code for testing purposes.</a:t>
            </a:r>
            <a:endParaRPr b="0" sz="2400"/>
          </a:p>
          <a:p>
            <a:pPr indent="-342900" lvl="0" marL="457200" rtl="0" algn="l">
              <a:spcBef>
                <a:spcPts val="1000"/>
              </a:spcBef>
              <a:spcAft>
                <a:spcPts val="0"/>
              </a:spcAft>
              <a:buSzPts val="1800"/>
              <a:buAutoNum type="arabicPeriod"/>
            </a:pPr>
            <a:r>
              <a:rPr b="0" i="1" lang="en" sz="1800"/>
              <a:t>Execute </a:t>
            </a:r>
            <a:r>
              <a:rPr b="0" i="1" lang="en" sz="1800"/>
              <a:t>command: npm run server</a:t>
            </a:r>
            <a:endParaRPr b="0" i="1" sz="1800"/>
          </a:p>
          <a:p>
            <a:pPr indent="-342900" lvl="0" marL="457200" rtl="0" algn="l">
              <a:spcBef>
                <a:spcPts val="0"/>
              </a:spcBef>
              <a:spcAft>
                <a:spcPts val="0"/>
              </a:spcAft>
              <a:buSzPts val="1800"/>
              <a:buAutoNum type="arabicPeriod"/>
            </a:pPr>
            <a:r>
              <a:rPr b="0" i="1" lang="en" sz="1800"/>
              <a:t>Make note of the URL. We will use this later.</a:t>
            </a:r>
            <a:endParaRPr b="0" i="1" sz="1800"/>
          </a:p>
          <a:p>
            <a:pPr indent="0" lvl="0" marL="0" rtl="0" algn="l">
              <a:spcBef>
                <a:spcPts val="1000"/>
              </a:spcBef>
              <a:spcAft>
                <a:spcPts val="10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