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476ac3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e476ac3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9667b02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9667b02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9667b02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9667b02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9667b02d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9667b02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def3c88a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def3c88a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9667b02d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e9667b02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9667b02d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9667b02d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9667b02d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9667b02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9667b02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9667b02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9667b02d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9667b02d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c2d990aa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c2d990aa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def3c88a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5def3c88a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476ac3d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476ac3d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c2d990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c2d990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c2d990a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c2d990a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</a:t>
            </a:r>
            <a:r>
              <a:rPr lang="en" sz="1400"/>
              <a:t>ornecer por meio de um sistema web uma </a:t>
            </a:r>
            <a:r>
              <a:rPr lang="en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solução completa e eficiente para otimizar e simplificar os processos jurídicos podendo atender profissionais do direito com escritórios de advocacia ou departamento buscando acessar ou definir petições de forma ágil e eficiente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def3c88a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def3c88a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6d93901f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6d93901f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Não houve mudanças no documento e artefatos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def3c88a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def3c88a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def3c88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def3c88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rot="10800000">
            <a:off x="4871962" y="3541952"/>
            <a:ext cx="6119352" cy="34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10800000">
            <a:off x="-1847313" y="3541952"/>
            <a:ext cx="6119352" cy="34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>
            <a:off x="-1321201" y="-1258649"/>
            <a:ext cx="6119352" cy="34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>
            <a:off x="4345849" y="-1258649"/>
            <a:ext cx="6119352" cy="344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713250" y="2457446"/>
            <a:ext cx="77175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42550" y="3498746"/>
            <a:ext cx="38589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10800000">
            <a:off x="-2760351" y="2189990"/>
            <a:ext cx="6119352" cy="34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>
            <a:off x="-2760351" y="-488637"/>
            <a:ext cx="6119352" cy="344214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3973333" y="1430250"/>
            <a:ext cx="4457400" cy="15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3973333" y="3256050"/>
            <a:ext cx="44574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713225" y="1029650"/>
            <a:ext cx="3084300" cy="3084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p13"/>
          <p:cNvSpPr txBox="1"/>
          <p:nvPr>
            <p:ph idx="2" type="title"/>
          </p:nvPr>
        </p:nvSpPr>
        <p:spPr>
          <a:xfrm>
            <a:off x="1921625" y="171142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921625" y="2162925"/>
            <a:ext cx="2286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3" type="title"/>
          </p:nvPr>
        </p:nvSpPr>
        <p:spPr>
          <a:xfrm>
            <a:off x="721625" y="1711425"/>
            <a:ext cx="1200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4" type="title"/>
          </p:nvPr>
        </p:nvSpPr>
        <p:spPr>
          <a:xfrm>
            <a:off x="5773612" y="171142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5773612" y="2162925"/>
            <a:ext cx="2286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6" type="title"/>
          </p:nvPr>
        </p:nvSpPr>
        <p:spPr>
          <a:xfrm>
            <a:off x="4571988" y="1711425"/>
            <a:ext cx="1200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7" type="title"/>
          </p:nvPr>
        </p:nvSpPr>
        <p:spPr>
          <a:xfrm>
            <a:off x="1921625" y="3256550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1921625" y="3708050"/>
            <a:ext cx="2286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9" type="title"/>
          </p:nvPr>
        </p:nvSpPr>
        <p:spPr>
          <a:xfrm>
            <a:off x="720000" y="3256550"/>
            <a:ext cx="1200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13" type="title"/>
          </p:nvPr>
        </p:nvSpPr>
        <p:spPr>
          <a:xfrm>
            <a:off x="5773612" y="3256550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5773612" y="3708050"/>
            <a:ext cx="2286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5" type="title"/>
          </p:nvPr>
        </p:nvSpPr>
        <p:spPr>
          <a:xfrm>
            <a:off x="4571988" y="3256550"/>
            <a:ext cx="1200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83" name="Google Shape;83;p13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-6645067">
            <a:off x="3930945" y="-239643"/>
            <a:ext cx="9128410" cy="513474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type="title"/>
          </p:nvPr>
        </p:nvSpPr>
        <p:spPr>
          <a:xfrm>
            <a:off x="713224" y="1261350"/>
            <a:ext cx="3749100" cy="12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713225" y="2693850"/>
            <a:ext cx="37491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/>
          <p:nvPr>
            <p:ph idx="2" type="pic"/>
          </p:nvPr>
        </p:nvSpPr>
        <p:spPr>
          <a:xfrm>
            <a:off x="5030225" y="871500"/>
            <a:ext cx="3400500" cy="340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125" y="3994400"/>
            <a:ext cx="385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713225" y="1550700"/>
            <a:ext cx="77157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10800000">
            <a:off x="-2223449" y="2990850"/>
            <a:ext cx="6828150" cy="3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>
            <a:off x="4539299" y="-1688200"/>
            <a:ext cx="6828150" cy="38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842100" y="2802750"/>
            <a:ext cx="2366400" cy="3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842100" y="3090763"/>
            <a:ext cx="23664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2" type="title"/>
          </p:nvPr>
        </p:nvSpPr>
        <p:spPr>
          <a:xfrm>
            <a:off x="3388800" y="2800350"/>
            <a:ext cx="2366400" cy="3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6"/>
          <p:cNvSpPr txBox="1"/>
          <p:nvPr>
            <p:ph idx="3" type="subTitle"/>
          </p:nvPr>
        </p:nvSpPr>
        <p:spPr>
          <a:xfrm>
            <a:off x="3388850" y="3087452"/>
            <a:ext cx="23664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4" type="title"/>
          </p:nvPr>
        </p:nvSpPr>
        <p:spPr>
          <a:xfrm>
            <a:off x="5935600" y="2802750"/>
            <a:ext cx="2366400" cy="3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6"/>
          <p:cNvSpPr txBox="1"/>
          <p:nvPr>
            <p:ph idx="5" type="subTitle"/>
          </p:nvPr>
        </p:nvSpPr>
        <p:spPr>
          <a:xfrm>
            <a:off x="5935600" y="3090763"/>
            <a:ext cx="23664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6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05" name="Google Shape;105;p16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flipH="1">
            <a:off x="5162699" y="1776894"/>
            <a:ext cx="201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title"/>
          </p:nvPr>
        </p:nvSpPr>
        <p:spPr>
          <a:xfrm flipH="1">
            <a:off x="5162699" y="3270713"/>
            <a:ext cx="201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title"/>
          </p:nvPr>
        </p:nvSpPr>
        <p:spPr>
          <a:xfrm flipH="1">
            <a:off x="1969819" y="1776894"/>
            <a:ext cx="201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 flipH="1">
            <a:off x="1969801" y="2081700"/>
            <a:ext cx="201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4" type="subTitle"/>
          </p:nvPr>
        </p:nvSpPr>
        <p:spPr>
          <a:xfrm flipH="1">
            <a:off x="5162529" y="2081700"/>
            <a:ext cx="2011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5" type="title"/>
          </p:nvPr>
        </p:nvSpPr>
        <p:spPr>
          <a:xfrm flipH="1">
            <a:off x="1969819" y="3270713"/>
            <a:ext cx="201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6" type="subTitle"/>
          </p:nvPr>
        </p:nvSpPr>
        <p:spPr>
          <a:xfrm flipH="1">
            <a:off x="1969801" y="3575529"/>
            <a:ext cx="201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7" type="subTitle"/>
          </p:nvPr>
        </p:nvSpPr>
        <p:spPr>
          <a:xfrm flipH="1">
            <a:off x="5162529" y="3575529"/>
            <a:ext cx="2011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8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17" name="Google Shape;117;p17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7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215825">
            <a:off x="-2005936" y="3682739"/>
            <a:ext cx="5145704" cy="28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16600" y="1551338"/>
            <a:ext cx="235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16600" y="1985450"/>
            <a:ext cx="2359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2" type="title"/>
          </p:nvPr>
        </p:nvSpPr>
        <p:spPr>
          <a:xfrm>
            <a:off x="3392225" y="1551338"/>
            <a:ext cx="235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8"/>
          <p:cNvSpPr txBox="1"/>
          <p:nvPr>
            <p:ph idx="3" type="subTitle"/>
          </p:nvPr>
        </p:nvSpPr>
        <p:spPr>
          <a:xfrm>
            <a:off x="3392225" y="1985450"/>
            <a:ext cx="2359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4" type="title"/>
          </p:nvPr>
        </p:nvSpPr>
        <p:spPr>
          <a:xfrm>
            <a:off x="716600" y="3137138"/>
            <a:ext cx="235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8"/>
          <p:cNvSpPr txBox="1"/>
          <p:nvPr>
            <p:ph idx="5" type="subTitle"/>
          </p:nvPr>
        </p:nvSpPr>
        <p:spPr>
          <a:xfrm>
            <a:off x="716600" y="3571250"/>
            <a:ext cx="2359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6" type="title"/>
          </p:nvPr>
        </p:nvSpPr>
        <p:spPr>
          <a:xfrm>
            <a:off x="3392225" y="3137138"/>
            <a:ext cx="235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8"/>
          <p:cNvSpPr txBox="1"/>
          <p:nvPr>
            <p:ph idx="7" type="subTitle"/>
          </p:nvPr>
        </p:nvSpPr>
        <p:spPr>
          <a:xfrm>
            <a:off x="3392225" y="3571250"/>
            <a:ext cx="2359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8" type="title"/>
          </p:nvPr>
        </p:nvSpPr>
        <p:spPr>
          <a:xfrm>
            <a:off x="6067875" y="1551338"/>
            <a:ext cx="235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8"/>
          <p:cNvSpPr txBox="1"/>
          <p:nvPr>
            <p:ph idx="9" type="subTitle"/>
          </p:nvPr>
        </p:nvSpPr>
        <p:spPr>
          <a:xfrm>
            <a:off x="6067900" y="1985464"/>
            <a:ext cx="2359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3" type="title"/>
          </p:nvPr>
        </p:nvSpPr>
        <p:spPr>
          <a:xfrm>
            <a:off x="6067875" y="3137138"/>
            <a:ext cx="235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8"/>
          <p:cNvSpPr txBox="1"/>
          <p:nvPr>
            <p:ph idx="14" type="subTitle"/>
          </p:nvPr>
        </p:nvSpPr>
        <p:spPr>
          <a:xfrm>
            <a:off x="6067900" y="3571264"/>
            <a:ext cx="2359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5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34" name="Google Shape;134;p18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18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215825">
            <a:off x="-2005936" y="3682739"/>
            <a:ext cx="5145704" cy="28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39" name="Google Shape;139;p19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43" name="Google Shape;143;p20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rot="10800000">
            <a:off x="4539299" y="2762250"/>
            <a:ext cx="6828150" cy="3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>
            <a:off x="-2223449" y="-1459600"/>
            <a:ext cx="6828150" cy="38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3492975" y="1924050"/>
            <a:ext cx="49371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 flipH="1">
            <a:off x="713197" y="1555651"/>
            <a:ext cx="25656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 flipH="1">
            <a:off x="3493635" y="2762250"/>
            <a:ext cx="4937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hasCustomPrompt="1" type="title"/>
          </p:nvPr>
        </p:nvSpPr>
        <p:spPr>
          <a:xfrm>
            <a:off x="896550" y="2495546"/>
            <a:ext cx="209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713250" y="3500545"/>
            <a:ext cx="246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8" name="Google Shape;148;p21"/>
          <p:cNvSpPr txBox="1"/>
          <p:nvPr>
            <p:ph hasCustomPrompt="1" idx="2" type="title"/>
          </p:nvPr>
        </p:nvSpPr>
        <p:spPr>
          <a:xfrm>
            <a:off x="3524972" y="2495546"/>
            <a:ext cx="209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1"/>
          <p:cNvSpPr txBox="1"/>
          <p:nvPr>
            <p:ph idx="3" type="subTitle"/>
          </p:nvPr>
        </p:nvSpPr>
        <p:spPr>
          <a:xfrm>
            <a:off x="3341672" y="3500545"/>
            <a:ext cx="246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Montserrat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hasCustomPrompt="1" idx="4" type="title"/>
          </p:nvPr>
        </p:nvSpPr>
        <p:spPr>
          <a:xfrm>
            <a:off x="6153394" y="2495546"/>
            <a:ext cx="209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" name="Google Shape;151;p21"/>
          <p:cNvSpPr txBox="1"/>
          <p:nvPr>
            <p:ph idx="5" type="subTitle"/>
          </p:nvPr>
        </p:nvSpPr>
        <p:spPr>
          <a:xfrm>
            <a:off x="5970094" y="3500545"/>
            <a:ext cx="246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2" name="Google Shape;152;p21"/>
          <p:cNvSpPr txBox="1"/>
          <p:nvPr>
            <p:ph idx="6" type="title"/>
          </p:nvPr>
        </p:nvSpPr>
        <p:spPr>
          <a:xfrm>
            <a:off x="713250" y="3211050"/>
            <a:ext cx="2460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21"/>
          <p:cNvSpPr txBox="1"/>
          <p:nvPr>
            <p:ph idx="7" type="title"/>
          </p:nvPr>
        </p:nvSpPr>
        <p:spPr>
          <a:xfrm>
            <a:off x="3341672" y="3211050"/>
            <a:ext cx="2460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1"/>
          <p:cNvSpPr txBox="1"/>
          <p:nvPr>
            <p:ph idx="8" type="title"/>
          </p:nvPr>
        </p:nvSpPr>
        <p:spPr>
          <a:xfrm>
            <a:off x="5970094" y="3211050"/>
            <a:ext cx="2460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21"/>
          <p:cNvSpPr txBox="1"/>
          <p:nvPr>
            <p:ph idx="9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21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10800000">
            <a:off x="-2273701" y="3881551"/>
            <a:ext cx="6119352" cy="34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rot="10800000">
            <a:off x="5298349" y="3881551"/>
            <a:ext cx="6119352" cy="344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343150" y="196600"/>
            <a:ext cx="44577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2880300" y="1421925"/>
            <a:ext cx="33834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/>
        </p:nvSpPr>
        <p:spPr>
          <a:xfrm>
            <a:off x="2109875" y="3638100"/>
            <a:ext cx="492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 b="0" l="5051" r="5060" t="0"/>
          <a:stretch/>
        </p:blipFill>
        <p:spPr>
          <a:xfrm rot="-4154933">
            <a:off x="4894122" y="-552833"/>
            <a:ext cx="9128410" cy="513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5">
            <a:alphaModFix/>
          </a:blip>
          <a:srcRect b="0" l="5051" r="5060" t="0"/>
          <a:stretch/>
        </p:blipFill>
        <p:spPr>
          <a:xfrm rot="-4154933">
            <a:off x="-4878528" y="547042"/>
            <a:ext cx="9128410" cy="513474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rot="10800000">
            <a:off x="4539299" y="2762250"/>
            <a:ext cx="6828150" cy="3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>
            <a:off x="-2223449" y="-1459600"/>
            <a:ext cx="6828150" cy="38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10800000">
            <a:off x="4940451" y="-1780275"/>
            <a:ext cx="6828150" cy="38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234275"/>
            <a:ext cx="7704000" cy="3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325900" y="2798000"/>
            <a:ext cx="2922600" cy="36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title"/>
          </p:nvPr>
        </p:nvSpPr>
        <p:spPr>
          <a:xfrm>
            <a:off x="4895487" y="2798000"/>
            <a:ext cx="2922600" cy="36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895487" y="3087500"/>
            <a:ext cx="2922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1325900" y="3087500"/>
            <a:ext cx="2922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 rot="215825">
            <a:off x="-2005936" y="3682739"/>
            <a:ext cx="5145704" cy="28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0" y="10668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0000" y="1205950"/>
            <a:ext cx="2560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20000" y="1754650"/>
            <a:ext cx="25602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flipH="1">
            <a:off x="4567162" y="-1030511"/>
            <a:ext cx="6119352" cy="34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>
            <a:off x="-1552213" y="-1030511"/>
            <a:ext cx="6119352" cy="344214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231650" y="2150300"/>
            <a:ext cx="6680700" cy="23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/>
          <p:nvPr>
            <p:ph idx="2" type="pic"/>
          </p:nvPr>
        </p:nvSpPr>
        <p:spPr>
          <a:xfrm>
            <a:off x="3749100" y="347175"/>
            <a:ext cx="1645800" cy="16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5051" r="5060" t="0"/>
          <a:stretch/>
        </p:blipFill>
        <p:spPr>
          <a:xfrm rot="6645067">
            <a:off x="-4108158" y="-239643"/>
            <a:ext cx="9128410" cy="513474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type="title"/>
          </p:nvPr>
        </p:nvSpPr>
        <p:spPr>
          <a:xfrm>
            <a:off x="4571975" y="1047750"/>
            <a:ext cx="384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4571975" y="2266950"/>
            <a:ext cx="384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713225" y="871500"/>
            <a:ext cx="3400500" cy="340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713225" y="539500"/>
            <a:ext cx="2853000" cy="2286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5760"/>
            <a:ext cx="771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hyperlink" Target="https://github.com/jefersonluan/Projeto-Suit-Corporation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ctrTitle"/>
          </p:nvPr>
        </p:nvSpPr>
        <p:spPr>
          <a:xfrm>
            <a:off x="713250" y="2305046"/>
            <a:ext cx="77175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SUIT CORPORATION</a:t>
            </a:r>
            <a:endParaRPr/>
          </a:p>
        </p:txBody>
      </p:sp>
      <p:cxnSp>
        <p:nvCxnSpPr>
          <p:cNvPr id="179" name="Google Shape;179;p25"/>
          <p:cNvCxnSpPr/>
          <p:nvPr/>
        </p:nvCxnSpPr>
        <p:spPr>
          <a:xfrm>
            <a:off x="2283300" y="32371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 de VeV</a:t>
            </a:r>
            <a:endParaRPr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720000" y="1381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dos t</a:t>
            </a:r>
            <a:r>
              <a:rPr lang="en"/>
              <a:t>estes aplicados:</a:t>
            </a:r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720000" y="1847825"/>
            <a:ext cx="7704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Teste de Integração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3643800" y="2335538"/>
            <a:ext cx="1579200" cy="1403700"/>
          </a:xfrm>
          <a:prstGeom prst="hexagon">
            <a:avLst>
              <a:gd fmla="val 56278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3688200" y="2589488"/>
            <a:ext cx="1490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5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Casos de testes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1581450" y="3346150"/>
            <a:ext cx="1579200" cy="1403700"/>
          </a:xfrm>
          <a:prstGeom prst="hexagon">
            <a:avLst>
              <a:gd fmla="val 56278" name="adj"/>
              <a:gd fmla="val 115470" name="vf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1625850" y="3676300"/>
            <a:ext cx="149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3</a:t>
            </a:r>
            <a:r>
              <a:rPr b="1" lang="en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Passou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5638075" y="3346150"/>
            <a:ext cx="1579200" cy="1403700"/>
          </a:xfrm>
          <a:prstGeom prst="hexagon">
            <a:avLst>
              <a:gd fmla="val 56278" name="adj"/>
              <a:gd fmla="val 115470" name="vf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5682475" y="3676300"/>
            <a:ext cx="149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2</a:t>
            </a:r>
            <a:r>
              <a:rPr b="1" lang="en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Falhou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 de VeV</a:t>
            </a:r>
            <a:endParaRPr/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720000" y="1381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Resultados dos testes aplicados: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720000" y="1847825"/>
            <a:ext cx="7704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Teste de Funcionalidade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982075" y="2371650"/>
            <a:ext cx="64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funcionais: Falha nas áreas de listagens de busca de lei e casos.</a:t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982075" y="3094325"/>
            <a:ext cx="64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funcionais: Falha na responsividade do sistema e a </a:t>
            </a:r>
            <a:r>
              <a:rPr lang="en"/>
              <a:t>persistência</a:t>
            </a:r>
            <a:r>
              <a:rPr lang="en"/>
              <a:t> dos dados de novos clientes.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 de VeV</a:t>
            </a:r>
            <a:endParaRPr/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720000" y="1381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Resultados dos testes aplicados: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720000" y="1847825"/>
            <a:ext cx="7704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Teste de Acessibilidade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949175" y="2327600"/>
            <a:ext cx="6430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valiador e simulador de acessibilidade em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Sites (</a:t>
            </a:r>
            <a:r>
              <a:rPr lang="en"/>
              <a:t>ASES)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➔"/>
            </a:pPr>
            <a:r>
              <a:rPr lang="en">
                <a:solidFill>
                  <a:srgbClr val="111111"/>
                </a:solidFill>
              </a:rPr>
              <a:t>Nota 89.28%.</a:t>
            </a:r>
            <a:endParaRPr>
              <a:solidFill>
                <a:srgbClr val="11111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</a:rPr>
              <a:t> </a:t>
            </a:r>
            <a:endParaRPr>
              <a:solidFill>
                <a:srgbClr val="11111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➔"/>
            </a:pPr>
            <a:r>
              <a:rPr lang="en">
                <a:solidFill>
                  <a:srgbClr val="111111"/>
                </a:solidFill>
              </a:rPr>
              <a:t>Foram identificados quatro erros de marcação, um aviso e um erro de apresentação/design.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3715225" y="2082675"/>
            <a:ext cx="52053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Artigo</a:t>
            </a:r>
            <a:endParaRPr sz="4800"/>
          </a:p>
        </p:txBody>
      </p:sp>
      <p:sp>
        <p:nvSpPr>
          <p:cNvPr id="298" name="Google Shape;298;p37"/>
          <p:cNvSpPr txBox="1"/>
          <p:nvPr>
            <p:ph idx="2" type="title"/>
          </p:nvPr>
        </p:nvSpPr>
        <p:spPr>
          <a:xfrm flipH="1">
            <a:off x="713101" y="1555650"/>
            <a:ext cx="31941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99" name="Google Shape;299;p37"/>
          <p:cNvCxnSpPr/>
          <p:nvPr/>
        </p:nvCxnSpPr>
        <p:spPr>
          <a:xfrm>
            <a:off x="4572525" y="1466600"/>
            <a:ext cx="4571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7"/>
          <p:cNvCxnSpPr/>
          <p:nvPr/>
        </p:nvCxnSpPr>
        <p:spPr>
          <a:xfrm>
            <a:off x="0" y="367690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2212750" y="2114550"/>
            <a:ext cx="52053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Lista de figuras</a:t>
            </a:r>
            <a:endParaRPr sz="4800"/>
          </a:p>
        </p:txBody>
      </p:sp>
      <p:cxnSp>
        <p:nvCxnSpPr>
          <p:cNvPr id="307" name="Google Shape;307;p38"/>
          <p:cNvCxnSpPr/>
          <p:nvPr/>
        </p:nvCxnSpPr>
        <p:spPr>
          <a:xfrm>
            <a:off x="4572525" y="1466600"/>
            <a:ext cx="4571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8"/>
          <p:cNvCxnSpPr/>
          <p:nvPr/>
        </p:nvCxnSpPr>
        <p:spPr>
          <a:xfrm>
            <a:off x="0" y="367690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Lista de figuras</a:t>
            </a:r>
            <a:endParaRPr/>
          </a:p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927250" y="1274775"/>
            <a:ext cx="64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valiador e simulador de acessibilidade em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Sites (</a:t>
            </a:r>
            <a:r>
              <a:rPr lang="en"/>
              <a:t>ASES)</a:t>
            </a:r>
            <a:endParaRPr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00" y="1827375"/>
            <a:ext cx="50387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 rotWithShape="1">
          <a:blip r:embed="rId4">
            <a:alphaModFix/>
          </a:blip>
          <a:srcRect b="0" l="9210" r="13125" t="0"/>
          <a:stretch/>
        </p:blipFill>
        <p:spPr>
          <a:xfrm>
            <a:off x="5723650" y="1895900"/>
            <a:ext cx="2833125" cy="25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514325" y="4506225"/>
            <a:ext cx="63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Fonte: autores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Lista de figuras</a:t>
            </a:r>
            <a:endParaRPr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927250" y="1274775"/>
            <a:ext cx="64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Testes de integração</a:t>
            </a:r>
            <a:endParaRPr/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7644" r="2846" t="0"/>
          <a:stretch/>
        </p:blipFill>
        <p:spPr>
          <a:xfrm>
            <a:off x="141475" y="1718850"/>
            <a:ext cx="5132526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400" y="1891988"/>
            <a:ext cx="2738015" cy="277007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 txBox="1"/>
          <p:nvPr/>
        </p:nvSpPr>
        <p:spPr>
          <a:xfrm>
            <a:off x="503350" y="4662075"/>
            <a:ext cx="63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Fonte: autores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Lista de figuras</a:t>
            </a:r>
            <a:endParaRPr/>
          </a:p>
        </p:txBody>
      </p:sp>
      <p:sp>
        <p:nvSpPr>
          <p:cNvPr id="335" name="Google Shape;33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927250" y="1274775"/>
            <a:ext cx="64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Testes de integração</a:t>
            </a:r>
            <a:endParaRPr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5" y="1886425"/>
            <a:ext cx="53340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475" y="2100900"/>
            <a:ext cx="3486150" cy="22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1"/>
          <p:cNvSpPr txBox="1"/>
          <p:nvPr/>
        </p:nvSpPr>
        <p:spPr>
          <a:xfrm>
            <a:off x="503350" y="4662075"/>
            <a:ext cx="63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Fonte: autores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Lista de figuras</a:t>
            </a:r>
            <a:endParaRPr/>
          </a:p>
        </p:txBody>
      </p:sp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2"/>
          <p:cNvSpPr txBox="1"/>
          <p:nvPr/>
        </p:nvSpPr>
        <p:spPr>
          <a:xfrm>
            <a:off x="927250" y="1274775"/>
            <a:ext cx="64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Testes de funcionalidades</a:t>
            </a:r>
            <a:endParaRPr/>
          </a:p>
        </p:txBody>
      </p:sp>
      <p:pic>
        <p:nvPicPr>
          <p:cNvPr id="347" name="Google Shape;347;p42"/>
          <p:cNvPicPr preferRelativeResize="0"/>
          <p:nvPr/>
        </p:nvPicPr>
        <p:blipFill rotWithShape="1">
          <a:blip r:embed="rId3">
            <a:alphaModFix/>
          </a:blip>
          <a:srcRect b="0" l="0" r="9189" t="0"/>
          <a:stretch/>
        </p:blipFill>
        <p:spPr>
          <a:xfrm>
            <a:off x="0" y="1674975"/>
            <a:ext cx="53282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2"/>
          <p:cNvPicPr preferRelativeResize="0"/>
          <p:nvPr/>
        </p:nvPicPr>
        <p:blipFill rotWithShape="1">
          <a:blip r:embed="rId4">
            <a:alphaModFix/>
          </a:blip>
          <a:srcRect b="0" l="0" r="36788" t="0"/>
          <a:stretch/>
        </p:blipFill>
        <p:spPr>
          <a:xfrm>
            <a:off x="5480675" y="1740788"/>
            <a:ext cx="36248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2"/>
          <p:cNvSpPr txBox="1"/>
          <p:nvPr/>
        </p:nvSpPr>
        <p:spPr>
          <a:xfrm>
            <a:off x="503350" y="4662075"/>
            <a:ext cx="63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Fonte: autores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3"/>
          <p:cNvPicPr preferRelativeResize="0"/>
          <p:nvPr/>
        </p:nvPicPr>
        <p:blipFill rotWithShape="1">
          <a:blip r:embed="rId3">
            <a:alphaModFix/>
          </a:blip>
          <a:srcRect b="0" l="5051" r="5060" t="0"/>
          <a:stretch/>
        </p:blipFill>
        <p:spPr>
          <a:xfrm rot="-1372916">
            <a:off x="4874877" y="3066500"/>
            <a:ext cx="6828150" cy="38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>
            <p:ph idx="6" type="title"/>
          </p:nvPr>
        </p:nvSpPr>
        <p:spPr>
          <a:xfrm>
            <a:off x="2616453" y="2260200"/>
            <a:ext cx="3911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356" name="Google Shape;35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3"/>
          <p:cNvSpPr txBox="1"/>
          <p:nvPr>
            <p:ph idx="4" type="title"/>
          </p:nvPr>
        </p:nvSpPr>
        <p:spPr>
          <a:xfrm>
            <a:off x="2247775" y="3654475"/>
            <a:ext cx="4967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Link para o repositório </a:t>
            </a:r>
            <a:r>
              <a:rPr b="0" lang="en" sz="2200" u="sng">
                <a:solidFill>
                  <a:schemeClr val="hlink"/>
                </a:solidFill>
                <a:hlinkClick r:id="rId4"/>
              </a:rPr>
              <a:t>aqui</a:t>
            </a:r>
            <a:r>
              <a:rPr b="0" lang="en" sz="2200"/>
              <a:t> </a:t>
            </a:r>
            <a:endParaRPr b="0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Equipe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5051" r="5060" t="0"/>
          <a:stretch/>
        </p:blipFill>
        <p:spPr>
          <a:xfrm flipH="1" rot="755517">
            <a:off x="5166084" y="-1399270"/>
            <a:ext cx="6828142" cy="384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b="32461" l="0" r="0" t="11261"/>
          <a:stretch/>
        </p:blipFill>
        <p:spPr>
          <a:xfrm>
            <a:off x="3862800" y="1786350"/>
            <a:ext cx="1570800" cy="157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5">
            <a:alphaModFix/>
          </a:blip>
          <a:srcRect b="34602" l="9338" r="0" t="14421"/>
          <a:stretch/>
        </p:blipFill>
        <p:spPr>
          <a:xfrm>
            <a:off x="1598700" y="1786350"/>
            <a:ext cx="1570800" cy="157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6">
            <a:alphaModFix/>
          </a:blip>
          <a:srcRect b="21875" l="0" r="0" t="21875"/>
          <a:stretch/>
        </p:blipFill>
        <p:spPr>
          <a:xfrm>
            <a:off x="5974500" y="1786350"/>
            <a:ext cx="1570800" cy="157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idx="4294967295" type="subTitle"/>
          </p:nvPr>
        </p:nvSpPr>
        <p:spPr>
          <a:xfrm>
            <a:off x="1598700" y="3357150"/>
            <a:ext cx="1809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Bruno Wellington</a:t>
            </a:r>
            <a:endParaRPr sz="1600"/>
          </a:p>
        </p:txBody>
      </p:sp>
      <p:sp>
        <p:nvSpPr>
          <p:cNvPr id="190" name="Google Shape;190;p26"/>
          <p:cNvSpPr txBox="1"/>
          <p:nvPr>
            <p:ph idx="4294967295" type="subTitle"/>
          </p:nvPr>
        </p:nvSpPr>
        <p:spPr>
          <a:xfrm>
            <a:off x="3939000" y="3381900"/>
            <a:ext cx="1809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Ingridy Duarte</a:t>
            </a:r>
            <a:endParaRPr sz="1600"/>
          </a:p>
        </p:txBody>
      </p:sp>
      <p:sp>
        <p:nvSpPr>
          <p:cNvPr id="191" name="Google Shape;191;p26"/>
          <p:cNvSpPr txBox="1"/>
          <p:nvPr>
            <p:ph idx="4294967295" type="subTitle"/>
          </p:nvPr>
        </p:nvSpPr>
        <p:spPr>
          <a:xfrm>
            <a:off x="6126900" y="3381900"/>
            <a:ext cx="1809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Jeferson Luan</a:t>
            </a:r>
            <a:endParaRPr sz="1600"/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ctrTitle"/>
          </p:nvPr>
        </p:nvSpPr>
        <p:spPr>
          <a:xfrm>
            <a:off x="713250" y="2305046"/>
            <a:ext cx="77175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SUIT CORPORATION</a:t>
            </a:r>
            <a:endParaRPr/>
          </a:p>
        </p:txBody>
      </p:sp>
      <p:cxnSp>
        <p:nvCxnSpPr>
          <p:cNvPr id="363" name="Google Shape;363;p44"/>
          <p:cNvCxnSpPr/>
          <p:nvPr/>
        </p:nvCxnSpPr>
        <p:spPr>
          <a:xfrm>
            <a:off x="2283300" y="323715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5051" r="5060" t="0"/>
          <a:stretch/>
        </p:blipFill>
        <p:spPr>
          <a:xfrm rot="1959427">
            <a:off x="4514852" y="-1704076"/>
            <a:ext cx="6828151" cy="38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idx="3" type="title"/>
          </p:nvPr>
        </p:nvSpPr>
        <p:spPr>
          <a:xfrm>
            <a:off x="721625" y="1635225"/>
            <a:ext cx="1200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" name="Google Shape;199;p27"/>
          <p:cNvSpPr txBox="1"/>
          <p:nvPr>
            <p:ph idx="6" type="title"/>
          </p:nvPr>
        </p:nvSpPr>
        <p:spPr>
          <a:xfrm>
            <a:off x="4571988" y="1635225"/>
            <a:ext cx="1200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0" name="Google Shape;200;p27"/>
          <p:cNvSpPr txBox="1"/>
          <p:nvPr>
            <p:ph idx="9" type="title"/>
          </p:nvPr>
        </p:nvSpPr>
        <p:spPr>
          <a:xfrm>
            <a:off x="720000" y="3180350"/>
            <a:ext cx="1200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1" name="Google Shape;201;p27"/>
          <p:cNvSpPr txBox="1"/>
          <p:nvPr>
            <p:ph idx="15" type="title"/>
          </p:nvPr>
        </p:nvSpPr>
        <p:spPr>
          <a:xfrm>
            <a:off x="4571988" y="3180350"/>
            <a:ext cx="1200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Sumário</a:t>
            </a:r>
            <a:endParaRPr/>
          </a:p>
        </p:txBody>
      </p:sp>
      <p:sp>
        <p:nvSpPr>
          <p:cNvPr id="203" name="Google Shape;203;p27"/>
          <p:cNvSpPr txBox="1"/>
          <p:nvPr>
            <p:ph idx="2" type="title"/>
          </p:nvPr>
        </p:nvSpPr>
        <p:spPr>
          <a:xfrm>
            <a:off x="1921625" y="194002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 Corporation</a:t>
            </a:r>
            <a:endParaRPr/>
          </a:p>
        </p:txBody>
      </p:sp>
      <p:sp>
        <p:nvSpPr>
          <p:cNvPr id="204" name="Google Shape;204;p27"/>
          <p:cNvSpPr txBox="1"/>
          <p:nvPr>
            <p:ph idx="4" type="title"/>
          </p:nvPr>
        </p:nvSpPr>
        <p:spPr>
          <a:xfrm>
            <a:off x="5773600" y="2321025"/>
            <a:ext cx="2880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Documentos e Artefatos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3" type="title"/>
          </p:nvPr>
        </p:nvSpPr>
        <p:spPr>
          <a:xfrm>
            <a:off x="5773612" y="3256550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Artigo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7"/>
          <p:cNvSpPr txBox="1"/>
          <p:nvPr>
            <p:ph idx="13" type="title"/>
          </p:nvPr>
        </p:nvSpPr>
        <p:spPr>
          <a:xfrm>
            <a:off x="1887412" y="3561350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de VeV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907200" y="2463676"/>
            <a:ext cx="49371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Suit Corporation</a:t>
            </a:r>
            <a:endParaRPr sz="4800"/>
          </a:p>
        </p:txBody>
      </p:sp>
      <p:sp>
        <p:nvSpPr>
          <p:cNvPr id="213" name="Google Shape;213;p28"/>
          <p:cNvSpPr txBox="1"/>
          <p:nvPr>
            <p:ph idx="2" type="title"/>
          </p:nvPr>
        </p:nvSpPr>
        <p:spPr>
          <a:xfrm flipH="1">
            <a:off x="713101" y="1555650"/>
            <a:ext cx="31941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14" name="Google Shape;214;p28"/>
          <p:cNvCxnSpPr/>
          <p:nvPr/>
        </p:nvCxnSpPr>
        <p:spPr>
          <a:xfrm>
            <a:off x="4572525" y="1466600"/>
            <a:ext cx="4571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8"/>
          <p:cNvCxnSpPr/>
          <p:nvPr/>
        </p:nvCxnSpPr>
        <p:spPr>
          <a:xfrm>
            <a:off x="0" y="367690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Suit Corporation</a:t>
            </a:r>
            <a:endParaRPr/>
          </a:p>
        </p:txBody>
      </p:sp>
      <p:sp>
        <p:nvSpPr>
          <p:cNvPr id="222" name="Google Shape;222;p29"/>
          <p:cNvSpPr txBox="1"/>
          <p:nvPr>
            <p:ph idx="4294967295" type="subTitle"/>
          </p:nvPr>
        </p:nvSpPr>
        <p:spPr>
          <a:xfrm flipH="1">
            <a:off x="356200" y="1720725"/>
            <a:ext cx="81189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Fornecer uma solução completa e eficiente para otimizar e simplificar os processos jurídicos.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Atender </a:t>
            </a:r>
            <a:r>
              <a:rPr lang="en" sz="2200"/>
              <a:t>escritórios</a:t>
            </a:r>
            <a:r>
              <a:rPr lang="en" sz="2200"/>
              <a:t> de advocacia ou advogados </a:t>
            </a:r>
            <a:r>
              <a:rPr lang="en" sz="2200"/>
              <a:t>independentes</a:t>
            </a:r>
            <a:r>
              <a:rPr lang="en" sz="2200"/>
              <a:t>.</a:t>
            </a:r>
            <a:endParaRPr sz="2200"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907200" y="2235076"/>
            <a:ext cx="49371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Documentos e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Artefatos</a:t>
            </a:r>
            <a:endParaRPr sz="5800"/>
          </a:p>
        </p:txBody>
      </p:sp>
      <p:sp>
        <p:nvSpPr>
          <p:cNvPr id="229" name="Google Shape;229;p30"/>
          <p:cNvSpPr txBox="1"/>
          <p:nvPr>
            <p:ph idx="2" type="title"/>
          </p:nvPr>
        </p:nvSpPr>
        <p:spPr>
          <a:xfrm flipH="1">
            <a:off x="713101" y="1555650"/>
            <a:ext cx="31941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30" name="Google Shape;230;p30"/>
          <p:cNvCxnSpPr/>
          <p:nvPr/>
        </p:nvCxnSpPr>
        <p:spPr>
          <a:xfrm>
            <a:off x="4572525" y="1466600"/>
            <a:ext cx="4571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0"/>
          <p:cNvCxnSpPr/>
          <p:nvPr/>
        </p:nvCxnSpPr>
        <p:spPr>
          <a:xfrm>
            <a:off x="0" y="367690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8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Documentos e Artefatos</a:t>
            </a:r>
            <a:endParaRPr/>
          </a:p>
        </p:txBody>
      </p:sp>
      <p:sp>
        <p:nvSpPr>
          <p:cNvPr id="238" name="Google Shape;238;p31"/>
          <p:cNvSpPr txBox="1"/>
          <p:nvPr>
            <p:ph idx="4294967295" type="title"/>
          </p:nvPr>
        </p:nvSpPr>
        <p:spPr>
          <a:xfrm>
            <a:off x="1024800" y="2237450"/>
            <a:ext cx="4967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Documento de requisitos</a:t>
            </a:r>
            <a:endParaRPr sz="2200"/>
          </a:p>
        </p:txBody>
      </p:sp>
      <p:sp>
        <p:nvSpPr>
          <p:cNvPr id="239" name="Google Shape;239;p31"/>
          <p:cNvSpPr txBox="1"/>
          <p:nvPr>
            <p:ph idx="8" type="title"/>
          </p:nvPr>
        </p:nvSpPr>
        <p:spPr>
          <a:xfrm>
            <a:off x="695225" y="1748775"/>
            <a:ext cx="28347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Documentos:</a:t>
            </a:r>
            <a:endParaRPr/>
          </a:p>
        </p:txBody>
      </p:sp>
      <p:sp>
        <p:nvSpPr>
          <p:cNvPr id="240" name="Google Shape;240;p31"/>
          <p:cNvSpPr txBox="1"/>
          <p:nvPr>
            <p:ph idx="4294967295" type="title"/>
          </p:nvPr>
        </p:nvSpPr>
        <p:spPr>
          <a:xfrm>
            <a:off x="3671800" y="3703325"/>
            <a:ext cx="4967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Diagrama de caso de uso</a:t>
            </a:r>
            <a:endParaRPr sz="2200"/>
          </a:p>
        </p:txBody>
      </p:sp>
      <p:sp>
        <p:nvSpPr>
          <p:cNvPr id="241" name="Google Shape;241;p31"/>
          <p:cNvSpPr txBox="1"/>
          <p:nvPr>
            <p:ph idx="8" type="title"/>
          </p:nvPr>
        </p:nvSpPr>
        <p:spPr>
          <a:xfrm>
            <a:off x="3342225" y="3214650"/>
            <a:ext cx="28347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Artefatos:</a:t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3715225" y="2463675"/>
            <a:ext cx="52053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Abordagem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 VeV</a:t>
            </a:r>
            <a:endParaRPr sz="4800"/>
          </a:p>
        </p:txBody>
      </p:sp>
      <p:sp>
        <p:nvSpPr>
          <p:cNvPr id="248" name="Google Shape;248;p32"/>
          <p:cNvSpPr txBox="1"/>
          <p:nvPr>
            <p:ph idx="2" type="title"/>
          </p:nvPr>
        </p:nvSpPr>
        <p:spPr>
          <a:xfrm flipH="1">
            <a:off x="713101" y="1555650"/>
            <a:ext cx="31941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49" name="Google Shape;249;p32"/>
          <p:cNvCxnSpPr/>
          <p:nvPr/>
        </p:nvCxnSpPr>
        <p:spPr>
          <a:xfrm>
            <a:off x="4572525" y="1466600"/>
            <a:ext cx="4571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2"/>
          <p:cNvCxnSpPr/>
          <p:nvPr/>
        </p:nvCxnSpPr>
        <p:spPr>
          <a:xfrm>
            <a:off x="0" y="3676900"/>
            <a:ext cx="457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 de VeV</a:t>
            </a:r>
            <a:endParaRPr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720000" y="1381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 aplicados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720000" y="1847825"/>
            <a:ext cx="7704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Teste de Integração:</a:t>
            </a:r>
            <a:r>
              <a:rPr lang="en"/>
              <a:t> Verificar a comunicação entre diferentes módulos do sistema.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Teste de Funcionalidade: </a:t>
            </a:r>
            <a:r>
              <a:rPr lang="en"/>
              <a:t>Verificar se todas as funções do sistema estão funcionando conforme o planejado.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Teste de Acessibilidade: </a:t>
            </a:r>
            <a:r>
              <a:rPr lang="en"/>
              <a:t>Garantir que o sistema seja acessível a todos os usuários, incluindo aqueles com necessidades especiais.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ocacy Manager CV by Slidesgo">
  <a:themeElements>
    <a:clrScheme name="Simple Light">
      <a:dk1>
        <a:srgbClr val="000000"/>
      </a:dk1>
      <a:lt1>
        <a:srgbClr val="B7B7B7"/>
      </a:lt1>
      <a:dk2>
        <a:srgbClr val="EFEFE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