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9144000" cx="16257575"/>
  <p:notesSz cx="6858000" cy="9144000"/>
  <p:embeddedFontLst>
    <p:embeddedFont>
      <p:font typeface="Syncopate"/>
      <p:regular r:id="rId34"/>
      <p:bold r:id="rId35"/>
    </p:embeddedFont>
    <p:embeddedFont>
      <p:font typeface="Archiv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ujO+X5wTBPc1EXllZ91hPqDAc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56C0C5-9A31-495C-9859-84FF0CF83537}">
  <a:tblStyle styleId="{ED56C0C5-9A31-495C-9859-84FF0CF835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yncopate-bold.fntdata"/><Relationship Id="rId12" Type="http://schemas.openxmlformats.org/officeDocument/2006/relationships/slide" Target="slides/slide7.xml"/><Relationship Id="rId34" Type="http://schemas.openxmlformats.org/officeDocument/2006/relationships/font" Target="fonts/Syncopate-regular.fntdata"/><Relationship Id="rId15" Type="http://schemas.openxmlformats.org/officeDocument/2006/relationships/slide" Target="slides/slide10.xml"/><Relationship Id="rId37" Type="http://schemas.openxmlformats.org/officeDocument/2006/relationships/font" Target="fonts/Archivo-bold.fntdata"/><Relationship Id="rId14" Type="http://schemas.openxmlformats.org/officeDocument/2006/relationships/slide" Target="slides/slide9.xml"/><Relationship Id="rId36" Type="http://schemas.openxmlformats.org/officeDocument/2006/relationships/font" Target="fonts/Archivo-regular.fntdata"/><Relationship Id="rId17" Type="http://schemas.openxmlformats.org/officeDocument/2006/relationships/slide" Target="slides/slide12.xml"/><Relationship Id="rId39" Type="http://schemas.openxmlformats.org/officeDocument/2006/relationships/font" Target="fonts/Archivo-boldItalic.fntdata"/><Relationship Id="rId16" Type="http://schemas.openxmlformats.org/officeDocument/2006/relationships/slide" Target="slides/slide11.xml"/><Relationship Id="rId38" Type="http://schemas.openxmlformats.org/officeDocument/2006/relationships/font" Target="fonts/Archiv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1" lang="pt-BR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c5dcac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1ec5dcac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Acertar imagem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6"/>
          <p:cNvPicPr preferRelativeResize="0"/>
          <p:nvPr/>
        </p:nvPicPr>
        <p:blipFill rotWithShape="1">
          <a:blip r:embed="rId2">
            <a:alphaModFix/>
          </a:blip>
          <a:srcRect b="13468" l="26942" r="669" t="14140"/>
          <a:stretch/>
        </p:blipFill>
        <p:spPr>
          <a:xfrm>
            <a:off x="0" y="0"/>
            <a:ext cx="1625758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6"/>
          <p:cNvSpPr/>
          <p:nvPr/>
        </p:nvSpPr>
        <p:spPr>
          <a:xfrm>
            <a:off x="0" y="10320"/>
            <a:ext cx="16257588" cy="9123360"/>
          </a:xfrm>
          <a:prstGeom prst="rect">
            <a:avLst/>
          </a:prstGeom>
          <a:solidFill>
            <a:schemeClr val="dk1">
              <a:alpha val="364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8"/>
          <p:cNvGrpSpPr/>
          <p:nvPr/>
        </p:nvGrpSpPr>
        <p:grpSpPr>
          <a:xfrm>
            <a:off x="-1527558" y="-2269219"/>
            <a:ext cx="18547684" cy="15515886"/>
            <a:chOff x="-2726438" y="-2315785"/>
            <a:chExt cx="18547684" cy="15515886"/>
          </a:xfrm>
        </p:grpSpPr>
        <p:pic>
          <p:nvPicPr>
            <p:cNvPr id="15" name="Google Shape;15;p28"/>
            <p:cNvPicPr preferRelativeResize="0"/>
            <p:nvPr/>
          </p:nvPicPr>
          <p:blipFill rotWithShape="1">
            <a:blip r:embed="rId2">
              <a:alphaModFix amt="10000"/>
            </a:blip>
            <a:srcRect b="0" l="0" r="0" t="0"/>
            <a:stretch/>
          </p:blipFill>
          <p:spPr>
            <a:xfrm>
              <a:off x="-830195" y="-2315785"/>
              <a:ext cx="16651441" cy="8247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8"/>
            <p:cNvPicPr preferRelativeResize="0"/>
            <p:nvPr/>
          </p:nvPicPr>
          <p:blipFill rotWithShape="1">
            <a:blip r:embed="rId3">
              <a:alphaModFix amt="10000"/>
            </a:blip>
            <a:srcRect b="0" l="0" r="0" t="0"/>
            <a:stretch/>
          </p:blipFill>
          <p:spPr>
            <a:xfrm>
              <a:off x="-2726438" y="4952434"/>
              <a:ext cx="16651441" cy="82476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" name="Google Shape;17;p28"/>
          <p:cNvCxnSpPr/>
          <p:nvPr/>
        </p:nvCxnSpPr>
        <p:spPr>
          <a:xfrm rot="10800000">
            <a:off x="10749832" y="0"/>
            <a:ext cx="0" cy="11815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04153" y="756649"/>
            <a:ext cx="4351663" cy="4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612">
          <p15:clr>
            <a:srgbClr val="FBAE40"/>
          </p15:clr>
        </p15:guide>
        <p15:guide id="2" pos="834">
          <p15:clr>
            <a:srgbClr val="FBAE40"/>
          </p15:clr>
        </p15:guide>
        <p15:guide id="3" pos="98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/>
          <p:nvPr/>
        </p:nvSpPr>
        <p:spPr>
          <a:xfrm>
            <a:off x="0" y="0"/>
            <a:ext cx="16257588" cy="9144000"/>
          </a:xfrm>
          <a:prstGeom prst="rect">
            <a:avLst/>
          </a:prstGeom>
          <a:solidFill>
            <a:srgbClr val="3118A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1" name="Google Shape;21;p27"/>
          <p:cNvGrpSpPr/>
          <p:nvPr/>
        </p:nvGrpSpPr>
        <p:grpSpPr>
          <a:xfrm>
            <a:off x="10749832" y="0"/>
            <a:ext cx="4805984" cy="1181516"/>
            <a:chOff x="10749832" y="0"/>
            <a:chExt cx="4805984" cy="1181516"/>
          </a:xfrm>
        </p:grpSpPr>
        <p:pic>
          <p:nvPicPr>
            <p:cNvPr id="22" name="Google Shape;22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04153" y="756649"/>
              <a:ext cx="4351663" cy="4248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Google Shape;23;p27"/>
            <p:cNvCxnSpPr/>
            <p:nvPr/>
          </p:nvCxnSpPr>
          <p:spPr>
            <a:xfrm rot="10800000">
              <a:off x="10749832" y="0"/>
              <a:ext cx="0" cy="1181516"/>
            </a:xfrm>
            <a:prstGeom prst="straightConnector1">
              <a:avLst/>
            </a:prstGeom>
            <a:noFill/>
            <a:ln cap="flat" cmpd="sng" w="25400">
              <a:solidFill>
                <a:srgbClr val="5633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612">
          <p15:clr>
            <a:srgbClr val="FBAE40"/>
          </p15:clr>
        </p15:guide>
        <p15:guide id="2" pos="8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/>
        </p:nvSpPr>
        <p:spPr>
          <a:xfrm>
            <a:off x="1217149" y="1712563"/>
            <a:ext cx="9544832" cy="2431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Syncopate"/>
              <a:buNone/>
            </a:pPr>
            <a:r>
              <a:rPr b="1" i="0" lang="pt-BR" sz="6500" u="none" cap="none" strike="noStrik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Data Science com python</a:t>
            </a:r>
            <a:endParaRPr b="1" i="0" sz="6500" u="none" cap="none" strike="noStrike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1217150" y="4043257"/>
            <a:ext cx="4720144" cy="135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FFDA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rgbClr val="64FFDA"/>
                </a:solidFill>
                <a:latin typeface="Syncopate"/>
                <a:ea typeface="Syncopate"/>
                <a:cs typeface="Syncopate"/>
                <a:sym typeface="Syncopate"/>
              </a:rPr>
              <a:t>módulo 4</a:t>
            </a:r>
            <a:endParaRPr b="1" i="0" sz="2500" u="none" cap="none" strike="noStrike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390" y="7088991"/>
            <a:ext cx="5534795" cy="54038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1217149" y="4999653"/>
            <a:ext cx="10211825" cy="83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FFDA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64FFDA"/>
                </a:solidFill>
                <a:latin typeface="Archivo"/>
                <a:ea typeface="Archivo"/>
                <a:cs typeface="Archivo"/>
                <a:sym typeface="Archivo"/>
              </a:rPr>
              <a:t>Análise exploratória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242317" y="2054548"/>
            <a:ext cx="13932900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Medidas de posição: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Média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- média aritmética dos valores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Mediana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- termo do meio em caso de número ímpar de observações ou a média aritmética dos dois valores do meio em caso de número par de observações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Moda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-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alor / conjunto de valores que mais aparece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242317" y="2054548"/>
            <a:ext cx="13932900" cy="6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Medidas de dispersão: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Range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- dada pela diferença entre o maior valor e o menor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Variância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- diferença entre (cada valor menos a média da amostra) ao quadrado / n -1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Desvio padrão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 raiz quadrada da variância. Ele nos apresenta o indicativo de afastamento dos valores com relação a média aritmética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Coeficiente de variação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presenta o tamanho do desvio em relação a média. Dada por meio de uma porcentagem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Ex.: Em uma média amostral de 50 e um desvio de 5, isso resulta em um CV de 10% em relação a média da amostra. Medida útil para comparar variabilidades de variáveis com diferentes médias e desvios. Quanto menor for o nosso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oeficiente de variação, mais homogêneo é a variável</a:t>
            </a:r>
            <a:b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242317" y="2054548"/>
            <a:ext cx="13932832" cy="128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entender o comportamento dos nossos dados através do Python?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509" y="3513794"/>
            <a:ext cx="4733500" cy="385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6059" y="3989911"/>
            <a:ext cx="5249536" cy="3374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242317" y="7673950"/>
            <a:ext cx="13932832" cy="102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Entender o comportamento dos dados é passo crucial para o desenvolvimento de qualquer solução mais complexa e que usa ML.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242317" y="2054548"/>
            <a:ext cx="13932832" cy="128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Métodos importantes: shape, dtypes, len, unique</a:t>
            </a:r>
            <a:endParaRPr b="0" i="1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7198" y="3336910"/>
            <a:ext cx="1559249" cy="13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5060" y="3398309"/>
            <a:ext cx="3004412" cy="524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1798" y="3398309"/>
            <a:ext cx="3276787" cy="55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9444" y="3540767"/>
            <a:ext cx="1973741" cy="119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242317" y="2054548"/>
            <a:ext cx="13932832" cy="128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Apresentando a biblioteca sweetviz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34" y="3336910"/>
            <a:ext cx="11247998" cy="507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242317" y="2054548"/>
            <a:ext cx="13932832" cy="128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Apresentando a biblioteca sweetviz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317" y="3524650"/>
            <a:ext cx="4590284" cy="288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1403" y="3336910"/>
            <a:ext cx="3232992" cy="313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3198" y="3336910"/>
            <a:ext cx="3232992" cy="30641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242314" y="6474814"/>
            <a:ext cx="4590285" cy="128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8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Existe dados faltantes?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Quantos são únicos?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6721404" y="6474814"/>
            <a:ext cx="3232992" cy="229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8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 a distribuição dos dados?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Onde está a concentração de registros?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10843198" y="6401014"/>
            <a:ext cx="3232992" cy="1959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8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 o nível de variância desses dados?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isso interfere na modelagem?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242317" y="2054548"/>
            <a:ext cx="13932832" cy="128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Apresentando a biblioteca sweetviz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113" y="3751844"/>
            <a:ext cx="7104015" cy="360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9153573" y="4617044"/>
            <a:ext cx="7104015" cy="187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8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variável resposta tem qual proporção?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É um evento raro?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Evento binário?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1242317" y="2054548"/>
            <a:ext cx="13932832" cy="128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Supervisionados ou não?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 tipo de modelagem devemos escolher?</a:t>
            </a:r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1064715" y="4916222"/>
            <a:ext cx="7443141" cy="2357126"/>
            <a:chOff x="1246481" y="3751844"/>
            <a:chExt cx="8978799" cy="2898843"/>
          </a:xfrm>
        </p:grpSpPr>
        <p:sp>
          <p:nvSpPr>
            <p:cNvPr id="160" name="Google Shape;160;p23"/>
            <p:cNvSpPr/>
            <p:nvPr/>
          </p:nvSpPr>
          <p:spPr>
            <a:xfrm>
              <a:off x="1246481" y="3751844"/>
              <a:ext cx="3229583" cy="2898843"/>
            </a:xfrm>
            <a:prstGeom prst="flowChartDecision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Tem dados?</a:t>
              </a:r>
              <a:endParaRPr/>
            </a:p>
          </p:txBody>
        </p:sp>
        <p:cxnSp>
          <p:nvCxnSpPr>
            <p:cNvPr id="161" name="Google Shape;161;p23"/>
            <p:cNvCxnSpPr>
              <a:stCxn id="160" idx="3"/>
            </p:cNvCxnSpPr>
            <p:nvPr/>
          </p:nvCxnSpPr>
          <p:spPr>
            <a:xfrm flipH="1" rot="10800000">
              <a:off x="4476064" y="5183866"/>
              <a:ext cx="1381200" cy="1740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2" name="Google Shape;162;p23"/>
            <p:cNvSpPr/>
            <p:nvPr/>
          </p:nvSpPr>
          <p:spPr>
            <a:xfrm>
              <a:off x="5857392" y="3751844"/>
              <a:ext cx="3229583" cy="2898843"/>
            </a:xfrm>
            <a:prstGeom prst="flowChartDecision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Tem variável resposta?</a:t>
              </a:r>
              <a:endParaRPr/>
            </a:p>
          </p:txBody>
        </p:sp>
        <p:cxnSp>
          <p:nvCxnSpPr>
            <p:cNvPr id="163" name="Google Shape;163;p23"/>
            <p:cNvCxnSpPr/>
            <p:nvPr/>
          </p:nvCxnSpPr>
          <p:spPr>
            <a:xfrm>
              <a:off x="9086975" y="5183822"/>
              <a:ext cx="1138305" cy="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164" name="Google Shape;164;p23"/>
          <p:cNvGraphicFramePr/>
          <p:nvPr/>
        </p:nvGraphicFramePr>
        <p:xfrm>
          <a:off x="8552247" y="40297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{ED56C0C5-9A31-495C-9859-84FF0CF83537}</a:tableStyleId>
              </a:tblPr>
              <a:tblGrid>
                <a:gridCol w="1158825"/>
                <a:gridCol w="1158825"/>
                <a:gridCol w="1496800"/>
                <a:gridCol w="1158825"/>
                <a:gridCol w="1158825"/>
                <a:gridCol w="1158825"/>
              </a:tblGrid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"bancos"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"corretoras"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"assets"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"mercado"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"bolsa"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3"/>
          <p:cNvGraphicFramePr/>
          <p:nvPr/>
        </p:nvGraphicFramePr>
        <p:xfrm>
          <a:off x="8507856" y="6196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{ED56C0C5-9A31-495C-9859-84FF0CF83537}</a:tableStyleId>
              </a:tblPr>
              <a:tblGrid>
                <a:gridCol w="1158825"/>
                <a:gridCol w="1158825"/>
                <a:gridCol w="1496800"/>
                <a:gridCol w="1158825"/>
                <a:gridCol w="1158825"/>
                <a:gridCol w="1158825"/>
              </a:tblGrid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"bancos"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"corretoras"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"assets"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"mercado"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"bolsa"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3"/>
          <p:cNvSpPr/>
          <p:nvPr/>
        </p:nvSpPr>
        <p:spPr>
          <a:xfrm>
            <a:off x="14553989" y="3751844"/>
            <a:ext cx="1561906" cy="235712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4526653" y="5476833"/>
            <a:ext cx="1517515" cy="316181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 flipH="1" rot="-5400000">
            <a:off x="11107724" y="516073"/>
            <a:ext cx="890787" cy="600174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0620552" y="2449934"/>
            <a:ext cx="1865130" cy="687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8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Explicativas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4250765" y="2444896"/>
            <a:ext cx="1865130" cy="687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8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Resposta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rot="5400000">
            <a:off x="14840017" y="2959210"/>
            <a:ext cx="890788" cy="111546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064715" y="8097265"/>
            <a:ext cx="1393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Mesmo não existindo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inicialmente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deve-se analisar se a variável resposta consegue ser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CONSTRUÍDA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1179645" y="3252490"/>
            <a:ext cx="14695895" cy="2971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Syncopate"/>
              <a:buNone/>
            </a:pPr>
            <a:r>
              <a:rPr b="0" i="0" lang="pt-BR" sz="7500" u="none" cap="none" strike="noStrik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Análise Univariada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1212575" y="5542715"/>
            <a:ext cx="6320989" cy="6815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153" y="756649"/>
            <a:ext cx="4351663" cy="4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1243728" y="845813"/>
            <a:ext cx="9378876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UNivariada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1243728" y="2793850"/>
            <a:ext cx="1393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Consiste em fazer uma busca por entendimento dos dados analisando somente uma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variável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por vez.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925" y="3481177"/>
            <a:ext cx="2857254" cy="218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6925" y="6127100"/>
            <a:ext cx="2857254" cy="19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7376" y="3483165"/>
            <a:ext cx="2658875" cy="435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9448" y="3452935"/>
            <a:ext cx="6977704" cy="534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O professor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1243728" y="3135729"/>
            <a:ext cx="9224575" cy="406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Lucas Roberto Correa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633FF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8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Graduado em Ciência da computação, 2014. Possui MBA em Investimentos e Private Banking pelo IBMEC. Atua na área de Data Science desde 2017, com passagens por Itaú, B3, Via Varejo, BTG Pactual e Grupo Boticário. Adicionalmente, é co-founder da </a:t>
            </a:r>
            <a:r>
              <a:rPr b="1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Trading com Dados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uma escola de programação e ciência de dados voltado ao mercado financeiro.</a:t>
            </a:r>
            <a:endParaRPr/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8" marL="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Áreas de Interesse: Data Science, Machine Learning, Finance</a:t>
            </a:r>
            <a:endParaRPr b="0" i="1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descr="Mulher sorrindo pousando para foto&#10;&#10;Descrição gerada automaticamente"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7919" y="3583137"/>
            <a:ext cx="4751691" cy="316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1243728" y="845813"/>
            <a:ext cx="9378876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UNivariada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1243728" y="2793850"/>
            <a:ext cx="1393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Consiste em fazer uma busca por entendimento dos dados analisando somente uma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variável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por vez.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540" y="3831373"/>
            <a:ext cx="7560508" cy="500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179645" y="3252490"/>
            <a:ext cx="14695895" cy="2971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Syncopate"/>
              <a:buNone/>
            </a:pPr>
            <a:r>
              <a:rPr b="0" i="0" lang="pt-BR" sz="7500" u="none" cap="none" strike="noStrik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Análise bivariada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1212575" y="5542715"/>
            <a:ext cx="6320989" cy="6815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153" y="756649"/>
            <a:ext cx="4351663" cy="4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1243728" y="845813"/>
            <a:ext cx="9378876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Bivariada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1243728" y="2793850"/>
            <a:ext cx="1393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Consiste em fazer uma busca por entendimento dos dados analisando duas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variáveis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suas interações.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728" y="3481177"/>
            <a:ext cx="8061274" cy="533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9305002" y="5635569"/>
            <a:ext cx="5424790" cy="102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Analisando a relação entre duas variáveis numéricas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1243728" y="845813"/>
            <a:ext cx="9378876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Bivariada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243728" y="2793850"/>
            <a:ext cx="1393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Consiste em fazer uma busca por entendimento dos dados analisando duas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variáveis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suas interações.</a:t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728" y="3481177"/>
            <a:ext cx="5929107" cy="535720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8128794" y="5646838"/>
            <a:ext cx="542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Analisando a relação entre duas variáveis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considerando a target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1243728" y="845813"/>
            <a:ext cx="9378876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</a:t>
            </a:r>
            <a:r>
              <a:rPr lang="pt-BR" sz="62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B</a:t>
            </a: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ivariada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1243728" y="2793850"/>
            <a:ext cx="1393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Consiste em fazer uma busca por entendimento dos dados analisando duas variáveis e suas interações.</a:t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8141969" y="5626807"/>
            <a:ext cx="5424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Analisando a correlação das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variáveis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728" y="3481177"/>
            <a:ext cx="6566089" cy="500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1179645" y="3252490"/>
            <a:ext cx="14695895" cy="2971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Syncopate"/>
              <a:buNone/>
            </a:pPr>
            <a:r>
              <a:rPr b="0" i="0" lang="pt-BR" sz="7500" u="none" cap="none" strike="noStrik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Análise Multivariada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212575" y="5542715"/>
            <a:ext cx="6320989" cy="6815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153" y="756649"/>
            <a:ext cx="4351663" cy="4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1243728" y="845813"/>
            <a:ext cx="9378876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multivariada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1243728" y="2793850"/>
            <a:ext cx="1393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Consiste em fazer uma busca por entendimento dos dados analisando n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variáveis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suas interações.</a:t>
            </a:r>
            <a:endParaRPr/>
          </a:p>
        </p:txBody>
      </p:sp>
      <p:sp>
        <p:nvSpPr>
          <p:cNvPr id="241" name="Google Shape;241;p40"/>
          <p:cNvSpPr txBox="1"/>
          <p:nvPr/>
        </p:nvSpPr>
        <p:spPr>
          <a:xfrm>
            <a:off x="8128794" y="5468907"/>
            <a:ext cx="542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Analisando a relação de Y com as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variáveis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duration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age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727" y="3481176"/>
            <a:ext cx="5782481" cy="537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ec5dcac20_0_0"/>
          <p:cNvSpPr txBox="1"/>
          <p:nvPr>
            <p:ph type="title"/>
          </p:nvPr>
        </p:nvSpPr>
        <p:spPr>
          <a:xfrm>
            <a:off x="1243728" y="845813"/>
            <a:ext cx="9378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multivariada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1ec5dcac20_0_0"/>
          <p:cNvSpPr txBox="1"/>
          <p:nvPr/>
        </p:nvSpPr>
        <p:spPr>
          <a:xfrm>
            <a:off x="1243728" y="2793850"/>
            <a:ext cx="1393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Realizando a análise usando PCA para encontrar o conjunto de </a:t>
            </a:r>
            <a:r>
              <a:rPr i="1"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features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que mais discriminam a 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variabilidade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dos dados.</a:t>
            </a:r>
            <a:endParaRPr/>
          </a:p>
        </p:txBody>
      </p:sp>
      <p:pic>
        <p:nvPicPr>
          <p:cNvPr id="249" name="Google Shape;249;g11ec5dcac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25" y="3563350"/>
            <a:ext cx="5325125" cy="5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/>
        </p:nvSpPr>
        <p:spPr>
          <a:xfrm>
            <a:off x="1107104" y="1914176"/>
            <a:ext cx="98319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Syncopate"/>
              <a:buNone/>
            </a:pPr>
            <a:r>
              <a:rPr b="0" i="0" lang="pt-BR" sz="7500" u="none" cap="none" strike="noStrik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Hands On</a:t>
            </a:r>
            <a:endParaRPr b="0" i="0" sz="7500" u="none" cap="none" strike="noStrike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255" name="Google Shape;255;p24"/>
          <p:cNvGrpSpPr/>
          <p:nvPr/>
        </p:nvGrpSpPr>
        <p:grpSpPr>
          <a:xfrm>
            <a:off x="-5132438" y="1764003"/>
            <a:ext cx="31652265" cy="11721434"/>
            <a:chOff x="-5855109" y="1411680"/>
            <a:chExt cx="31652265" cy="11721434"/>
          </a:xfrm>
        </p:grpSpPr>
        <p:pic>
          <p:nvPicPr>
            <p:cNvPr id="256" name="Google Shape;25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89690" y="1411680"/>
              <a:ext cx="16107466" cy="797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5855109" y="5154885"/>
              <a:ext cx="16107466" cy="79782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Sumário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1243728" y="2151824"/>
            <a:ext cx="14127300" cy="6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 de conceitos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633FF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42900" lvl="8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importância de realizar uma análise descritiva dos dados</a:t>
            </a:r>
            <a:endParaRPr/>
          </a:p>
          <a:p>
            <a:pPr indent="-342900" lvl="8" marL="3429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entender o comportamento dos nossos dados através do Python? </a:t>
            </a:r>
            <a:endParaRPr/>
          </a:p>
          <a:p>
            <a:pPr indent="-342900" lvl="8" marL="3429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Métodos importantes: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shape, dtypes, len, unique</a:t>
            </a:r>
            <a:endParaRPr b="0" i="1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8" marL="3429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Apresentando a biblioteca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sweetviz</a:t>
            </a:r>
            <a:endParaRPr/>
          </a:p>
          <a:p>
            <a:pPr indent="-342900" lvl="8" marL="3429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Modelos supervisionados e não-supervisionados: qual devemos escolher para o nosso problema?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Análise Univariada, Bivariada e Multivariada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Introdução a conceitos estatísticos importantes para entender os dados: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Gráficos de dispersão, histogramas, tabela de frequência,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boxplots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Análise de média, mediana, mínimo, máximo, desvio padrão, correlação entre as variáveis e quantidade de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missings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Detalhamento da implementação de cada um deles com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matplotlib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</a:t>
            </a: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seaborn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1179645" y="3252490"/>
            <a:ext cx="14695895" cy="2971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Syncopate"/>
              <a:buNone/>
            </a:pPr>
            <a:r>
              <a:rPr b="0" i="0" lang="pt-BR" sz="7500" u="none" cap="none" strike="noStrik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Nivelamento de conceitos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1212575" y="5542715"/>
            <a:ext cx="6320989" cy="6815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153" y="756649"/>
            <a:ext cx="4351663" cy="4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1242317" y="2054548"/>
            <a:ext cx="13932832" cy="5447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Importância de se fazer EDA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 a importância de realizar uma análise descritiva dos dados?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Análise do problema em questão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Entendimento do que se pode e não se pode modelar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Descobrindo limitações nos conjuntos de dados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Entendendo a relação entre as variáveis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Habilitando a possibilidade de gerar novas variáveis explicativas</a:t>
            </a:r>
            <a:endParaRPr b="0" i="1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1" marL="45720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Identificando variáveis com valores não coerentes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Trazendo valor somente com a análise</a:t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0928" y="3526038"/>
            <a:ext cx="3442709" cy="20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1242317" y="2054548"/>
            <a:ext cx="13932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fase de EDA é sempre feita duas vezes no ciclo de modelagem: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Fase de entendimento dos dados em n bases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Fase de entendimento dos dados na ABT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Primeiros passos na análise descritiva estão ligados a entender o tipo variável que estamos trabalhando.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1242326" y="2054550"/>
            <a:ext cx="6875400" cy="6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 variáveis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podem ser: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Qualitativ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Qualitativ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nominal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1. defeito no ar condicionado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2. defeito no vidro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3. defeito no freio de mão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Qualitativ</a:t>
            </a:r>
            <a:r>
              <a:rPr lang="pt-BR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ordinal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 - excelente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MB - muito bom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 - bom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 - ruim</a:t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8630876" y="2054550"/>
            <a:ext cx="6929700" cy="4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Também existem as variáveis quantitativas: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Quantitativas 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discretas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X - número de pessoas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 - número de compras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Z - número de casos de coronavírus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Quantitativas 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contínuas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X - valor da compra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 - preço do imóvel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Z - valor monetário no banco</a:t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1242317" y="2054548"/>
            <a:ext cx="13932832" cy="187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i="1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Em qual base é feita a EDA?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9" name="Google Shape;79;p12"/>
          <p:cNvGrpSpPr/>
          <p:nvPr/>
        </p:nvGrpSpPr>
        <p:grpSpPr>
          <a:xfrm>
            <a:off x="2550720" y="3679561"/>
            <a:ext cx="11156147" cy="4618626"/>
            <a:chOff x="1242317" y="3679561"/>
            <a:chExt cx="11156147" cy="4618626"/>
          </a:xfrm>
        </p:grpSpPr>
        <p:sp>
          <p:nvSpPr>
            <p:cNvPr id="80" name="Google Shape;80;p12"/>
            <p:cNvSpPr/>
            <p:nvPr/>
          </p:nvSpPr>
          <p:spPr>
            <a:xfrm>
              <a:off x="1242317" y="3679561"/>
              <a:ext cx="2373549" cy="2101174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BASE A</a:t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242317" y="6197013"/>
              <a:ext cx="2373549" cy="2101174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BASE B</a:t>
              </a:r>
              <a:endParaRPr/>
            </a:p>
          </p:txBody>
        </p:sp>
        <p:cxnSp>
          <p:nvCxnSpPr>
            <p:cNvPr id="82" name="Google Shape;82;p12"/>
            <p:cNvCxnSpPr>
              <a:stCxn id="80" idx="3"/>
              <a:endCxn id="83" idx="1"/>
            </p:cNvCxnSpPr>
            <p:nvPr/>
          </p:nvCxnSpPr>
          <p:spPr>
            <a:xfrm>
              <a:off x="3615866" y="4730148"/>
              <a:ext cx="2144400" cy="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" name="Google Shape;84;p12"/>
            <p:cNvCxnSpPr>
              <a:stCxn id="81" idx="3"/>
            </p:cNvCxnSpPr>
            <p:nvPr/>
          </p:nvCxnSpPr>
          <p:spPr>
            <a:xfrm>
              <a:off x="3615866" y="7247600"/>
              <a:ext cx="2144400" cy="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3" name="Google Shape;83;p12"/>
            <p:cNvSpPr/>
            <p:nvPr/>
          </p:nvSpPr>
          <p:spPr>
            <a:xfrm>
              <a:off x="5760384" y="3679561"/>
              <a:ext cx="2373549" cy="2101174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Amostra A</a:t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5760383" y="6191267"/>
              <a:ext cx="2373549" cy="2101174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Amostra B</a:t>
              </a:r>
              <a:endParaRPr/>
            </a:p>
          </p:txBody>
        </p:sp>
        <p:cxnSp>
          <p:nvCxnSpPr>
            <p:cNvPr id="86" name="Google Shape;86;p12"/>
            <p:cNvCxnSpPr>
              <a:stCxn id="83" idx="3"/>
              <a:endCxn id="87" idx="1"/>
            </p:cNvCxnSpPr>
            <p:nvPr/>
          </p:nvCxnSpPr>
          <p:spPr>
            <a:xfrm>
              <a:off x="8133933" y="4730148"/>
              <a:ext cx="1890900" cy="138300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8" name="Google Shape;88;p12"/>
            <p:cNvCxnSpPr>
              <a:stCxn id="85" idx="3"/>
            </p:cNvCxnSpPr>
            <p:nvPr/>
          </p:nvCxnSpPr>
          <p:spPr>
            <a:xfrm flipH="1" rot="10800000">
              <a:off x="8133932" y="6199054"/>
              <a:ext cx="1890900" cy="1042800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7" name="Google Shape;87;p12"/>
            <p:cNvSpPr/>
            <p:nvPr/>
          </p:nvSpPr>
          <p:spPr>
            <a:xfrm>
              <a:off x="10024915" y="5062531"/>
              <a:ext cx="2373549" cy="2101174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Estatísticas Amostrais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243728" y="845813"/>
            <a:ext cx="9224575" cy="79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3FF"/>
              </a:buClr>
              <a:buSzPts val="6200"/>
              <a:buFont typeface="Syncopate"/>
              <a:buNone/>
            </a:pPr>
            <a:r>
              <a:rPr b="0" i="0" lang="pt-BR" sz="6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Nivelamento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242317" y="2054548"/>
            <a:ext cx="13932900" cy="4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podemos extrair significado dos dados?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medidas de posição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medidas de dispersão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análise gráfica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medidas de assimetria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medidas de associação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2019-07-31T19:29:01Z</dcterms:created>
  <dc:creator>Usuário do Microsoft Office</dc:creator>
</cp:coreProperties>
</file>