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87" r:id="rId2"/>
    <p:sldId id="288" r:id="rId3"/>
    <p:sldId id="289" r:id="rId4"/>
    <p:sldId id="285" r:id="rId5"/>
    <p:sldId id="286" r:id="rId6"/>
    <p:sldId id="557" r:id="rId7"/>
    <p:sldId id="259" r:id="rId8"/>
    <p:sldId id="290" r:id="rId9"/>
    <p:sldId id="559" r:id="rId10"/>
    <p:sldId id="556" r:id="rId11"/>
    <p:sldId id="558" r:id="rId12"/>
    <p:sldId id="344" r:id="rId13"/>
    <p:sldId id="547" r:id="rId14"/>
    <p:sldId id="403" r:id="rId15"/>
    <p:sldId id="381" r:id="rId16"/>
    <p:sldId id="560" r:id="rId17"/>
    <p:sldId id="561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562" r:id="rId27"/>
    <p:sldId id="269" r:id="rId28"/>
    <p:sldId id="270" r:id="rId29"/>
    <p:sldId id="271" r:id="rId30"/>
    <p:sldId id="272" r:id="rId31"/>
    <p:sldId id="273" r:id="rId32"/>
    <p:sldId id="563" r:id="rId33"/>
    <p:sldId id="260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564" r:id="rId42"/>
    <p:sldId id="550" r:id="rId43"/>
    <p:sldId id="565" r:id="rId44"/>
    <p:sldId id="566" r:id="rId45"/>
    <p:sldId id="528" r:id="rId46"/>
    <p:sldId id="529" r:id="rId47"/>
    <p:sldId id="531" r:id="rId48"/>
    <p:sldId id="532" r:id="rId49"/>
    <p:sldId id="533" r:id="rId50"/>
    <p:sldId id="53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1"/>
    <p:restoredTop sz="74756"/>
  </p:normalViewPr>
  <p:slideViewPr>
    <p:cSldViewPr snapToGrid="0" snapToObjects="1">
      <p:cViewPr varScale="1">
        <p:scale>
          <a:sx n="62" d="100"/>
          <a:sy n="62" d="100"/>
        </p:scale>
        <p:origin x="142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0874D-1B95-1E43-9D99-889AAA54F56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B5AB8-65D9-CE47-A50B-2B19186B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dirty="0"/>
              <a:t>Pros: no false positives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Limits: incomplete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04" y="4341044"/>
            <a:ext cx="5033596" cy="411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r>
              <a:rPr lang="en-US" dirty="0"/>
              <a:t>A test is</a:t>
            </a:r>
            <a:r>
              <a:rPr lang="en-US" baseline="0" dirty="0"/>
              <a:t> successful when the program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0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9C1C5-7003-9041-9F9A-0BB57C977550}" type="slidenum">
              <a:rPr lang="en-US"/>
              <a:pPr/>
              <a:t>12</a:t>
            </a:fld>
            <a:endParaRPr lang="en-US"/>
          </a:p>
        </p:txBody>
      </p:sp>
      <p:sp>
        <p:nvSpPr>
          <p:cNvPr id="259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5" y="4342465"/>
            <a:ext cx="5032375" cy="41160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After learning they can’t do the job right, it takes some testers a while to learn how to do the job well</a:t>
            </a:r>
          </a:p>
        </p:txBody>
      </p:sp>
    </p:spTree>
    <p:extLst>
      <p:ext uri="{BB962C8B-B14F-4D97-AF65-F5344CB8AC3E}">
        <p14:creationId xmlns:p14="http://schemas.microsoft.com/office/powerpoint/2010/main" val="3732047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B8C6A4-7882-4ED1-BF46-611F8E8FBC50}" type="slidenum">
              <a:rPr lang="en-US" sz="1200" b="0">
                <a:solidFill>
                  <a:schemeClr val="tx1"/>
                </a:solidFill>
              </a:rPr>
              <a:pPr/>
              <a:t>14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7B323A-C264-4927-B995-9F9E50231A96}" type="slidenum">
              <a:rPr lang="en-US" sz="1100" b="0" smtClean="0">
                <a:solidFill>
                  <a:schemeClr val="tx1"/>
                </a:solidFill>
              </a:rPr>
              <a:pPr/>
              <a:t>15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58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Level 1: </a:t>
            </a:r>
            <a:r>
              <a:rPr lang="en-US" sz="3200" b="0" dirty="0"/>
              <a:t>Correctness is </a:t>
            </a:r>
            <a:r>
              <a:rPr lang="en-US" sz="3200" b="0" dirty="0">
                <a:solidFill>
                  <a:srgbClr val="FFFF00"/>
                </a:solidFill>
              </a:rPr>
              <a:t>impossible</a:t>
            </a:r>
            <a:r>
              <a:rPr lang="en-US" sz="3200" b="0" dirty="0"/>
              <a:t> to achieve. What do we know if </a:t>
            </a:r>
            <a:r>
              <a:rPr lang="en-US" sz="3200" b="0" dirty="0">
                <a:solidFill>
                  <a:srgbClr val="FFFF00"/>
                </a:solidFill>
              </a:rPr>
              <a:t>no failures? </a:t>
            </a:r>
            <a:r>
              <a:rPr lang="en-US" sz="2400" b="0" dirty="0"/>
              <a:t>Good software or bad tests?</a:t>
            </a:r>
          </a:p>
          <a:p>
            <a:r>
              <a:rPr lang="en-US" dirty="0"/>
              <a:t>Level 2: </a:t>
            </a:r>
            <a:r>
              <a:rPr lang="en-US" sz="3200" b="0" dirty="0"/>
              <a:t>Looking for failures is a </a:t>
            </a:r>
            <a:r>
              <a:rPr lang="en-US" sz="3200" b="0" dirty="0">
                <a:solidFill>
                  <a:srgbClr val="FFFF00"/>
                </a:solidFill>
              </a:rPr>
              <a:t>negative</a:t>
            </a:r>
            <a:r>
              <a:rPr lang="en-US" sz="3200" b="0" dirty="0"/>
              <a:t> activity. Puts testers and developers into an </a:t>
            </a:r>
            <a:r>
              <a:rPr lang="en-US" sz="3200" b="0" dirty="0">
                <a:solidFill>
                  <a:srgbClr val="FFFF00"/>
                </a:solidFill>
              </a:rPr>
              <a:t>adversarial</a:t>
            </a:r>
            <a:r>
              <a:rPr lang="en-US" sz="3200" b="0" dirty="0"/>
              <a:t> relationship</a:t>
            </a:r>
          </a:p>
          <a:p>
            <a:r>
              <a:rPr lang="en-US" dirty="0"/>
              <a:t>Level 3: </a:t>
            </a:r>
            <a:r>
              <a:rPr lang="en-US" sz="1200" b="0" dirty="0"/>
              <a:t>Testers and developers cooperate to </a:t>
            </a:r>
            <a:r>
              <a:rPr lang="en-US" sz="1200" b="0" dirty="0">
                <a:solidFill>
                  <a:srgbClr val="FFFF00"/>
                </a:solidFill>
              </a:rPr>
              <a:t>reduce risk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00"/>
                </a:solidFill>
              </a:rPr>
              <a:t>Level 4: </a:t>
            </a:r>
            <a:r>
              <a:rPr lang="en-US" sz="1200" b="0" dirty="0"/>
              <a:t>Testing is only </a:t>
            </a:r>
            <a:r>
              <a:rPr lang="en-US" sz="1200" b="0" dirty="0">
                <a:solidFill>
                  <a:srgbClr val="FFFF00"/>
                </a:solidFill>
              </a:rPr>
              <a:t>one way</a:t>
            </a:r>
            <a:r>
              <a:rPr lang="en-US" sz="1200" b="0" dirty="0"/>
              <a:t> to increase quality</a:t>
            </a:r>
          </a:p>
          <a:p>
            <a:endParaRPr lang="en-US" dirty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B8C6A4-7882-4ED1-BF46-611F8E8FBC50}" type="slidenum">
              <a:rPr lang="en-US" sz="1200" b="0">
                <a:solidFill>
                  <a:schemeClr val="tx1"/>
                </a:solidFill>
              </a:rPr>
              <a:pPr/>
              <a:t>16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70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Gill Sans MT" pitchFamily="34" charset="0"/>
              </a:rPr>
              <a:t>…</a:t>
            </a:r>
            <a:r>
              <a:rPr lang="en-US" sz="3200" dirty="0">
                <a:latin typeface="Gill Sans MT" pitchFamily="34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Gill Sans MT" pitchFamily="34" charset="0"/>
              </a:rPr>
              <a:t>test until the ship-date</a:t>
            </a:r>
            <a:r>
              <a:rPr lang="en-US" sz="3200" dirty="0">
                <a:latin typeface="Gill Sans MT" pitchFamily="34" charset="0"/>
              </a:rPr>
              <a:t> …</a:t>
            </a:r>
          </a:p>
          <a:p>
            <a:pPr lvl="1"/>
            <a:r>
              <a:rPr lang="en-US" sz="2800" dirty="0">
                <a:latin typeface="Gill Sans MT" pitchFamily="34" charset="0"/>
              </a:rPr>
              <a:t>Sometimes called the “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date criterion</a:t>
            </a:r>
            <a:r>
              <a:rPr lang="en-US" sz="2800" dirty="0">
                <a:latin typeface="Gill Sans MT" pitchFamily="34" charset="0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2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460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sw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: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interacts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with the </a:t>
            </a:r>
            <a:r>
              <a:rPr lang="it-IT" dirty="0" err="1"/>
              <a:t>other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545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Interaction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modules</a:t>
            </a:r>
            <a:endParaRPr lang="it-IT" dirty="0"/>
          </a:p>
          <a:p>
            <a:r>
              <a:rPr lang="it-IT" dirty="0"/>
              <a:t>*</a:t>
            </a:r>
            <a:r>
              <a:rPr lang="it-IT" dirty="0" err="1"/>
              <a:t>orders</a:t>
            </a:r>
            <a:endParaRPr lang="it-IT" dirty="0"/>
          </a:p>
          <a:p>
            <a:r>
              <a:rPr lang="it-IT" dirty="0"/>
              <a:t>*</a:t>
            </a:r>
            <a:r>
              <a:rPr lang="it-IT" dirty="0" err="1"/>
              <a:t>whay</a:t>
            </a:r>
            <a:r>
              <a:rPr lang="it-IT" baseline="0" dirty="0"/>
              <a:t> -&gt; big bang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196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25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dirty="0"/>
              <a:t>Pros: no false positives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Limits: incomplete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6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Functional</a:t>
            </a:r>
            <a:r>
              <a:rPr lang="it-IT" dirty="0"/>
              <a:t> and non-</a:t>
            </a:r>
            <a:r>
              <a:rPr lang="it-IT" dirty="0" err="1"/>
              <a:t>functional</a:t>
            </a:r>
            <a:r>
              <a:rPr lang="it-IT" dirty="0"/>
              <a:t> (</a:t>
            </a:r>
            <a:r>
              <a:rPr lang="it-IT" dirty="0" err="1"/>
              <a:t>qualities</a:t>
            </a:r>
            <a:r>
              <a:rPr lang="it-IT" dirty="0"/>
              <a:t>)</a:t>
            </a:r>
          </a:p>
          <a:p>
            <a:r>
              <a:rPr lang="it-IT" dirty="0"/>
              <a:t>Double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Performance, </a:t>
            </a:r>
            <a:r>
              <a:rPr lang="it-IT" dirty="0" err="1"/>
              <a:t>load</a:t>
            </a:r>
            <a:r>
              <a:rPr lang="it-IT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841935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591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Other</a:t>
            </a:r>
            <a:r>
              <a:rPr lang="it-IT" baseline="0" dirty="0"/>
              <a:t> </a:t>
            </a:r>
            <a:r>
              <a:rPr lang="it-IT" baseline="0" dirty="0" err="1"/>
              <a:t>two</a:t>
            </a:r>
            <a:r>
              <a:rPr lang="it-IT" baseline="0" dirty="0"/>
              <a:t> </a:t>
            </a:r>
            <a:r>
              <a:rPr lang="it-IT" baseline="0" dirty="0" err="1"/>
              <a:t>levels</a:t>
            </a:r>
            <a:r>
              <a:rPr lang="it-IT" baseline="0" dirty="0"/>
              <a:t> </a:t>
            </a:r>
            <a:r>
              <a:rPr lang="it-IT" baseline="0" dirty="0" err="1"/>
              <a:t>involving</a:t>
            </a:r>
            <a:r>
              <a:rPr lang="it-IT" baseline="0" dirty="0"/>
              <a:t> the </a:t>
            </a:r>
            <a:r>
              <a:rPr lang="it-IT" baseline="0" dirty="0" err="1"/>
              <a:t>systems</a:t>
            </a:r>
            <a:endParaRPr lang="it-IT" baseline="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0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/>
              <a:t>Re-</a:t>
            </a:r>
            <a:r>
              <a:rPr lang="it-IT" dirty="0" err="1"/>
              <a:t>testing</a:t>
            </a:r>
            <a:r>
              <a:rPr lang="it-IT" dirty="0"/>
              <a:t>:</a:t>
            </a:r>
            <a:r>
              <a:rPr lang="it-IT" baseline="0" dirty="0"/>
              <a:t> </a:t>
            </a:r>
            <a:r>
              <a:rPr lang="it-IT" baseline="0" dirty="0" err="1"/>
              <a:t>everytime</a:t>
            </a:r>
            <a:r>
              <a:rPr lang="it-IT" baseline="0" dirty="0"/>
              <a:t> </a:t>
            </a:r>
            <a:r>
              <a:rPr lang="it-IT" baseline="0" dirty="0" err="1"/>
              <a:t>we</a:t>
            </a:r>
            <a:r>
              <a:rPr lang="it-IT" baseline="0" dirty="0"/>
              <a:t> </a:t>
            </a:r>
            <a:r>
              <a:rPr lang="it-IT" baseline="0" dirty="0" err="1"/>
              <a:t>changes</a:t>
            </a:r>
            <a:r>
              <a:rPr lang="it-IT" baseline="0" dirty="0"/>
              <a:t> </a:t>
            </a:r>
            <a:r>
              <a:rPr lang="it-IT" baseline="0" dirty="0" err="1"/>
              <a:t>our</a:t>
            </a:r>
            <a:r>
              <a:rPr lang="it-IT" baseline="0" dirty="0"/>
              <a:t> </a:t>
            </a:r>
            <a:r>
              <a:rPr lang="it-IT" baseline="0" dirty="0" err="1"/>
              <a:t>testing</a:t>
            </a:r>
            <a:endParaRPr lang="it-IT" baseline="0" dirty="0"/>
          </a:p>
          <a:p>
            <a:r>
              <a:rPr lang="it-IT" baseline="0" dirty="0"/>
              <a:t>Part of the code </a:t>
            </a:r>
            <a:r>
              <a:rPr lang="it-IT" baseline="0" dirty="0" err="1"/>
              <a:t>unrelated</a:t>
            </a:r>
            <a:r>
              <a:rPr lang="it-IT" baseline="0" dirty="0"/>
              <a:t> can be </a:t>
            </a:r>
            <a:r>
              <a:rPr lang="it-IT" baseline="0" dirty="0" err="1"/>
              <a:t>influenced</a:t>
            </a:r>
            <a:r>
              <a:rPr lang="it-IT" baseline="0" dirty="0"/>
              <a:t> -&gt; </a:t>
            </a:r>
            <a:r>
              <a:rPr lang="it-IT" baseline="0" dirty="0" err="1"/>
              <a:t>regression</a:t>
            </a:r>
            <a:r>
              <a:rPr lang="it-IT" baseline="0" dirty="0"/>
              <a:t> </a:t>
            </a:r>
            <a:r>
              <a:rPr lang="it-IT" baseline="0" dirty="0" err="1"/>
              <a:t>errors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263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Gill Sans MT" pitchFamily="34" charset="0"/>
              </a:rPr>
              <a:t>…</a:t>
            </a:r>
            <a:r>
              <a:rPr lang="en-US" sz="3200" dirty="0">
                <a:latin typeface="Gill Sans MT" pitchFamily="34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Gill Sans MT" pitchFamily="34" charset="0"/>
              </a:rPr>
              <a:t>test until the ship-date</a:t>
            </a:r>
            <a:r>
              <a:rPr lang="en-US" sz="3200" dirty="0">
                <a:latin typeface="Gill Sans MT" pitchFamily="34" charset="0"/>
              </a:rPr>
              <a:t> …</a:t>
            </a:r>
          </a:p>
          <a:p>
            <a:pPr lvl="1"/>
            <a:r>
              <a:rPr lang="en-US" sz="2800" dirty="0">
                <a:latin typeface="Gill Sans MT" pitchFamily="34" charset="0"/>
              </a:rPr>
              <a:t>Sometimes called the “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date criterion</a:t>
            </a:r>
            <a:r>
              <a:rPr lang="en-US" sz="2800" dirty="0">
                <a:latin typeface="Gill Sans MT" pitchFamily="34" charset="0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0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seen</a:t>
            </a:r>
            <a:r>
              <a:rPr lang="it-IT" dirty="0"/>
              <a:t> up to </a:t>
            </a:r>
            <a:r>
              <a:rPr lang="it-IT" dirty="0" err="1"/>
              <a:t>this</a:t>
            </a:r>
            <a:r>
              <a:rPr lang="it-IT" baseline="0" dirty="0"/>
              <a:t> </a:t>
            </a:r>
            <a:r>
              <a:rPr lang="it-IT" baseline="0" dirty="0" err="1"/>
              <a:t>point</a:t>
            </a:r>
            <a:endParaRPr lang="it-IT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Performed</a:t>
            </a:r>
            <a:r>
              <a:rPr lang="it-IT" dirty="0"/>
              <a:t> to </a:t>
            </a:r>
            <a:r>
              <a:rPr lang="it-IT" dirty="0" err="1"/>
              <a:t>distribute</a:t>
            </a:r>
            <a:r>
              <a:rPr lang="it-IT" baseline="0" dirty="0"/>
              <a:t> to a set of a </a:t>
            </a:r>
            <a:r>
              <a:rPr lang="it-IT" baseline="0" dirty="0" err="1"/>
              <a:t>user</a:t>
            </a:r>
            <a:r>
              <a:rPr lang="it-IT" baseline="0" dirty="0"/>
              <a:t> (</a:t>
            </a:r>
            <a:r>
              <a:rPr lang="it-IT" baseline="0" dirty="0" err="1"/>
              <a:t>internal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the </a:t>
            </a:r>
            <a:r>
              <a:rPr lang="it-IT" baseline="0" dirty="0" err="1"/>
              <a:t>organization</a:t>
            </a:r>
            <a:r>
              <a:rPr lang="it-IT" baseline="0" dirty="0"/>
              <a:t>)</a:t>
            </a:r>
            <a:endParaRPr lang="it-IT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organization</a:t>
            </a:r>
            <a:endParaRPr lang="it-IT" dirty="0"/>
          </a:p>
          <a:p>
            <a:r>
              <a:rPr lang="it-IT" dirty="0"/>
              <a:t>Alpha tester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tollerance</a:t>
            </a:r>
            <a:endParaRPr lang="it-IT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4135"/>
            <a:ext cx="5030456" cy="4113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431" tIns="43715" rIns="87431" bIns="43715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considers all possible behavior</a:t>
            </a:r>
          </a:p>
          <a:p>
            <a:r>
              <a:rPr lang="en-US" dirty="0"/>
              <a:t>Cons: generates false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0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Gill Sans MT" pitchFamily="34" charset="0"/>
              </a:rPr>
              <a:t>…</a:t>
            </a:r>
            <a:r>
              <a:rPr lang="en-US" sz="3200" dirty="0">
                <a:latin typeface="Gill Sans MT" pitchFamily="34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Gill Sans MT" pitchFamily="34" charset="0"/>
              </a:rPr>
              <a:t>test until the ship-date</a:t>
            </a:r>
            <a:r>
              <a:rPr lang="en-US" sz="3200" dirty="0">
                <a:latin typeface="Gill Sans MT" pitchFamily="34" charset="0"/>
              </a:rPr>
              <a:t> …</a:t>
            </a:r>
          </a:p>
          <a:p>
            <a:pPr lvl="1"/>
            <a:r>
              <a:rPr lang="en-US" sz="2800" dirty="0">
                <a:latin typeface="Gill Sans MT" pitchFamily="34" charset="0"/>
              </a:rPr>
              <a:t>Sometimes called the “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date criterion</a:t>
            </a:r>
            <a:r>
              <a:rPr lang="en-US" sz="2800" dirty="0">
                <a:latin typeface="Gill Sans MT" pitchFamily="34" charset="0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3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04" y="4341044"/>
            <a:ext cx="5033596" cy="411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ED0F3-1E46-6641-A852-4B5FF047AD13}" type="slidenum">
              <a:rPr lang="en-US"/>
              <a:pPr/>
              <a:t>34</a:t>
            </a:fld>
            <a:endParaRPr lang="en-US"/>
          </a:p>
        </p:txBody>
      </p:sp>
      <p:sp>
        <p:nvSpPr>
          <p:cNvPr id="258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based on the description:</a:t>
            </a:r>
            <a:r>
              <a:rPr lang="en-US" baseline="0" dirty="0"/>
              <a:t> try to cover as much as specification behaviors… cannot cover </a:t>
            </a:r>
            <a:r>
              <a:rPr lang="en-US" baseline="0" dirty="0" err="1"/>
              <a:t>failiure</a:t>
            </a:r>
            <a:r>
              <a:rPr lang="en-US" baseline="0" dirty="0"/>
              <a:t> due to code bad behavior</a:t>
            </a:r>
          </a:p>
          <a:p>
            <a:r>
              <a:rPr lang="en-US" baseline="0" dirty="0"/>
              <a:t>-&gt; white-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ED0F3-1E46-6641-A852-4B5FF047AD13}" type="slidenum">
              <a:rPr lang="en-US"/>
              <a:pPr/>
              <a:t>35</a:t>
            </a:fld>
            <a:endParaRPr lang="en-US"/>
          </a:p>
        </p:txBody>
      </p:sp>
      <p:sp>
        <p:nvSpPr>
          <p:cNvPr id="258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ED0F3-1E46-6641-A852-4B5FF047AD13}" type="slidenum">
              <a:rPr lang="en-US"/>
              <a:pPr/>
              <a:t>36</a:t>
            </a:fld>
            <a:endParaRPr lang="en-US"/>
          </a:p>
        </p:txBody>
      </p:sp>
      <p:sp>
        <p:nvSpPr>
          <p:cNvPr id="258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5D8E6-1E13-8B49-ACD2-E2CBF3C6EF28}" type="slidenum">
              <a:rPr lang="en-US"/>
              <a:pPr/>
              <a:t>37</a:t>
            </a:fld>
            <a:endParaRPr lang="en-US"/>
          </a:p>
        </p:txBody>
      </p:sp>
      <p:sp>
        <p:nvSpPr>
          <p:cNvPr id="226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Positivo</a:t>
            </a:r>
            <a:r>
              <a:rPr lang="en-US" dirty="0"/>
              <a:t>, </a:t>
            </a:r>
            <a:r>
              <a:rPr lang="en-US" dirty="0" err="1"/>
              <a:t>negativo</a:t>
            </a:r>
            <a:r>
              <a:rPr lang="en-US" dirty="0"/>
              <a:t>, 0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5D8E6-1E13-8B49-ACD2-E2CBF3C6EF28}" type="slidenum">
              <a:rPr lang="en-US"/>
              <a:pPr/>
              <a:t>38</a:t>
            </a:fld>
            <a:endParaRPr lang="en-US"/>
          </a:p>
        </p:txBody>
      </p:sp>
      <p:sp>
        <p:nvSpPr>
          <p:cNvPr id="226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5D8E6-1E13-8B49-ACD2-E2CBF3C6EF28}" type="slidenum">
              <a:rPr lang="en-US"/>
              <a:pPr/>
              <a:t>39</a:t>
            </a:fld>
            <a:endParaRPr lang="en-US"/>
          </a:p>
        </p:txBody>
      </p:sp>
      <p:sp>
        <p:nvSpPr>
          <p:cNvPr id="226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buFontTx/>
              <a:buChar char="-"/>
            </a:pPr>
            <a:r>
              <a:rPr lang="en-US" dirty="0"/>
              <a:t>Imagine</a:t>
            </a:r>
            <a:r>
              <a:rPr lang="en-US" baseline="0" dirty="0"/>
              <a:t> to use random testing and stop when 100% coverage is reached</a:t>
            </a:r>
          </a:p>
          <a:p>
            <a:pPr marL="162175" indent="-162175">
              <a:buFontTx/>
              <a:buChar char="-"/>
            </a:pPr>
            <a:r>
              <a:rPr lang="en-US" dirty="0"/>
              <a:t>Function foo works correctly only for even integers</a:t>
            </a:r>
          </a:p>
          <a:p>
            <a:pPr marL="162175" indent="-162175">
              <a:buFontTx/>
              <a:buChar char="-"/>
            </a:pPr>
            <a:r>
              <a:rPr lang="en-US" dirty="0"/>
              <a:t>The fault may be missed by structural testing</a:t>
            </a:r>
            <a:br>
              <a:rPr lang="en-US" dirty="0"/>
            </a:br>
            <a:r>
              <a:rPr lang="en-US" dirty="0"/>
              <a:t>(100% coverage with any value)</a:t>
            </a:r>
          </a:p>
          <a:p>
            <a:pPr marL="162175" indent="-162175">
              <a:buFontTx/>
              <a:buChar char="-"/>
            </a:pPr>
            <a:r>
              <a:rPr lang="en-US" dirty="0"/>
              <a:t>The fault would be easily revealed by black-box testing (typically, we would use at least one odd and one even input)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5D8E6-1E13-8B49-ACD2-E2CBF3C6EF28}" type="slidenum">
              <a:rPr lang="en-US"/>
              <a:pPr/>
              <a:t>40</a:t>
            </a:fld>
            <a:endParaRPr lang="en-US"/>
          </a:p>
        </p:txBody>
      </p:sp>
      <p:sp>
        <p:nvSpPr>
          <p:cNvPr id="226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Gill Sans MT" pitchFamily="34" charset="0"/>
              </a:rPr>
              <a:t>…</a:t>
            </a:r>
            <a:r>
              <a:rPr lang="en-US" sz="3200" dirty="0">
                <a:latin typeface="Gill Sans MT" pitchFamily="34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Gill Sans MT" pitchFamily="34" charset="0"/>
              </a:rPr>
              <a:t>test until the ship-date</a:t>
            </a:r>
            <a:r>
              <a:rPr lang="en-US" sz="3200" dirty="0">
                <a:latin typeface="Gill Sans MT" pitchFamily="34" charset="0"/>
              </a:rPr>
              <a:t> …</a:t>
            </a:r>
          </a:p>
          <a:p>
            <a:pPr lvl="1"/>
            <a:r>
              <a:rPr lang="en-US" sz="2800" dirty="0">
                <a:latin typeface="Gill Sans MT" pitchFamily="34" charset="0"/>
              </a:rPr>
              <a:t>Sometimes called the “</a:t>
            </a:r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date criterion</a:t>
            </a:r>
            <a:r>
              <a:rPr lang="en-US" sz="2800" dirty="0">
                <a:latin typeface="Gill Sans MT" pitchFamily="34" charset="0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systematic, thorough</a:t>
            </a:r>
          </a:p>
          <a:p>
            <a:r>
              <a:rPr lang="en-US" dirty="0"/>
              <a:t>Cons:</a:t>
            </a:r>
            <a:r>
              <a:rPr lang="en-US" baseline="0" dirty="0"/>
              <a:t> subjective,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3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E2625-DE33-B640-98FF-A470E2FED918}" type="slidenum">
              <a:rPr lang="en-US"/>
              <a:pPr/>
              <a:t>43</a:t>
            </a:fld>
            <a:endParaRPr lang="en-US"/>
          </a:p>
        </p:txBody>
      </p:sp>
      <p:sp>
        <p:nvSpPr>
          <p:cNvPr id="2413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3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5" y="4342465"/>
            <a:ext cx="5032375" cy="41160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Test requirements = elements</a:t>
            </a:r>
            <a:r>
              <a:rPr lang="en-US" baseline="0" dirty="0"/>
              <a:t> in the code that we need to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1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strong guarantees</a:t>
            </a:r>
          </a:p>
          <a:p>
            <a:r>
              <a:rPr lang="en-US" dirty="0"/>
              <a:t>Cons:</a:t>
            </a:r>
            <a:r>
              <a:rPr lang="en-US" baseline="0" dirty="0"/>
              <a:t> complex,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6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04" y="4341044"/>
            <a:ext cx="5033596" cy="411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r>
              <a:rPr lang="en-US" dirty="0"/>
              <a:t>A test is</a:t>
            </a:r>
            <a:r>
              <a:rPr lang="en-US" baseline="0" dirty="0"/>
              <a:t> successful when the program fails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800" dirty="0"/>
              <a:t>Pros: no false positives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Limits: incomplete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B5AB8-65D9-CE47-A50B-2B19186B51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04" y="4341044"/>
            <a:ext cx="5033596" cy="4117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r>
              <a:rPr lang="en-US" dirty="0"/>
              <a:t>A test is</a:t>
            </a:r>
            <a:r>
              <a:rPr lang="en-US" baseline="0" dirty="0"/>
              <a:t> successful when the program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0DB4-7A04-224A-AC16-B1C540437AA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15CC-DEDC-7041-A65D-06A86873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519" b="26449"/>
          <a:stretch/>
        </p:blipFill>
        <p:spPr>
          <a:xfrm>
            <a:off x="0" y="2014780"/>
            <a:ext cx="9144000" cy="272770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8377A4F-5A41-3F44-A244-3B5174570087}"/>
              </a:ext>
            </a:extLst>
          </p:cNvPr>
          <p:cNvSpPr/>
          <p:nvPr/>
        </p:nvSpPr>
        <p:spPr>
          <a:xfrm>
            <a:off x="1503336" y="2495227"/>
            <a:ext cx="1162372" cy="10693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509605-C1E2-6243-865B-D06725128EDF}"/>
              </a:ext>
            </a:extLst>
          </p:cNvPr>
          <p:cNvSpPr/>
          <p:nvPr/>
        </p:nvSpPr>
        <p:spPr>
          <a:xfrm>
            <a:off x="6491207" y="2557220"/>
            <a:ext cx="1162372" cy="10693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359007" y="898267"/>
            <a:ext cx="3639789" cy="357758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4389" y="5225372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2234" y="1093974"/>
            <a:ext cx="2537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5901927" y="1866434"/>
            <a:ext cx="2670567" cy="11425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/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7"/>
            <a:endCxn id="41" idx="2"/>
          </p:cNvCxnSpPr>
          <p:nvPr/>
        </p:nvCxnSpPr>
        <p:spPr>
          <a:xfrm flipV="1">
            <a:off x="5044803" y="3710034"/>
            <a:ext cx="1134919" cy="89200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</p:cNvCxnSpPr>
          <p:nvPr/>
        </p:nvCxnSpPr>
        <p:spPr>
          <a:xfrm flipH="1" flipV="1">
            <a:off x="7177659" y="3007895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7735" y="4494175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77659" y="461453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6179722" y="3122057"/>
            <a:ext cx="2274849" cy="1175954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</a:rPr>
              <a:t>Incorrect Final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356350"/>
            <a:ext cx="3232101" cy="422325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Software Testing, Edition 2  (Ch 2)</a:t>
            </a:r>
            <a:endParaRPr lang="en-US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8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29" grpId="0"/>
      <p:bldP spid="31" grpId="0"/>
      <p:bldP spid="32" grpId="0"/>
      <p:bldP spid="33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Testing == To execute a program with a sample of the input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Dynamic technique: program must be executed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Optimistic approximation: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program under test is exercised with a (very small) subset of all the possible input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(We assume that the behavior with any other input is consistent with the behavior shown for the selected subset of input data)</a:t>
            </a:r>
          </a:p>
        </p:txBody>
      </p:sp>
    </p:spTree>
    <p:extLst>
      <p:ext uri="{BB962C8B-B14F-4D97-AF65-F5344CB8AC3E}">
        <p14:creationId xmlns:p14="http://schemas.microsoft.com/office/powerpoint/2010/main" val="1448636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All input data?</a:t>
            </a:r>
          </a:p>
        </p:txBody>
      </p:sp>
      <p:sp>
        <p:nvSpPr>
          <p:cNvPr id="258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10600" cy="2286000"/>
          </a:xfrm>
        </p:spPr>
        <p:txBody>
          <a:bodyPr/>
          <a:lstStyle/>
          <a:p>
            <a:pPr>
              <a:buNone/>
            </a:pPr>
            <a:r>
              <a:rPr kumimoji="1" lang="en-US" dirty="0"/>
              <a:t>	</a:t>
            </a:r>
            <a:r>
              <a:rPr kumimoji="1" lang="en-US" sz="3200" dirty="0"/>
              <a:t>How long would it take (approximately) to test exhaustively the following program?</a:t>
            </a:r>
          </a:p>
          <a:p>
            <a:pPr>
              <a:lnSpc>
                <a:spcPct val="40000"/>
              </a:lnSpc>
            </a:pPr>
            <a:endParaRPr kumimoji="1" lang="en-US" sz="3200" dirty="0"/>
          </a:p>
          <a:p>
            <a:pPr>
              <a:buNone/>
            </a:pPr>
            <a:r>
              <a:rPr kumimoji="1" lang="en-US" sz="3200" dirty="0"/>
              <a:t>	</a:t>
            </a:r>
            <a:r>
              <a:rPr kumimoji="1" lang="en-US" sz="2800" b="1" dirty="0" err="1">
                <a:latin typeface="Courier New" charset="0"/>
              </a:rPr>
              <a:t>printSum(int</a:t>
            </a:r>
            <a:r>
              <a:rPr kumimoji="1" lang="en-US" sz="2800" b="1" dirty="0">
                <a:latin typeface="Courier New" charset="0"/>
              </a:rPr>
              <a:t> a, </a:t>
            </a:r>
            <a:r>
              <a:rPr kumimoji="1" lang="en-US" sz="2800" b="1" dirty="0" err="1">
                <a:latin typeface="Courier New" charset="0"/>
              </a:rPr>
              <a:t>int</a:t>
            </a:r>
            <a:r>
              <a:rPr kumimoji="1" lang="en-US" sz="2800" b="1" dirty="0">
                <a:latin typeface="Courier New" charset="0"/>
              </a:rPr>
              <a:t> </a:t>
            </a:r>
            <a:r>
              <a:rPr kumimoji="1" lang="en-US" sz="2800" b="1" dirty="0" err="1">
                <a:latin typeface="Courier New" charset="0"/>
              </a:rPr>
              <a:t>b</a:t>
            </a:r>
            <a:r>
              <a:rPr kumimoji="1" lang="en-US" sz="2800" b="1" dirty="0">
                <a:latin typeface="Courier New" charset="0"/>
              </a:rPr>
              <a:t>) {…}</a:t>
            </a:r>
            <a:endParaRPr kumimoji="1" lang="en-US" sz="3200" dirty="0"/>
          </a:p>
        </p:txBody>
      </p:sp>
      <p:sp>
        <p:nvSpPr>
          <p:cNvPr id="2589700" name="Rectangle 4"/>
          <p:cNvSpPr>
            <a:spLocks noChangeArrowheads="1"/>
          </p:cNvSpPr>
          <p:nvPr/>
        </p:nvSpPr>
        <p:spPr bwMode="auto">
          <a:xfrm>
            <a:off x="457200" y="3733800"/>
            <a:ext cx="845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 algn="l">
              <a:spcBef>
                <a:spcPct val="20000"/>
              </a:spcBef>
              <a:buFont typeface="Times" charset="0"/>
              <a:buChar char="•"/>
            </a:pP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32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kumimoji="1" lang="en-US" sz="3200" b="0" dirty="0" err="1">
                <a:solidFill>
                  <a:srgbClr val="000000"/>
                </a:solidFill>
                <a:latin typeface="Gill Sans"/>
                <a:cs typeface="Gill Sans"/>
              </a:rPr>
              <a:t>x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2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32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= 2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64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=~ 10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19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tests</a:t>
            </a:r>
          </a:p>
          <a:p>
            <a:pPr marL="457200" indent="-457200" algn="l">
              <a:spcBef>
                <a:spcPct val="20000"/>
              </a:spcBef>
              <a:buFont typeface="Times" charset="0"/>
              <a:buChar char="•"/>
            </a:pP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Assume 1 test per nanosecond (10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9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tests/sec)</a:t>
            </a:r>
          </a:p>
          <a:p>
            <a:pPr marL="457200" indent="-457200" algn="l">
              <a:spcBef>
                <a:spcPct val="20000"/>
              </a:spcBef>
              <a:buFont typeface="Times" charset="0"/>
              <a:buChar char="•"/>
            </a:pP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we get 10</a:t>
            </a:r>
            <a:r>
              <a:rPr kumimoji="1" lang="en-US" sz="3200" b="0" baseline="30000" dirty="0">
                <a:solidFill>
                  <a:srgbClr val="000000"/>
                </a:solidFill>
                <a:latin typeface="Gill Sans"/>
                <a:cs typeface="Gill Sans"/>
              </a:rPr>
              <a:t>10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 seconds…</a:t>
            </a:r>
          </a:p>
          <a:p>
            <a:pPr marL="457200" indent="-457200" algn="l">
              <a:spcBef>
                <a:spcPct val="20000"/>
              </a:spcBef>
              <a:buFont typeface="Times" charset="0"/>
              <a:buChar char="•"/>
            </a:pPr>
            <a:r>
              <a:rPr kumimoji="1" lang="en-US" sz="3200" b="0" u="sng" dirty="0">
                <a:solidFill>
                  <a:srgbClr val="000000"/>
                </a:solidFill>
                <a:latin typeface="Gill Sans"/>
                <a:cs typeface="Gill Sans"/>
              </a:rPr>
              <a:t>About 600 years</a:t>
            </a:r>
            <a:r>
              <a:rPr kumimoji="1" lang="en-US" sz="3200" b="0" dirty="0">
                <a:solidFill>
                  <a:srgbClr val="000000"/>
                </a:solidFill>
                <a:latin typeface="Gill Sans"/>
                <a:cs typeface="Gill Sa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55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970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445026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2387600"/>
            <a:ext cx="7083270" cy="28007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 can only show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presence of failures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(and so faults in the code),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 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397754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Goals Based</a:t>
            </a:r>
            <a:br>
              <a:rPr lang="en-US" dirty="0"/>
            </a:br>
            <a:r>
              <a:rPr lang="en-US" dirty="0"/>
              <a:t>on Test Process Maturity</a:t>
            </a:r>
          </a:p>
        </p:txBody>
      </p:sp>
      <p:sp>
        <p:nvSpPr>
          <p:cNvPr id="7885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45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Introduction to Software Testing, Edition 2  (Ch 1)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4135126E-DC8E-9144-A030-F1B3E2E1EE0E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362950" cy="3219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  <a:buFont typeface="Arial"/>
              <a:buNone/>
            </a:pPr>
            <a:endParaRPr lang="en-US" sz="3000" b="1" dirty="0">
              <a:solidFill>
                <a:schemeClr val="tx2">
                  <a:lumMod val="40000"/>
                  <a:lumOff val="60000"/>
                </a:schemeClr>
              </a:solidFill>
              <a:latin typeface="Gill Sans MT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0</a:t>
            </a:r>
            <a:r>
              <a:rPr lang="en-US" sz="3000" dirty="0"/>
              <a:t>: N</a:t>
            </a:r>
            <a:r>
              <a:rPr lang="en-US" sz="3000" dirty="0">
                <a:latin typeface="Gill Sans MT" panose="020B0502020104020203" pitchFamily="34" charset="77"/>
              </a:rPr>
              <a:t>o difference between testing and debugging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Level 1</a:t>
            </a:r>
            <a:r>
              <a:rPr lang="en-US" sz="3000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: The testing purpose is to show correctness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Level 2</a:t>
            </a:r>
            <a:r>
              <a:rPr lang="en-US" sz="3000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: The testing purpose is to show that the software does not work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Level 3</a:t>
            </a:r>
            <a:r>
              <a:rPr lang="en-US" sz="3000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: The testing purpose is to reduce the risk of using the software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Level 4: </a:t>
            </a:r>
            <a:r>
              <a:rPr lang="en-US" sz="3000" dirty="0">
                <a:solidFill>
                  <a:schemeClr val="bg1"/>
                </a:solidFill>
                <a:latin typeface="Gill Sans MT" pitchFamily="34" charset="0"/>
                <a:cs typeface="Arial" pitchFamily="34" charset="0"/>
              </a:rPr>
              <a:t>Testing is a mental discipline that helps all IT-related professionals develop higher quality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Testing</a:t>
            </a:r>
            <a:r>
              <a:rPr lang="en-US" sz="2800" dirty="0"/>
              <a:t>: Evaluating software by observing its execution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Failure</a:t>
            </a:r>
            <a:r>
              <a:rPr lang="en-US" sz="2800" dirty="0"/>
              <a:t>: Execution of a test that results in a software failure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Debugging</a:t>
            </a:r>
            <a:r>
              <a:rPr lang="en-US" sz="2800" dirty="0"/>
              <a:t>: The process of finding a fault given a failure</a:t>
            </a:r>
          </a:p>
        </p:txBody>
      </p:sp>
      <p:sp>
        <p:nvSpPr>
          <p:cNvPr id="4915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179908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Goals Based</a:t>
            </a:r>
            <a:br>
              <a:rPr lang="en-US" dirty="0"/>
            </a:br>
            <a:r>
              <a:rPr lang="en-US" dirty="0"/>
              <a:t>on Test Process Maturity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0A4D33-87AB-AD49-A91A-89C867D6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62950" cy="32194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en-US" sz="3000" b="1" dirty="0">
              <a:solidFill>
                <a:schemeClr val="tx2">
                  <a:lumMod val="40000"/>
                  <a:lumOff val="60000"/>
                </a:schemeClr>
              </a:solidFill>
              <a:latin typeface="Gill Sans MT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0</a:t>
            </a:r>
            <a:r>
              <a:rPr lang="en-US" sz="3000" dirty="0"/>
              <a:t>: N</a:t>
            </a:r>
            <a:r>
              <a:rPr lang="en-US" sz="3000" dirty="0">
                <a:latin typeface="Gill Sans MT" panose="020B0502020104020203" pitchFamily="34" charset="77"/>
              </a:rPr>
              <a:t>o difference between testing and debugging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1</a:t>
            </a:r>
            <a:r>
              <a:rPr lang="en-US" sz="3000" dirty="0">
                <a:latin typeface="Gill Sans MT" pitchFamily="34" charset="0"/>
                <a:cs typeface="Arial" pitchFamily="34" charset="0"/>
              </a:rPr>
              <a:t>: The testing purpose is to show correctness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2</a:t>
            </a:r>
            <a:r>
              <a:rPr lang="en-US" sz="3000" dirty="0">
                <a:latin typeface="Gill Sans MT" pitchFamily="34" charset="0"/>
                <a:cs typeface="Arial" pitchFamily="34" charset="0"/>
              </a:rPr>
              <a:t>: The testing purpose is to show that the software does not work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3</a:t>
            </a:r>
            <a:r>
              <a:rPr lang="en-US" sz="3000" dirty="0">
                <a:latin typeface="Gill Sans MT" pitchFamily="34" charset="0"/>
                <a:cs typeface="Arial" pitchFamily="34" charset="0"/>
              </a:rPr>
              <a:t>: The testing purpose is to reduce the risk of using the software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ill Sans MT" pitchFamily="34" charset="0"/>
                <a:cs typeface="Arial" pitchFamily="34" charset="0"/>
              </a:rPr>
              <a:t>Level 4: </a:t>
            </a:r>
            <a:r>
              <a:rPr lang="en-US" sz="3000" dirty="0">
                <a:latin typeface="Gill Sans MT" pitchFamily="34" charset="0"/>
                <a:cs typeface="Arial" pitchFamily="34" charset="0"/>
              </a:rPr>
              <a:t>Testing is a mental discipline that helps all IT-related professionals develop higher quality software</a:t>
            </a:r>
          </a:p>
          <a:p>
            <a:endParaRPr lang="en-US" dirty="0"/>
          </a:p>
        </p:txBody>
      </p:sp>
      <p:sp>
        <p:nvSpPr>
          <p:cNvPr id="7885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667000" cy="45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Introduction to Software Testing, Edition 2  (Ch 1)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34938" y="2289175"/>
            <a:ext cx="88741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2800" b="0" dirty="0">
              <a:solidFill>
                <a:schemeClr val="tx1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4BFA19-E3B2-BD46-AAC4-67DC1F23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1F70-B93A-2540-8C80-066674435B31}"/>
              </a:ext>
            </a:extLst>
          </p:cNvPr>
          <p:cNvSpPr txBox="1"/>
          <p:nvPr/>
        </p:nvSpPr>
        <p:spPr>
          <a:xfrm>
            <a:off x="457200" y="5039380"/>
            <a:ext cx="8229600" cy="1046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Always advocate for Level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589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509-95BD-B54B-8016-B0787B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354-413E-B04E-AD6C-2DB726A8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plan</a:t>
            </a:r>
          </a:p>
          <a:p>
            <a:pPr lvl="1"/>
            <a:r>
              <a:rPr lang="en-US" dirty="0"/>
              <a:t>Remember that there are different level of granularity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Remember that there are different moment in the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Know why you are running a test case?</a:t>
            </a:r>
          </a:p>
          <a:p>
            <a:r>
              <a:rPr lang="en-US" dirty="0">
                <a:solidFill>
                  <a:schemeClr val="bg1"/>
                </a:solidFill>
              </a:rPr>
              <a:t>Know your goals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Coverage level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to stop</a:t>
            </a:r>
          </a:p>
        </p:txBody>
      </p:sp>
    </p:spTree>
    <p:extLst>
      <p:ext uri="{BB962C8B-B14F-4D97-AF65-F5344CB8AC3E}">
        <p14:creationId xmlns:p14="http://schemas.microsoft.com/office/powerpoint/2010/main" val="229729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905000"/>
            <a:ext cx="9144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596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71800" y="1905000"/>
            <a:ext cx="61722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518023"/>
            <a:ext cx="9144000" cy="2958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593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8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9800" y="1905000"/>
            <a:ext cx="31242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518023"/>
            <a:ext cx="9144000" cy="2958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1143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885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9800" y="1905000"/>
            <a:ext cx="31242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518023"/>
            <a:ext cx="9144000" cy="2958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401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518023"/>
            <a:ext cx="9144000" cy="2958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606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3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14800" y="3518023"/>
            <a:ext cx="5029200" cy="2958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67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6470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509-95BD-B54B-8016-B0787B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354-413E-B04E-AD6C-2DB726A8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plan</a:t>
            </a:r>
          </a:p>
          <a:p>
            <a:pPr lvl="1"/>
            <a:r>
              <a:rPr lang="en-US" dirty="0"/>
              <a:t>Remember that there are different level of granularity</a:t>
            </a:r>
          </a:p>
          <a:p>
            <a:pPr lvl="1"/>
            <a:r>
              <a:rPr lang="en-US" dirty="0"/>
              <a:t>Remember that there are different moment in the development process</a:t>
            </a:r>
          </a:p>
          <a:p>
            <a:r>
              <a:rPr lang="en-US" dirty="0">
                <a:solidFill>
                  <a:schemeClr val="bg1"/>
                </a:solidFill>
              </a:rPr>
              <a:t>Know why you are running a test case?</a:t>
            </a:r>
          </a:p>
          <a:p>
            <a:r>
              <a:rPr lang="en-US" dirty="0">
                <a:solidFill>
                  <a:schemeClr val="bg1"/>
                </a:solidFill>
              </a:rPr>
              <a:t>Know your goals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Coverage level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to stop</a:t>
            </a:r>
          </a:p>
        </p:txBody>
      </p:sp>
    </p:spTree>
    <p:extLst>
      <p:ext uri="{BB962C8B-B14F-4D97-AF65-F5344CB8AC3E}">
        <p14:creationId xmlns:p14="http://schemas.microsoft.com/office/powerpoint/2010/main" val="34670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45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776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4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0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76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0" y="1828800"/>
            <a:ext cx="762000" cy="11301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27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509-95BD-B54B-8016-B0787B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354-413E-B04E-AD6C-2DB726A8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plan</a:t>
            </a:r>
          </a:p>
          <a:p>
            <a:pPr lvl="1"/>
            <a:r>
              <a:rPr lang="en-US" dirty="0"/>
              <a:t>Remember that there are different level of granularity</a:t>
            </a:r>
          </a:p>
          <a:p>
            <a:pPr lvl="1"/>
            <a:r>
              <a:rPr lang="en-US" dirty="0"/>
              <a:t>Remember that there are different moment in the development process</a:t>
            </a:r>
          </a:p>
          <a:p>
            <a:r>
              <a:rPr lang="en-US" dirty="0"/>
              <a:t>Know why you are running a test case</a:t>
            </a:r>
          </a:p>
          <a:p>
            <a:r>
              <a:rPr lang="en-US" dirty="0">
                <a:solidFill>
                  <a:schemeClr val="bg1"/>
                </a:solidFill>
              </a:rPr>
              <a:t>Know your goals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Coverage level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to stop</a:t>
            </a:r>
          </a:p>
        </p:txBody>
      </p:sp>
    </p:spTree>
    <p:extLst>
      <p:ext uri="{BB962C8B-B14F-4D97-AF65-F5344CB8AC3E}">
        <p14:creationId xmlns:p14="http://schemas.microsoft.com/office/powerpoint/2010/main" val="26496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Testing Techniques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1" lang="en-US" sz="2400" dirty="0">
                <a:solidFill>
                  <a:schemeClr val="tx2"/>
                </a:solidFill>
              </a:rPr>
              <a:t>There are a number of techniques</a:t>
            </a:r>
            <a:endParaRPr kumimoji="1" lang="en-US" sz="2400" dirty="0">
              <a:solidFill>
                <a:schemeClr val="accent1"/>
              </a:solidFill>
            </a:endParaRPr>
          </a:p>
          <a:p>
            <a:pPr lvl="1"/>
            <a:r>
              <a:rPr kumimoji="1" lang="en-US" sz="2000" dirty="0"/>
              <a:t>Different processes</a:t>
            </a:r>
          </a:p>
          <a:p>
            <a:pPr lvl="1"/>
            <a:r>
              <a:rPr kumimoji="1" lang="en-US" sz="2000" dirty="0"/>
              <a:t>Different artifacts</a:t>
            </a:r>
          </a:p>
          <a:p>
            <a:pPr lvl="1"/>
            <a:r>
              <a:rPr kumimoji="1" lang="en-US" sz="2000" dirty="0"/>
              <a:t>Different approaches</a:t>
            </a:r>
          </a:p>
          <a:p>
            <a:pPr>
              <a:buFontTx/>
              <a:buNone/>
            </a:pPr>
            <a:r>
              <a:rPr kumimoji="1" lang="en-US" sz="2400" dirty="0">
                <a:solidFill>
                  <a:schemeClr val="tx2"/>
                </a:solidFill>
              </a:rPr>
              <a:t>There are no perfect techniques</a:t>
            </a:r>
            <a:endParaRPr kumimoji="1" lang="en-US" sz="2400" dirty="0">
              <a:solidFill>
                <a:schemeClr val="accent1"/>
              </a:solidFill>
            </a:endParaRPr>
          </a:p>
          <a:p>
            <a:pPr lvl="1"/>
            <a:r>
              <a:rPr kumimoji="1" lang="en-US" sz="2000" dirty="0"/>
              <a:t>Testing is a best-effort activity</a:t>
            </a:r>
          </a:p>
          <a:p>
            <a:pPr>
              <a:buFontTx/>
              <a:buNone/>
            </a:pPr>
            <a:r>
              <a:rPr kumimoji="1" lang="en-US" sz="2400" dirty="0">
                <a:solidFill>
                  <a:schemeClr val="tx2"/>
                </a:solidFill>
              </a:rPr>
              <a:t>There is no </a:t>
            </a:r>
            <a:r>
              <a:rPr kumimoji="1" lang="en-US" sz="2400" u="sng" dirty="0">
                <a:solidFill>
                  <a:schemeClr val="tx2"/>
                </a:solidFill>
              </a:rPr>
              <a:t>best</a:t>
            </a:r>
            <a:r>
              <a:rPr kumimoji="1" lang="en-US" sz="2400" dirty="0">
                <a:solidFill>
                  <a:schemeClr val="tx2"/>
                </a:solidFill>
              </a:rPr>
              <a:t> technique</a:t>
            </a:r>
            <a:endParaRPr kumimoji="1" lang="en-US" sz="2400" dirty="0">
              <a:solidFill>
                <a:schemeClr val="accent1"/>
              </a:solidFill>
            </a:endParaRPr>
          </a:p>
          <a:p>
            <a:pPr lvl="1"/>
            <a:r>
              <a:rPr kumimoji="1" lang="en-US" sz="2000" dirty="0"/>
              <a:t>Different contexts</a:t>
            </a:r>
          </a:p>
          <a:p>
            <a:pPr lvl="1"/>
            <a:r>
              <a:rPr kumimoji="1" lang="en-US" sz="2000" dirty="0"/>
              <a:t>Complementary strengths and weaknesses</a:t>
            </a:r>
          </a:p>
          <a:p>
            <a:pPr lvl="1"/>
            <a:r>
              <a:rPr kumimoji="1" lang="en-US" sz="2000" dirty="0"/>
              <a:t>Trade-offs</a:t>
            </a:r>
          </a:p>
        </p:txBody>
      </p:sp>
    </p:spTree>
    <p:extLst>
      <p:ext uri="{BB962C8B-B14F-4D97-AF65-F5344CB8AC3E}">
        <p14:creationId xmlns:p14="http://schemas.microsoft.com/office/powerpoint/2010/main" val="123912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15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0386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9A276D-DD4D-A048-B937-D8323E1F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5464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15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19600" y="4038600"/>
            <a:ext cx="47244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0306B-CACB-F940-A144-7AA01FA10F6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Traditional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83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150"/>
            <a:ext cx="9144000" cy="514350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F33C8721-C89D-BB4B-BBDD-6F796E760A8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Traditional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2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033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140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7526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492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86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67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509-95BD-B54B-8016-B0787B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354-413E-B04E-AD6C-2DB726A8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plan</a:t>
            </a:r>
          </a:p>
          <a:p>
            <a:pPr lvl="1"/>
            <a:r>
              <a:rPr lang="en-US" dirty="0"/>
              <a:t>Remember that there are different level of granularity</a:t>
            </a:r>
          </a:p>
          <a:p>
            <a:pPr lvl="1"/>
            <a:r>
              <a:rPr lang="en-US" dirty="0"/>
              <a:t>Remember that there are different moment in the development process</a:t>
            </a:r>
          </a:p>
          <a:p>
            <a:r>
              <a:rPr lang="en-US" dirty="0"/>
              <a:t>Know why you are running a test case</a:t>
            </a:r>
          </a:p>
          <a:p>
            <a:r>
              <a:rPr lang="en-US" dirty="0"/>
              <a:t>Know your goals</a:t>
            </a:r>
          </a:p>
          <a:p>
            <a:pPr lvl="1"/>
            <a:r>
              <a:rPr lang="en-US" dirty="0"/>
              <a:t>When to stop</a:t>
            </a:r>
          </a:p>
          <a:p>
            <a:pPr lvl="1"/>
            <a:r>
              <a:rPr lang="en-US" dirty="0"/>
              <a:t>Coverage level</a:t>
            </a:r>
          </a:p>
        </p:txBody>
      </p:sp>
    </p:spTree>
    <p:extLst>
      <p:ext uri="{BB962C8B-B14F-4D97-AF65-F5344CB8AC3E}">
        <p14:creationId xmlns:p14="http://schemas.microsoft.com/office/powerpoint/2010/main" val="13923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Goal: 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  <a:p>
            <a:r>
              <a:rPr lang="en-US" dirty="0"/>
              <a:t>Provide </a:t>
            </a:r>
            <a:r>
              <a:rPr lang="en-US" dirty="0">
                <a:solidFill>
                  <a:schemeClr val="tx2"/>
                </a:solidFill>
              </a:rPr>
              <a:t>traceability</a:t>
            </a:r>
            <a:r>
              <a:rPr lang="en-US" dirty="0"/>
              <a:t> from software artifacts to tests</a:t>
            </a:r>
          </a:p>
          <a:p>
            <a:pPr lvl="1"/>
            <a:r>
              <a:rPr lang="en-US" dirty="0"/>
              <a:t>Source, requirements, design models, …</a:t>
            </a:r>
          </a:p>
          <a:p>
            <a:r>
              <a:rPr lang="en-US" dirty="0"/>
              <a:t>Gives testers a “</a:t>
            </a:r>
            <a:r>
              <a:rPr lang="en-US" dirty="0">
                <a:solidFill>
                  <a:schemeClr val="tx2"/>
                </a:solidFill>
              </a:rPr>
              <a:t>stopping rule</a:t>
            </a:r>
            <a:r>
              <a:rPr lang="en-US" dirty="0"/>
              <a:t>” … when testing is finished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3390900" cy="50165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461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3713693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99885" y="1382404"/>
            <a:ext cx="534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what we mean as “portion” of “something” = what we want to cover with our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742" y="2732974"/>
            <a:ext cx="537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elements in the “something” that we need to execute</a:t>
            </a:r>
          </a:p>
        </p:txBody>
      </p:sp>
    </p:spTree>
    <p:extLst>
      <p:ext uri="{BB962C8B-B14F-4D97-AF65-F5344CB8AC3E}">
        <p14:creationId xmlns:p14="http://schemas.microsoft.com/office/powerpoint/2010/main" val="22786394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9446-27A8-E545-9AD1-64A152E2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“something”?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5D97-9A57-8E41-95AD-BE6F4F28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domain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Models</a:t>
            </a:r>
          </a:p>
          <a:p>
            <a:r>
              <a:rPr lang="en-US" dirty="0"/>
              <a:t>Logic expressions</a:t>
            </a:r>
          </a:p>
          <a:p>
            <a:r>
              <a:rPr lang="en-US" dirty="0"/>
              <a:t>Syntax descriptors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does criteria coverage relate with the traditional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16368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48916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Evaluation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7" y="5049117"/>
            <a:ext cx="8442325" cy="9540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</p:spTree>
    <p:extLst>
      <p:ext uri="{BB962C8B-B14F-4D97-AF65-F5344CB8AC3E}">
        <p14:creationId xmlns:p14="http://schemas.microsoft.com/office/powerpoint/2010/main" val="28113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Design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Criteria–based</a:t>
            </a:r>
            <a:r>
              <a:rPr lang="en-US" dirty="0"/>
              <a:t>: design test values to satisfy coverage criteria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most technical job in software testing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knowledge of discrete math, programming, and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Human-based</a:t>
            </a:r>
            <a:r>
              <a:rPr lang="en-US" dirty="0"/>
              <a:t>: design test values based on domain knowledge of the program and human knowledge on testing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knowledge of domain, testing, and user interfaces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no traditional CS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domain of the software is essential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empirical background is very helpful (biology, psychology, …)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logic background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10582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800350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2225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160897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easy</a:t>
            </a:r>
            <a:r>
              <a:rPr lang="en-US" dirty="0"/>
              <a:t> 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chemeClr val="tx2"/>
                </a:solidFill>
              </a:rPr>
              <a:t>computer skills</a:t>
            </a:r>
          </a:p>
          <a:p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chemeClr val="tx2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chemeClr val="tx2"/>
                </a:solidFill>
              </a:rPr>
              <a:t>careful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meticulous</a:t>
            </a:r>
            <a:r>
              <a:rPr lang="en-US" dirty="0"/>
              <a:t> 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4249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3365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14695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4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maintenance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: Save tests for reuse 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designers and </a:t>
            </a:r>
            <a:r>
              <a:rPr lang="en-US" dirty="0" err="1"/>
              <a:t>automators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very hard 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configuration control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“why”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traceability 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documentation 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76500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0325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2606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693-4F83-FC43-97B0-25EF82C35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0F87-D493-6043-B468-AA5914A4B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Testing == To execute a program with a sample of the input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450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Testing == To execute a program with a sample of the input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Dynamic technique: program must be executed</a:t>
            </a:r>
          </a:p>
        </p:txBody>
      </p:sp>
    </p:spTree>
    <p:extLst>
      <p:ext uri="{BB962C8B-B14F-4D97-AF65-F5344CB8AC3E}">
        <p14:creationId xmlns:p14="http://schemas.microsoft.com/office/powerpoint/2010/main" val="170347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1691</Words>
  <Application>Microsoft Office PowerPoint</Application>
  <PresentationFormat>On-screen Show (4:3)</PresentationFormat>
  <Paragraphs>286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宋体</vt:lpstr>
      <vt:lpstr>Arial</vt:lpstr>
      <vt:lpstr>Calibri</vt:lpstr>
      <vt:lpstr>Comic Sans MS</vt:lpstr>
      <vt:lpstr>Courier New</vt:lpstr>
      <vt:lpstr>Gill Sans</vt:lpstr>
      <vt:lpstr>Gill Sans MT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What is Testing?</vt:lpstr>
      <vt:lpstr>PowerPoint Presentation</vt:lpstr>
      <vt:lpstr>What is Testing?</vt:lpstr>
      <vt:lpstr>RIPR Model</vt:lpstr>
      <vt:lpstr>What is Testing?</vt:lpstr>
      <vt:lpstr>All input data?</vt:lpstr>
      <vt:lpstr>Software Testing Foundations</vt:lpstr>
      <vt:lpstr>Testing Goals Based on Test Process Maturity</vt:lpstr>
      <vt:lpstr>Testing and Debugging</vt:lpstr>
      <vt:lpstr>Testing Goals Based on Test Process Maturity</vt:lpstr>
      <vt:lpstr>To do…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do…</vt:lpstr>
      <vt:lpstr>Testing Techniques</vt:lpstr>
      <vt:lpstr>Traditional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do…</vt:lpstr>
      <vt:lpstr>Coverage Criteria</vt:lpstr>
      <vt:lpstr>PowerPoint Presentation</vt:lpstr>
      <vt:lpstr>What is “something”?</vt:lpstr>
      <vt:lpstr>Types of Test Activities</vt:lpstr>
      <vt:lpstr>Test Design</vt:lpstr>
      <vt:lpstr>Test Automation</vt:lpstr>
      <vt:lpstr>Test Execution</vt:lpstr>
      <vt:lpstr>Test Evaluation</vt:lpstr>
      <vt:lpstr>Other Activities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Testing?</dc:title>
  <dc:creator>Paola Spoletini</dc:creator>
  <cp:lastModifiedBy>Sandra Hall Jones</cp:lastModifiedBy>
  <cp:revision>20</cp:revision>
  <dcterms:created xsi:type="dcterms:W3CDTF">2015-01-22T01:28:02Z</dcterms:created>
  <dcterms:modified xsi:type="dcterms:W3CDTF">2020-04-23T11:09:24Z</dcterms:modified>
</cp:coreProperties>
</file>