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4" r:id="rId1"/>
  </p:sldMasterIdLst>
  <p:sldIdLst>
    <p:sldId id="256" r:id="rId2"/>
    <p:sldId id="257" r:id="rId3"/>
    <p:sldId id="258" r:id="rId4"/>
    <p:sldId id="262" r:id="rId5"/>
    <p:sldId id="260" r:id="rId6"/>
    <p:sldId id="264" r:id="rId7"/>
    <p:sldId id="265" r:id="rId8"/>
    <p:sldId id="266" r:id="rId9"/>
    <p:sldId id="268" r:id="rId10"/>
    <p:sldId id="269" r:id="rId11"/>
    <p:sldId id="283" r:id="rId12"/>
    <p:sldId id="270" r:id="rId13"/>
    <p:sldId id="259"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4" r:id="rId27"/>
    <p:sldId id="285" r:id="rId28"/>
    <p:sldId id="287" r:id="rId29"/>
    <p:sldId id="28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21"/>
    <p:restoredTop sz="96327"/>
  </p:normalViewPr>
  <p:slideViewPr>
    <p:cSldViewPr snapToGrid="0">
      <p:cViewPr varScale="1">
        <p:scale>
          <a:sx n="224" d="100"/>
          <a:sy n="224" d="100"/>
        </p:scale>
        <p:origin x="967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BF693B9-5486-E049-A11D-2335760C7CD9}" type="datetimeFigureOut">
              <a:rPr lang="en-US" smtClean="0"/>
              <a:t>1/30/24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98EEBE75-1499-3149-A4EB-FCCAFECC2734}" type="slidenum">
              <a:rPr lang="en-US" smtClean="0"/>
              <a:t>‹#›</a:t>
            </a:fld>
            <a:endParaRPr lang="en-US" dirty="0"/>
          </a:p>
        </p:txBody>
      </p:sp>
    </p:spTree>
    <p:extLst>
      <p:ext uri="{BB962C8B-B14F-4D97-AF65-F5344CB8AC3E}">
        <p14:creationId xmlns:p14="http://schemas.microsoft.com/office/powerpoint/2010/main" val="141816537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F693B9-5486-E049-A11D-2335760C7CD9}" type="datetimeFigureOut">
              <a:rPr lang="en-US" smtClean="0"/>
              <a:t>1/30/24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EEBE75-1499-3149-A4EB-FCCAFECC2734}" type="slidenum">
              <a:rPr lang="en-US" smtClean="0"/>
              <a:t>‹#›</a:t>
            </a:fld>
            <a:endParaRPr lang="en-US" dirty="0"/>
          </a:p>
        </p:txBody>
      </p:sp>
    </p:spTree>
    <p:extLst>
      <p:ext uri="{BB962C8B-B14F-4D97-AF65-F5344CB8AC3E}">
        <p14:creationId xmlns:p14="http://schemas.microsoft.com/office/powerpoint/2010/main" val="4179990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F693B9-5486-E049-A11D-2335760C7CD9}" type="datetimeFigureOut">
              <a:rPr lang="en-US" smtClean="0"/>
              <a:t>1/30/24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EEBE75-1499-3149-A4EB-FCCAFECC2734}" type="slidenum">
              <a:rPr lang="en-US" smtClean="0"/>
              <a:t>‹#›</a:t>
            </a:fld>
            <a:endParaRPr lang="en-US" dirty="0"/>
          </a:p>
        </p:txBody>
      </p:sp>
    </p:spTree>
    <p:extLst>
      <p:ext uri="{BB962C8B-B14F-4D97-AF65-F5344CB8AC3E}">
        <p14:creationId xmlns:p14="http://schemas.microsoft.com/office/powerpoint/2010/main" val="530713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F693B9-5486-E049-A11D-2335760C7CD9}" type="datetimeFigureOut">
              <a:rPr lang="en-US" smtClean="0"/>
              <a:t>1/30/24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EEBE75-1499-3149-A4EB-FCCAFECC2734}" type="slidenum">
              <a:rPr lang="en-US" smtClean="0"/>
              <a:t>‹#›</a:t>
            </a:fld>
            <a:endParaRPr lang="en-US" dirty="0"/>
          </a:p>
        </p:txBody>
      </p:sp>
    </p:spTree>
    <p:extLst>
      <p:ext uri="{BB962C8B-B14F-4D97-AF65-F5344CB8AC3E}">
        <p14:creationId xmlns:p14="http://schemas.microsoft.com/office/powerpoint/2010/main" val="25148237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F693B9-5486-E049-A11D-2335760C7CD9}" type="datetimeFigureOut">
              <a:rPr lang="en-US" smtClean="0"/>
              <a:t>1/30/24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EEBE75-1499-3149-A4EB-FCCAFECC2734}" type="slidenum">
              <a:rPr lang="en-US" smtClean="0"/>
              <a:t>‹#›</a:t>
            </a:fld>
            <a:endParaRPr lang="en-US" dirty="0"/>
          </a:p>
        </p:txBody>
      </p:sp>
    </p:spTree>
    <p:extLst>
      <p:ext uri="{BB962C8B-B14F-4D97-AF65-F5344CB8AC3E}">
        <p14:creationId xmlns:p14="http://schemas.microsoft.com/office/powerpoint/2010/main" val="2202241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F693B9-5486-E049-A11D-2335760C7CD9}" type="datetimeFigureOut">
              <a:rPr lang="en-US" smtClean="0"/>
              <a:t>1/30/24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EEBE75-1499-3149-A4EB-FCCAFECC2734}" type="slidenum">
              <a:rPr lang="en-US" smtClean="0"/>
              <a:t>‹#›</a:t>
            </a:fld>
            <a:endParaRPr lang="en-US" dirty="0"/>
          </a:p>
        </p:txBody>
      </p:sp>
    </p:spTree>
    <p:extLst>
      <p:ext uri="{BB962C8B-B14F-4D97-AF65-F5344CB8AC3E}">
        <p14:creationId xmlns:p14="http://schemas.microsoft.com/office/powerpoint/2010/main" val="2876526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F693B9-5486-E049-A11D-2335760C7CD9}" type="datetimeFigureOut">
              <a:rPr lang="en-US" smtClean="0"/>
              <a:t>1/30/24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EEBE75-1499-3149-A4EB-FCCAFECC2734}" type="slidenum">
              <a:rPr lang="en-US" smtClean="0"/>
              <a:t>‹#›</a:t>
            </a:fld>
            <a:endParaRPr lang="en-US" dirty="0"/>
          </a:p>
        </p:txBody>
      </p:sp>
    </p:spTree>
    <p:extLst>
      <p:ext uri="{BB962C8B-B14F-4D97-AF65-F5344CB8AC3E}">
        <p14:creationId xmlns:p14="http://schemas.microsoft.com/office/powerpoint/2010/main" val="703154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F693B9-5486-E049-A11D-2335760C7CD9}" type="datetimeFigureOut">
              <a:rPr lang="en-US" smtClean="0"/>
              <a:t>1/30/24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EEBE75-1499-3149-A4EB-FCCAFECC2734}"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5532403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F693B9-5486-E049-A11D-2335760C7CD9}" type="datetimeFigureOut">
              <a:rPr lang="en-US" smtClean="0"/>
              <a:t>1/30/24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EEBE75-1499-3149-A4EB-FCCAFECC2734}" type="slidenum">
              <a:rPr lang="en-US" smtClean="0"/>
              <a:t>‹#›</a:t>
            </a:fld>
            <a:endParaRPr lang="en-US" dirty="0"/>
          </a:p>
        </p:txBody>
      </p:sp>
    </p:spTree>
    <p:extLst>
      <p:ext uri="{BB962C8B-B14F-4D97-AF65-F5344CB8AC3E}">
        <p14:creationId xmlns:p14="http://schemas.microsoft.com/office/powerpoint/2010/main" val="2597855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F693B9-5486-E049-A11D-2335760C7CD9}" type="datetimeFigureOut">
              <a:rPr lang="en-US" smtClean="0"/>
              <a:t>1/30/24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EEBE75-1499-3149-A4EB-FCCAFECC2734}" type="slidenum">
              <a:rPr lang="en-US" smtClean="0"/>
              <a:t>‹#›</a:t>
            </a:fld>
            <a:endParaRPr lang="en-US" dirty="0"/>
          </a:p>
        </p:txBody>
      </p:sp>
    </p:spTree>
    <p:extLst>
      <p:ext uri="{BB962C8B-B14F-4D97-AF65-F5344CB8AC3E}">
        <p14:creationId xmlns:p14="http://schemas.microsoft.com/office/powerpoint/2010/main" val="2425031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F693B9-5486-E049-A11D-2335760C7CD9}" type="datetimeFigureOut">
              <a:rPr lang="en-US" smtClean="0"/>
              <a:t>1/30/24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EEBE75-1499-3149-A4EB-FCCAFECC2734}" type="slidenum">
              <a:rPr lang="en-US" smtClean="0"/>
              <a:t>‹#›</a:t>
            </a:fld>
            <a:endParaRPr lang="en-US" dirty="0"/>
          </a:p>
        </p:txBody>
      </p:sp>
    </p:spTree>
    <p:extLst>
      <p:ext uri="{BB962C8B-B14F-4D97-AF65-F5344CB8AC3E}">
        <p14:creationId xmlns:p14="http://schemas.microsoft.com/office/powerpoint/2010/main" val="2652022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F693B9-5486-E049-A11D-2335760C7CD9}" type="datetimeFigureOut">
              <a:rPr lang="en-US" smtClean="0"/>
              <a:t>1/30/24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EEBE75-1499-3149-A4EB-FCCAFECC2734}" type="slidenum">
              <a:rPr lang="en-US" smtClean="0"/>
              <a:t>‹#›</a:t>
            </a:fld>
            <a:endParaRPr lang="en-US" dirty="0"/>
          </a:p>
        </p:txBody>
      </p:sp>
    </p:spTree>
    <p:extLst>
      <p:ext uri="{BB962C8B-B14F-4D97-AF65-F5344CB8AC3E}">
        <p14:creationId xmlns:p14="http://schemas.microsoft.com/office/powerpoint/2010/main" val="3665603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F693B9-5486-E049-A11D-2335760C7CD9}" type="datetimeFigureOut">
              <a:rPr lang="en-US" smtClean="0"/>
              <a:t>1/30/24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8EEBE75-1499-3149-A4EB-FCCAFECC2734}" type="slidenum">
              <a:rPr lang="en-US" smtClean="0"/>
              <a:t>‹#›</a:t>
            </a:fld>
            <a:endParaRPr lang="en-US" dirty="0"/>
          </a:p>
        </p:txBody>
      </p:sp>
    </p:spTree>
    <p:extLst>
      <p:ext uri="{BB962C8B-B14F-4D97-AF65-F5344CB8AC3E}">
        <p14:creationId xmlns:p14="http://schemas.microsoft.com/office/powerpoint/2010/main" val="3409980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F693B9-5486-E049-A11D-2335760C7CD9}" type="datetimeFigureOut">
              <a:rPr lang="en-US" smtClean="0"/>
              <a:t>1/30/24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8EEBE75-1499-3149-A4EB-FCCAFECC2734}" type="slidenum">
              <a:rPr lang="en-US" smtClean="0"/>
              <a:t>‹#›</a:t>
            </a:fld>
            <a:endParaRPr lang="en-US" dirty="0"/>
          </a:p>
        </p:txBody>
      </p:sp>
    </p:spTree>
    <p:extLst>
      <p:ext uri="{BB962C8B-B14F-4D97-AF65-F5344CB8AC3E}">
        <p14:creationId xmlns:p14="http://schemas.microsoft.com/office/powerpoint/2010/main" val="2879880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BF693B9-5486-E049-A11D-2335760C7CD9}" type="datetimeFigureOut">
              <a:rPr lang="en-US" smtClean="0"/>
              <a:t>1/30/24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8EEBE75-1499-3149-A4EB-FCCAFECC2734}" type="slidenum">
              <a:rPr lang="en-US" smtClean="0"/>
              <a:t>‹#›</a:t>
            </a:fld>
            <a:endParaRPr lang="en-US" dirty="0"/>
          </a:p>
        </p:txBody>
      </p:sp>
    </p:spTree>
    <p:extLst>
      <p:ext uri="{BB962C8B-B14F-4D97-AF65-F5344CB8AC3E}">
        <p14:creationId xmlns:p14="http://schemas.microsoft.com/office/powerpoint/2010/main" val="1583720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F693B9-5486-E049-A11D-2335760C7CD9}" type="datetimeFigureOut">
              <a:rPr lang="en-US" smtClean="0"/>
              <a:t>1/30/24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EEBE75-1499-3149-A4EB-FCCAFECC2734}" type="slidenum">
              <a:rPr lang="en-US" smtClean="0"/>
              <a:t>‹#›</a:t>
            </a:fld>
            <a:endParaRPr lang="en-US" dirty="0"/>
          </a:p>
        </p:txBody>
      </p:sp>
    </p:spTree>
    <p:extLst>
      <p:ext uri="{BB962C8B-B14F-4D97-AF65-F5344CB8AC3E}">
        <p14:creationId xmlns:p14="http://schemas.microsoft.com/office/powerpoint/2010/main" val="1351886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F693B9-5486-E049-A11D-2335760C7CD9}" type="datetimeFigureOut">
              <a:rPr lang="en-US" smtClean="0"/>
              <a:t>1/30/24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EEBE75-1499-3149-A4EB-FCCAFECC2734}" type="slidenum">
              <a:rPr lang="en-US" smtClean="0"/>
              <a:t>‹#›</a:t>
            </a:fld>
            <a:endParaRPr lang="en-US" dirty="0"/>
          </a:p>
        </p:txBody>
      </p:sp>
    </p:spTree>
    <p:extLst>
      <p:ext uri="{BB962C8B-B14F-4D97-AF65-F5344CB8AC3E}">
        <p14:creationId xmlns:p14="http://schemas.microsoft.com/office/powerpoint/2010/main" val="2622438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BF693B9-5486-E049-A11D-2335760C7CD9}" type="datetimeFigureOut">
              <a:rPr lang="en-US" smtClean="0"/>
              <a:t>1/30/24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EEBE75-1499-3149-A4EB-FCCAFECC2734}" type="slidenum">
              <a:rPr lang="en-US" smtClean="0"/>
              <a:t>‹#›</a:t>
            </a:fld>
            <a:endParaRPr lang="en-US" dirty="0"/>
          </a:p>
        </p:txBody>
      </p:sp>
    </p:spTree>
    <p:extLst>
      <p:ext uri="{BB962C8B-B14F-4D97-AF65-F5344CB8AC3E}">
        <p14:creationId xmlns:p14="http://schemas.microsoft.com/office/powerpoint/2010/main" val="1149945291"/>
      </p:ext>
    </p:extLst>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shorturl.at/eAOSW"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shorturl.at/eAOSW"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github.com/jeff-adkisson/swe-3643-spring-2024/blob/master/project/README.md" TargetMode="Externa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jeff-adkisson/swe-3643-spring-2024/blob/master/project/README.md" TargetMode="External"/><Relationship Id="rId2" Type="http://schemas.openxmlformats.org/officeDocument/2006/relationships/hyperlink" Target="https://shorturl.at/eAOSW" TargetMode="External"/><Relationship Id="rId1" Type="http://schemas.openxmlformats.org/officeDocument/2006/relationships/slideLayout" Target="../slideLayouts/slideLayout4.xml"/><Relationship Id="rId4" Type="http://schemas.openxmlformats.org/officeDocument/2006/relationships/hyperlink" Target="https://github.com/jeff-adkisson/swe-3643-spring-2024/blob/master/project/README.md#languages-web-server-architectures-and-test-runner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DC895F7-4E59-40FB-87DD-ACE47F94C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Complex maths formulae on a blackboard">
            <a:extLst>
              <a:ext uri="{FF2B5EF4-FFF2-40B4-BE49-F238E27FC236}">
                <a16:creationId xmlns:a16="http://schemas.microsoft.com/office/drawing/2014/main" id="{F63274EB-35C3-3E6B-0F1D-E6E8F26F5FB0}"/>
              </a:ext>
            </a:extLst>
          </p:cNvPr>
          <p:cNvPicPr>
            <a:picLocks noChangeAspect="1"/>
          </p:cNvPicPr>
          <p:nvPr/>
        </p:nvPicPr>
        <p:blipFill rotWithShape="1">
          <a:blip r:embed="rId3">
            <a:alphaModFix amt="20000"/>
          </a:blip>
          <a:srcRect t="19506" b="3440"/>
          <a:stretch/>
        </p:blipFill>
        <p:spPr>
          <a:xfrm>
            <a:off x="5700" y="164716"/>
            <a:ext cx="12191980" cy="6857990"/>
          </a:xfrm>
          <a:prstGeom prst="rect">
            <a:avLst/>
          </a:prstGeom>
        </p:spPr>
      </p:pic>
      <p:pic>
        <p:nvPicPr>
          <p:cNvPr id="15" name="Picture 14">
            <a:extLst>
              <a:ext uri="{FF2B5EF4-FFF2-40B4-BE49-F238E27FC236}">
                <a16:creationId xmlns:a16="http://schemas.microsoft.com/office/drawing/2014/main" id="{1A4C720E-710D-44F8-A8D7-2BAA61E181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51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87A8B284-FFE3-9C3A-BC12-9C53CECBB098}"/>
              </a:ext>
            </a:extLst>
          </p:cNvPr>
          <p:cNvSpPr>
            <a:spLocks noGrp="1"/>
          </p:cNvSpPr>
          <p:nvPr>
            <p:ph type="ctrTitle"/>
          </p:nvPr>
        </p:nvSpPr>
        <p:spPr>
          <a:xfrm>
            <a:off x="755374" y="1964267"/>
            <a:ext cx="10404751" cy="2421464"/>
          </a:xfrm>
        </p:spPr>
        <p:txBody>
          <a:bodyPr>
            <a:normAutofit/>
          </a:bodyPr>
          <a:lstStyle/>
          <a:p>
            <a:r>
              <a:rPr lang="en-US" b="1" i="0" u="none" strike="noStrike" dirty="0">
                <a:effectLst/>
                <a:latin typeface="Open Sans" panose="020B0606030504020204" pitchFamily="34" charset="0"/>
              </a:rPr>
              <a:t>Semester Project introduction</a:t>
            </a:r>
          </a:p>
        </p:txBody>
      </p:sp>
      <p:sp>
        <p:nvSpPr>
          <p:cNvPr id="3" name="Subtitle 2">
            <a:extLst>
              <a:ext uri="{FF2B5EF4-FFF2-40B4-BE49-F238E27FC236}">
                <a16:creationId xmlns:a16="http://schemas.microsoft.com/office/drawing/2014/main" id="{644CA206-0696-245B-CBF0-E202C55D8D53}"/>
              </a:ext>
            </a:extLst>
          </p:cNvPr>
          <p:cNvSpPr>
            <a:spLocks noGrp="1"/>
          </p:cNvSpPr>
          <p:nvPr>
            <p:ph type="subTitle" idx="1"/>
          </p:nvPr>
        </p:nvSpPr>
        <p:spPr>
          <a:xfrm>
            <a:off x="3962399" y="4385732"/>
            <a:ext cx="7197726" cy="1405467"/>
          </a:xfrm>
        </p:spPr>
        <p:txBody>
          <a:bodyPr>
            <a:normAutofit/>
          </a:bodyPr>
          <a:lstStyle/>
          <a:p>
            <a:r>
              <a:rPr lang="en-US" b="1" i="0" u="none" strike="noStrike" dirty="0">
                <a:effectLst/>
                <a:latin typeface="Open Sans" panose="020B0606030504020204" pitchFamily="34" charset="0"/>
              </a:rPr>
              <a:t>KSU SWE 3643</a:t>
            </a:r>
          </a:p>
          <a:p>
            <a:r>
              <a:rPr lang="en-US" b="1" i="0" u="none" strike="noStrike" dirty="0">
                <a:effectLst/>
                <a:latin typeface="var(--monospace)"/>
              </a:rPr>
              <a:t> </a:t>
            </a:r>
            <a:r>
              <a:rPr lang="en-US" b="1" i="0" u="none" strike="noStrike" dirty="0">
                <a:effectLst/>
                <a:latin typeface="Open Sans" panose="020B0606030504020204" pitchFamily="34" charset="0"/>
              </a:rPr>
              <a:t>Software Testing and Quality Assurance</a:t>
            </a:r>
          </a:p>
          <a:p>
            <a:r>
              <a:rPr lang="en-US" b="1" dirty="0">
                <a:effectLst/>
                <a:latin typeface="Open Sans" panose="020B0606030504020204" pitchFamily="34" charset="0"/>
              </a:rPr>
              <a:t>Spring 2024</a:t>
            </a:r>
            <a:endParaRPr lang="en-US" dirty="0"/>
          </a:p>
        </p:txBody>
      </p:sp>
    </p:spTree>
    <p:extLst>
      <p:ext uri="{BB962C8B-B14F-4D97-AF65-F5344CB8AC3E}">
        <p14:creationId xmlns:p14="http://schemas.microsoft.com/office/powerpoint/2010/main" val="355651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
                                        <p:tgtEl>
                                          <p:spTgt spid="3">
                                            <p:txEl>
                                              <p:pRg st="0" end="0"/>
                                            </p:txEl>
                                          </p:spTgt>
                                        </p:tgtEl>
                                      </p:cBhvr>
                                    </p:animEffect>
                                  </p:childTnLst>
                                </p:cTn>
                              </p:par>
                            </p:childTnLst>
                          </p:cTn>
                        </p:par>
                        <p:par>
                          <p:cTn id="8" fill="hold">
                            <p:stCondLst>
                              <p:cond delay="880"/>
                            </p:stCondLst>
                            <p:childTnLst>
                              <p:par>
                                <p:cTn id="9" presetID="10" presetClass="entr" presetSubtype="0" fill="hold" grpId="0" nodeType="afterEffect">
                                  <p:stCondLst>
                                    <p:cond delay="200"/>
                                  </p:stCondLst>
                                  <p:iterate type="lt">
                                    <p:tmPct val="10000"/>
                                  </p:iterate>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400"/>
                                        <p:tgtEl>
                                          <p:spTgt spid="3">
                                            <p:txEl>
                                              <p:pRg st="1" end="1"/>
                                            </p:txEl>
                                          </p:spTgt>
                                        </p:tgtEl>
                                      </p:cBhvr>
                                    </p:animEffect>
                                  </p:childTnLst>
                                </p:cTn>
                              </p:par>
                            </p:childTnLst>
                          </p:cTn>
                        </p:par>
                        <p:par>
                          <p:cTn id="12" fill="hold">
                            <p:stCondLst>
                              <p:cond delay="2800"/>
                            </p:stCondLst>
                            <p:childTnLst>
                              <p:par>
                                <p:cTn id="13" presetID="10" presetClass="entr" presetSubtype="0" fill="hold" grpId="0" nodeType="afterEffect">
                                  <p:stCondLst>
                                    <p:cond delay="0"/>
                                  </p:stCondLst>
                                  <p:iterate type="lt">
                                    <p:tmPct val="10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C32E1-CEEB-A69E-E701-CA8CC4C6EAAF}"/>
              </a:ext>
            </a:extLst>
          </p:cNvPr>
          <p:cNvSpPr>
            <a:spLocks noGrp="1"/>
          </p:cNvSpPr>
          <p:nvPr>
            <p:ph type="title"/>
          </p:nvPr>
        </p:nvSpPr>
        <p:spPr/>
        <p:txBody>
          <a:bodyPr/>
          <a:lstStyle/>
          <a:p>
            <a:r>
              <a:rPr lang="en-US" dirty="0"/>
              <a:t>Team signup by Thursday, Feb 8</a:t>
            </a:r>
          </a:p>
        </p:txBody>
      </p:sp>
      <p:pic>
        <p:nvPicPr>
          <p:cNvPr id="4" name="Content Placeholder 3">
            <a:extLst>
              <a:ext uri="{FF2B5EF4-FFF2-40B4-BE49-F238E27FC236}">
                <a16:creationId xmlns:a16="http://schemas.microsoft.com/office/drawing/2014/main" id="{A8BD5C18-6D9F-A4BF-5CC5-2E7230D1CEAE}"/>
              </a:ext>
            </a:extLst>
          </p:cNvPr>
          <p:cNvPicPr>
            <a:picLocks noGrp="1" noChangeAspect="1"/>
          </p:cNvPicPr>
          <p:nvPr>
            <p:ph idx="1"/>
          </p:nvPr>
        </p:nvPicPr>
        <p:blipFill>
          <a:blip r:embed="rId2"/>
          <a:stretch>
            <a:fillRect/>
          </a:stretch>
        </p:blipFill>
        <p:spPr>
          <a:xfrm>
            <a:off x="799391" y="2019246"/>
            <a:ext cx="7340600" cy="2133600"/>
          </a:xfrm>
          <a:prstGeom prst="rect">
            <a:avLst/>
          </a:prstGeom>
        </p:spPr>
      </p:pic>
      <p:sp>
        <p:nvSpPr>
          <p:cNvPr id="8" name="TextBox 7">
            <a:hlinkClick r:id="rId3"/>
            <a:extLst>
              <a:ext uri="{FF2B5EF4-FFF2-40B4-BE49-F238E27FC236}">
                <a16:creationId xmlns:a16="http://schemas.microsoft.com/office/drawing/2014/main" id="{F0FBFC03-6424-A9ED-E43F-15C659E67BF7}"/>
              </a:ext>
            </a:extLst>
          </p:cNvPr>
          <p:cNvSpPr txBox="1"/>
          <p:nvPr/>
        </p:nvSpPr>
        <p:spPr>
          <a:xfrm>
            <a:off x="8676388" y="2901380"/>
            <a:ext cx="2716221" cy="369332"/>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en-US" dirty="0">
                <a:hlinkClick r:id="rId3"/>
              </a:rPr>
              <a:t>https://shorturl.at/eAOSW</a:t>
            </a:r>
            <a:r>
              <a:rPr lang="en-US" dirty="0"/>
              <a:t> </a:t>
            </a:r>
          </a:p>
        </p:txBody>
      </p:sp>
      <p:sp>
        <p:nvSpPr>
          <p:cNvPr id="9" name="Title 1">
            <a:extLst>
              <a:ext uri="{FF2B5EF4-FFF2-40B4-BE49-F238E27FC236}">
                <a16:creationId xmlns:a16="http://schemas.microsoft.com/office/drawing/2014/main" id="{7C64E2FD-1958-75E3-8476-280BD174DB3A}"/>
              </a:ext>
            </a:extLst>
          </p:cNvPr>
          <p:cNvSpPr txBox="1">
            <a:spLocks/>
          </p:cNvSpPr>
          <p:nvPr/>
        </p:nvSpPr>
        <p:spPr>
          <a:xfrm>
            <a:off x="799391" y="4606446"/>
            <a:ext cx="10913507" cy="1001486"/>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2400" b="1" dirty="0">
                <a:solidFill>
                  <a:srgbClr val="FFFF00"/>
                </a:solidFill>
              </a:rPr>
              <a:t>Your team cannot change after Thursday, February 8th.</a:t>
            </a:r>
            <a:br>
              <a:rPr lang="en-US" sz="2400" b="1" dirty="0"/>
            </a:br>
            <a:endParaRPr lang="en-US" sz="2400" b="1" dirty="0"/>
          </a:p>
          <a:p>
            <a:pPr>
              <a:lnSpc>
                <a:spcPct val="90000"/>
              </a:lnSpc>
            </a:pPr>
            <a:r>
              <a:rPr lang="en-US" sz="1600" b="1" i="1" dirty="0"/>
              <a:t>If you have not signed up by February 8</a:t>
            </a:r>
            <a:r>
              <a:rPr lang="en-US" sz="1600" b="1" i="1" baseline="30000" dirty="0"/>
              <a:t>th</a:t>
            </a:r>
            <a:r>
              <a:rPr lang="en-US" sz="1600" b="1" i="1" dirty="0"/>
              <a:t>, you will automatically become a team of 1.</a:t>
            </a:r>
          </a:p>
        </p:txBody>
      </p:sp>
    </p:spTree>
    <p:extLst>
      <p:ext uri="{BB962C8B-B14F-4D97-AF65-F5344CB8AC3E}">
        <p14:creationId xmlns:p14="http://schemas.microsoft.com/office/powerpoint/2010/main" val="1709587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A58798-92FD-60F0-029D-E7F81F520B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C95A82-87E1-660F-E029-FACE18F7E032}"/>
              </a:ext>
            </a:extLst>
          </p:cNvPr>
          <p:cNvSpPr>
            <a:spLocks noGrp="1"/>
          </p:cNvSpPr>
          <p:nvPr>
            <p:ph type="title"/>
          </p:nvPr>
        </p:nvSpPr>
        <p:spPr/>
        <p:txBody>
          <a:bodyPr/>
          <a:lstStyle/>
          <a:p>
            <a:r>
              <a:rPr lang="en-US" dirty="0"/>
              <a:t>Team signup by Thursday, Feb 8</a:t>
            </a:r>
          </a:p>
        </p:txBody>
      </p:sp>
      <p:pic>
        <p:nvPicPr>
          <p:cNvPr id="4" name="Content Placeholder 3">
            <a:extLst>
              <a:ext uri="{FF2B5EF4-FFF2-40B4-BE49-F238E27FC236}">
                <a16:creationId xmlns:a16="http://schemas.microsoft.com/office/drawing/2014/main" id="{FC9A26F2-5E6E-ED1D-9F22-54B215E67325}"/>
              </a:ext>
            </a:extLst>
          </p:cNvPr>
          <p:cNvPicPr>
            <a:picLocks noGrp="1" noChangeAspect="1"/>
          </p:cNvPicPr>
          <p:nvPr>
            <p:ph idx="1"/>
          </p:nvPr>
        </p:nvPicPr>
        <p:blipFill>
          <a:blip r:embed="rId2"/>
          <a:stretch>
            <a:fillRect/>
          </a:stretch>
        </p:blipFill>
        <p:spPr>
          <a:xfrm>
            <a:off x="799391" y="2019246"/>
            <a:ext cx="7340600" cy="2133600"/>
          </a:xfrm>
          <a:prstGeom prst="rect">
            <a:avLst/>
          </a:prstGeom>
        </p:spPr>
      </p:pic>
      <p:sp>
        <p:nvSpPr>
          <p:cNvPr id="8" name="TextBox 7">
            <a:hlinkClick r:id="rId3"/>
            <a:extLst>
              <a:ext uri="{FF2B5EF4-FFF2-40B4-BE49-F238E27FC236}">
                <a16:creationId xmlns:a16="http://schemas.microsoft.com/office/drawing/2014/main" id="{1E829E49-536B-A376-090F-59EAB87CF7BA}"/>
              </a:ext>
            </a:extLst>
          </p:cNvPr>
          <p:cNvSpPr txBox="1"/>
          <p:nvPr/>
        </p:nvSpPr>
        <p:spPr>
          <a:xfrm>
            <a:off x="8676388" y="2901380"/>
            <a:ext cx="2716221" cy="369332"/>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en-US" dirty="0">
                <a:hlinkClick r:id="rId3"/>
              </a:rPr>
              <a:t>https://shorturl.at/eAOSW</a:t>
            </a:r>
            <a:r>
              <a:rPr lang="en-US" dirty="0"/>
              <a:t> </a:t>
            </a:r>
          </a:p>
        </p:txBody>
      </p:sp>
      <p:sp>
        <p:nvSpPr>
          <p:cNvPr id="9" name="Title 1">
            <a:extLst>
              <a:ext uri="{FF2B5EF4-FFF2-40B4-BE49-F238E27FC236}">
                <a16:creationId xmlns:a16="http://schemas.microsoft.com/office/drawing/2014/main" id="{063FDC9D-2BD5-8EA1-7891-707ED6C10B9A}"/>
              </a:ext>
            </a:extLst>
          </p:cNvPr>
          <p:cNvSpPr txBox="1">
            <a:spLocks/>
          </p:cNvSpPr>
          <p:nvPr/>
        </p:nvSpPr>
        <p:spPr>
          <a:xfrm>
            <a:off x="799391" y="4645826"/>
            <a:ext cx="10913507" cy="990127"/>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2400" b="1" dirty="0">
                <a:solidFill>
                  <a:srgbClr val="FFFF00"/>
                </a:solidFill>
              </a:rPr>
              <a:t>Completing the signup process on time is your first project grade.</a:t>
            </a:r>
          </a:p>
          <a:p>
            <a:pPr>
              <a:lnSpc>
                <a:spcPct val="90000"/>
              </a:lnSpc>
            </a:pPr>
            <a:r>
              <a:rPr lang="en-US" sz="1600" b="1" dirty="0">
                <a:solidFill>
                  <a:srgbClr val="FFFF00"/>
                </a:solidFill>
              </a:rPr>
              <a:t> </a:t>
            </a:r>
            <a:br>
              <a:rPr lang="en-US" sz="1600" b="1" dirty="0"/>
            </a:br>
            <a:r>
              <a:rPr lang="en-US" sz="1600" b="1" dirty="0"/>
              <a:t>It is worth 2% of your overall project score (easy points!)</a:t>
            </a:r>
            <a:endParaRPr lang="en-US" sz="1200" b="1" i="1" dirty="0"/>
          </a:p>
        </p:txBody>
      </p:sp>
    </p:spTree>
    <p:extLst>
      <p:ext uri="{BB962C8B-B14F-4D97-AF65-F5344CB8AC3E}">
        <p14:creationId xmlns:p14="http://schemas.microsoft.com/office/powerpoint/2010/main" val="2642767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F3868-38A1-90D6-7377-12A8DA756430}"/>
              </a:ext>
            </a:extLst>
          </p:cNvPr>
          <p:cNvSpPr>
            <a:spLocks noGrp="1"/>
          </p:cNvSpPr>
          <p:nvPr>
            <p:ph type="title"/>
          </p:nvPr>
        </p:nvSpPr>
        <p:spPr/>
        <p:txBody>
          <a:bodyPr/>
          <a:lstStyle/>
          <a:p>
            <a:r>
              <a:rPr lang="en-US" dirty="0"/>
              <a:t>I need a teammate</a:t>
            </a:r>
          </a:p>
        </p:txBody>
      </p:sp>
      <p:pic>
        <p:nvPicPr>
          <p:cNvPr id="4" name="Picture 3">
            <a:extLst>
              <a:ext uri="{FF2B5EF4-FFF2-40B4-BE49-F238E27FC236}">
                <a16:creationId xmlns:a16="http://schemas.microsoft.com/office/drawing/2014/main" id="{5106E1D5-4CFD-11B7-33CA-10B13D6E5509}"/>
              </a:ext>
            </a:extLst>
          </p:cNvPr>
          <p:cNvPicPr>
            <a:picLocks noChangeAspect="1"/>
          </p:cNvPicPr>
          <p:nvPr/>
        </p:nvPicPr>
        <p:blipFill>
          <a:blip r:embed="rId2"/>
          <a:stretch>
            <a:fillRect/>
          </a:stretch>
        </p:blipFill>
        <p:spPr>
          <a:xfrm>
            <a:off x="772885" y="2065188"/>
            <a:ext cx="7772400" cy="2648118"/>
          </a:xfrm>
          <a:prstGeom prst="rect">
            <a:avLst/>
          </a:prstGeom>
        </p:spPr>
      </p:pic>
      <p:sp>
        <p:nvSpPr>
          <p:cNvPr id="5" name="Title 1">
            <a:extLst>
              <a:ext uri="{FF2B5EF4-FFF2-40B4-BE49-F238E27FC236}">
                <a16:creationId xmlns:a16="http://schemas.microsoft.com/office/drawing/2014/main" id="{FF83A3E6-DAC3-8A5A-8E2C-75786F774C4C}"/>
              </a:ext>
            </a:extLst>
          </p:cNvPr>
          <p:cNvSpPr txBox="1">
            <a:spLocks/>
          </p:cNvSpPr>
          <p:nvPr/>
        </p:nvSpPr>
        <p:spPr>
          <a:xfrm>
            <a:off x="772885" y="4996600"/>
            <a:ext cx="10355152" cy="1115076"/>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2400" b="1" dirty="0">
                <a:solidFill>
                  <a:srgbClr val="FFFF00"/>
                </a:solidFill>
              </a:rPr>
              <a:t>The team roster has a ”Seeking Teammates” tab you can use.</a:t>
            </a:r>
          </a:p>
          <a:p>
            <a:pPr>
              <a:lnSpc>
                <a:spcPct val="90000"/>
              </a:lnSpc>
            </a:pPr>
            <a:endParaRPr lang="en-US" sz="2400" b="1" dirty="0"/>
          </a:p>
          <a:p>
            <a:pPr>
              <a:lnSpc>
                <a:spcPct val="90000"/>
              </a:lnSpc>
            </a:pPr>
            <a:r>
              <a:rPr lang="en-US" sz="1600" b="1" dirty="0"/>
              <a:t>You are welcome to use other means such as GroupMe, etc.</a:t>
            </a:r>
          </a:p>
        </p:txBody>
      </p:sp>
    </p:spTree>
    <p:extLst>
      <p:ext uri="{BB962C8B-B14F-4D97-AF65-F5344CB8AC3E}">
        <p14:creationId xmlns:p14="http://schemas.microsoft.com/office/powerpoint/2010/main" val="384421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8E5B1-7E37-08B7-C1BE-1F73A840F562}"/>
              </a:ext>
            </a:extLst>
          </p:cNvPr>
          <p:cNvSpPr>
            <a:spLocks noGrp="1"/>
          </p:cNvSpPr>
          <p:nvPr>
            <p:ph type="title"/>
          </p:nvPr>
        </p:nvSpPr>
        <p:spPr/>
        <p:txBody>
          <a:bodyPr>
            <a:normAutofit/>
          </a:bodyPr>
          <a:lstStyle/>
          <a:p>
            <a:r>
              <a:rPr lang="en-US" i="0" u="none" strike="noStrike" dirty="0">
                <a:effectLst/>
              </a:rPr>
              <a:t>Languages, Web Server Architectures, and Test Runners</a:t>
            </a:r>
            <a:endParaRPr lang="en-US" dirty="0"/>
          </a:p>
        </p:txBody>
      </p:sp>
      <p:sp>
        <p:nvSpPr>
          <p:cNvPr id="3" name="Content Placeholder 2">
            <a:extLst>
              <a:ext uri="{FF2B5EF4-FFF2-40B4-BE49-F238E27FC236}">
                <a16:creationId xmlns:a16="http://schemas.microsoft.com/office/drawing/2014/main" id="{960DEAC3-41FB-A6D3-13B8-397AECEB527E}"/>
              </a:ext>
            </a:extLst>
          </p:cNvPr>
          <p:cNvSpPr>
            <a:spLocks noGrp="1"/>
          </p:cNvSpPr>
          <p:nvPr>
            <p:ph idx="1"/>
          </p:nvPr>
        </p:nvSpPr>
        <p:spPr>
          <a:xfrm>
            <a:off x="685802" y="2142067"/>
            <a:ext cx="4931228" cy="3649133"/>
          </a:xfrm>
        </p:spPr>
        <p:txBody>
          <a:bodyPr/>
          <a:lstStyle/>
          <a:p>
            <a:pPr algn="l">
              <a:buFont typeface="Arial" panose="020B0604020202020204" pitchFamily="34" charset="0"/>
              <a:buChar char="•"/>
            </a:pPr>
            <a:r>
              <a:rPr lang="en-US" b="1" i="0" u="none" strike="noStrike" dirty="0">
                <a:solidFill>
                  <a:srgbClr val="B1B4B9"/>
                </a:solidFill>
                <a:effectLst/>
                <a:latin typeface="Open Sans" panose="020B0606030504020204" pitchFamily="34" charset="0"/>
              </a:rPr>
              <a:t>C#</a:t>
            </a:r>
          </a:p>
          <a:p>
            <a:pPr marL="742950" lvl="1" indent="-285750" algn="l">
              <a:buFont typeface="Arial" panose="020B0604020202020204" pitchFamily="34" charset="0"/>
              <a:buChar char="•"/>
            </a:pPr>
            <a:r>
              <a:rPr lang="en-US" b="0" i="0" u="none" strike="noStrike" dirty="0">
                <a:solidFill>
                  <a:srgbClr val="B1B4B9"/>
                </a:solidFill>
                <a:effectLst/>
                <a:latin typeface="Open Sans" panose="020B0606030504020204" pitchFamily="34" charset="0"/>
              </a:rPr>
              <a:t>ASP.NET MVC + NUnit + Playwright</a:t>
            </a:r>
          </a:p>
          <a:p>
            <a:pPr marL="742950" lvl="1" indent="-285750" algn="l">
              <a:buFont typeface="Arial" panose="020B0604020202020204" pitchFamily="34" charset="0"/>
              <a:buChar char="•"/>
            </a:pPr>
            <a:r>
              <a:rPr lang="en-US" b="0" i="0" u="none" strike="noStrike" dirty="0">
                <a:solidFill>
                  <a:srgbClr val="B1B4B9"/>
                </a:solidFill>
                <a:effectLst/>
                <a:latin typeface="Open Sans" panose="020B0606030504020204" pitchFamily="34" charset="0"/>
              </a:rPr>
              <a:t>ASP.NET Blazor Server + NUnit + Playwright</a:t>
            </a:r>
          </a:p>
          <a:p>
            <a:pPr algn="l">
              <a:buFont typeface="Arial" panose="020B0604020202020204" pitchFamily="34" charset="0"/>
              <a:buChar char="•"/>
            </a:pPr>
            <a:r>
              <a:rPr lang="en-US" b="1" i="0" u="none" strike="noStrike" dirty="0">
                <a:solidFill>
                  <a:srgbClr val="B1B4B9"/>
                </a:solidFill>
                <a:effectLst/>
                <a:latin typeface="Open Sans" panose="020B0606030504020204" pitchFamily="34" charset="0"/>
              </a:rPr>
              <a:t>Java</a:t>
            </a:r>
          </a:p>
          <a:p>
            <a:pPr marL="742950" lvl="1" indent="-285750" algn="l">
              <a:buFont typeface="Arial" panose="020B0604020202020204" pitchFamily="34" charset="0"/>
              <a:buChar char="•"/>
            </a:pPr>
            <a:r>
              <a:rPr lang="en-US" b="0" i="0" u="none" strike="noStrike" dirty="0">
                <a:solidFill>
                  <a:srgbClr val="B1B4B9"/>
                </a:solidFill>
                <a:effectLst/>
                <a:latin typeface="Open Sans" panose="020B0606030504020204" pitchFamily="34" charset="0"/>
              </a:rPr>
              <a:t>Spring MVC + JUnit + Playwright</a:t>
            </a:r>
          </a:p>
          <a:p>
            <a:pPr marL="742950" lvl="1" indent="-285750" algn="l">
              <a:buFont typeface="Arial" panose="020B0604020202020204" pitchFamily="34" charset="0"/>
              <a:buChar char="•"/>
            </a:pPr>
            <a:r>
              <a:rPr lang="en-US" b="0" i="0" u="none" strike="noStrike" dirty="0">
                <a:solidFill>
                  <a:srgbClr val="B1B4B9"/>
                </a:solidFill>
                <a:effectLst/>
                <a:latin typeface="Open Sans" panose="020B0606030504020204" pitchFamily="34" charset="0"/>
              </a:rPr>
              <a:t>Struts + JUnit + Playwright</a:t>
            </a:r>
          </a:p>
          <a:p>
            <a:pPr marL="742950" lvl="1" indent="-285750" algn="l">
              <a:buFont typeface="Arial" panose="020B0604020202020204" pitchFamily="34" charset="0"/>
              <a:buChar char="•"/>
            </a:pPr>
            <a:r>
              <a:rPr lang="en-US" b="0" i="0" u="none" strike="noStrike" dirty="0">
                <a:solidFill>
                  <a:srgbClr val="B1B4B9"/>
                </a:solidFill>
                <a:effectLst/>
                <a:latin typeface="Open Sans" panose="020B0606030504020204" pitchFamily="34" charset="0"/>
              </a:rPr>
              <a:t>Grails + JUnit + Playwright</a:t>
            </a:r>
          </a:p>
          <a:p>
            <a:pPr algn="l">
              <a:buFont typeface="Arial" panose="020B0604020202020204" pitchFamily="34" charset="0"/>
              <a:buChar char="•"/>
            </a:pPr>
            <a:r>
              <a:rPr lang="en-US" b="1" i="0" u="none" strike="noStrike" dirty="0">
                <a:solidFill>
                  <a:srgbClr val="B1B4B9"/>
                </a:solidFill>
                <a:effectLst/>
                <a:latin typeface="Open Sans" panose="020B0606030504020204" pitchFamily="34" charset="0"/>
              </a:rPr>
              <a:t>Python</a:t>
            </a:r>
          </a:p>
          <a:p>
            <a:pPr marL="742950" lvl="1" indent="-285750" algn="l">
              <a:buFont typeface="Arial" panose="020B0604020202020204" pitchFamily="34" charset="0"/>
              <a:buChar char="•"/>
            </a:pPr>
            <a:r>
              <a:rPr lang="en-US" b="0" i="0" u="none" strike="noStrike" dirty="0">
                <a:solidFill>
                  <a:srgbClr val="B1B4B9"/>
                </a:solidFill>
                <a:effectLst/>
                <a:latin typeface="Open Sans" panose="020B0606030504020204" pitchFamily="34" charset="0"/>
              </a:rPr>
              <a:t>Flask + Pytest + Playwright</a:t>
            </a:r>
          </a:p>
        </p:txBody>
      </p:sp>
      <p:sp>
        <p:nvSpPr>
          <p:cNvPr id="4" name="Title 1">
            <a:extLst>
              <a:ext uri="{FF2B5EF4-FFF2-40B4-BE49-F238E27FC236}">
                <a16:creationId xmlns:a16="http://schemas.microsoft.com/office/drawing/2014/main" id="{15BCCE16-A4D3-4CA6-909E-B1135D05AD1D}"/>
              </a:ext>
            </a:extLst>
          </p:cNvPr>
          <p:cNvSpPr txBox="1">
            <a:spLocks/>
          </p:cNvSpPr>
          <p:nvPr/>
        </p:nvSpPr>
        <p:spPr>
          <a:xfrm>
            <a:off x="6653127" y="2142067"/>
            <a:ext cx="4931228" cy="1865283"/>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b="1" i="1" dirty="0"/>
              <a:t>I Know React/Angular/Vue/other. </a:t>
            </a:r>
            <a:br>
              <a:rPr lang="en-US" sz="1600" b="1" i="1" dirty="0"/>
            </a:br>
            <a:r>
              <a:rPr lang="en-US" sz="1600" b="1" i="1" dirty="0"/>
              <a:t>Can I Use That?</a:t>
            </a:r>
          </a:p>
          <a:p>
            <a:endParaRPr lang="en-US" sz="1400" b="1" dirty="0"/>
          </a:p>
          <a:p>
            <a:r>
              <a:rPr lang="en-US" sz="1400" b="1" dirty="0"/>
              <a:t>No. You must use a server framework that renders HTML on the server. </a:t>
            </a:r>
          </a:p>
          <a:p>
            <a:endParaRPr lang="en-US" sz="1400" b="1" dirty="0"/>
          </a:p>
          <a:p>
            <a:r>
              <a:rPr lang="en-US" sz="1400" b="1" dirty="0"/>
              <a:t>SPA development is prohibited due to overall complexity and higher risk of project failure.</a:t>
            </a:r>
          </a:p>
        </p:txBody>
      </p:sp>
      <p:sp>
        <p:nvSpPr>
          <p:cNvPr id="5" name="Title 1">
            <a:extLst>
              <a:ext uri="{FF2B5EF4-FFF2-40B4-BE49-F238E27FC236}">
                <a16:creationId xmlns:a16="http://schemas.microsoft.com/office/drawing/2014/main" id="{E8234AE5-B64B-4B95-F674-00BC8976783C}"/>
              </a:ext>
            </a:extLst>
          </p:cNvPr>
          <p:cNvSpPr txBox="1">
            <a:spLocks/>
          </p:cNvSpPr>
          <p:nvPr/>
        </p:nvSpPr>
        <p:spPr>
          <a:xfrm>
            <a:off x="6653125" y="4231906"/>
            <a:ext cx="5272473" cy="974535"/>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b="1" i="1" dirty="0"/>
              <a:t>I like PHP. Can I use that?</a:t>
            </a:r>
          </a:p>
          <a:p>
            <a:endParaRPr lang="en-US" sz="1400" b="1" dirty="0"/>
          </a:p>
          <a:p>
            <a:r>
              <a:rPr lang="en-US" sz="1400" dirty="0"/>
              <a:t>No</a:t>
            </a:r>
            <a:r>
              <a:rPr lang="en-US" sz="1400" b="1" dirty="0"/>
              <a:t>. your language choices on the server-side are c#, java, and python.</a:t>
            </a:r>
          </a:p>
        </p:txBody>
      </p:sp>
      <p:sp>
        <p:nvSpPr>
          <p:cNvPr id="6" name="Title 1">
            <a:extLst>
              <a:ext uri="{FF2B5EF4-FFF2-40B4-BE49-F238E27FC236}">
                <a16:creationId xmlns:a16="http://schemas.microsoft.com/office/drawing/2014/main" id="{BD63062C-87B0-21E2-5DD8-20930C17E97B}"/>
              </a:ext>
            </a:extLst>
          </p:cNvPr>
          <p:cNvSpPr txBox="1">
            <a:spLocks/>
          </p:cNvSpPr>
          <p:nvPr/>
        </p:nvSpPr>
        <p:spPr>
          <a:xfrm>
            <a:off x="6653126" y="5430997"/>
            <a:ext cx="5272473" cy="974535"/>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b="1" i="1" dirty="0"/>
              <a:t>Can I use winforms or javafx?</a:t>
            </a:r>
          </a:p>
          <a:p>
            <a:endParaRPr lang="en-US" sz="1400" b="1" dirty="0"/>
          </a:p>
          <a:p>
            <a:r>
              <a:rPr lang="en-US" sz="1400" dirty="0"/>
              <a:t>No. end-to-end testing on web applications is generally simpler than end-to-end testing on desktop applications.</a:t>
            </a:r>
            <a:endParaRPr lang="en-US" sz="1400" b="1" dirty="0"/>
          </a:p>
        </p:txBody>
      </p:sp>
    </p:spTree>
    <p:extLst>
      <p:ext uri="{BB962C8B-B14F-4D97-AF65-F5344CB8AC3E}">
        <p14:creationId xmlns:p14="http://schemas.microsoft.com/office/powerpoint/2010/main" val="2412206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AB728-00DE-87BC-6372-DD2FB9134EB8}"/>
              </a:ext>
            </a:extLst>
          </p:cNvPr>
          <p:cNvSpPr>
            <a:spLocks noGrp="1"/>
          </p:cNvSpPr>
          <p:nvPr>
            <p:ph type="title"/>
          </p:nvPr>
        </p:nvSpPr>
        <p:spPr/>
        <p:txBody>
          <a:bodyPr>
            <a:normAutofit/>
          </a:bodyPr>
          <a:lstStyle/>
          <a:p>
            <a:r>
              <a:rPr lang="en-US" i="0" u="none" strike="noStrike" dirty="0">
                <a:effectLst/>
              </a:rPr>
              <a:t>I Am Freaking Out! I Have Not Done Web Development! What Should I Pick?</a:t>
            </a:r>
            <a:endParaRPr lang="en-US" dirty="0"/>
          </a:p>
        </p:txBody>
      </p:sp>
      <p:sp>
        <p:nvSpPr>
          <p:cNvPr id="4" name="Content Placeholder 3">
            <a:extLst>
              <a:ext uri="{FF2B5EF4-FFF2-40B4-BE49-F238E27FC236}">
                <a16:creationId xmlns:a16="http://schemas.microsoft.com/office/drawing/2014/main" id="{38D39846-60B9-4553-2981-C72CDF3221A9}"/>
              </a:ext>
            </a:extLst>
          </p:cNvPr>
          <p:cNvSpPr>
            <a:spLocks noGrp="1"/>
          </p:cNvSpPr>
          <p:nvPr>
            <p:ph sz="half" idx="1"/>
          </p:nvPr>
        </p:nvSpPr>
        <p:spPr>
          <a:xfrm>
            <a:off x="685802" y="2159107"/>
            <a:ext cx="4995334" cy="3649134"/>
          </a:xfrm>
        </p:spPr>
        <p:txBody>
          <a:bodyPr anchor="t">
            <a:normAutofit/>
          </a:bodyPr>
          <a:lstStyle/>
          <a:p>
            <a:r>
              <a:rPr lang="en-US" b="0" i="0" u="none" strike="noStrike" dirty="0">
                <a:solidFill>
                  <a:srgbClr val="B1B4B9"/>
                </a:solidFill>
                <a:effectLst/>
                <a:latin typeface="Open Sans" panose="020B0606030504020204" pitchFamily="34" charset="0"/>
              </a:rPr>
              <a:t>Every framework listed has huge communities of developers who have posted outstanding tutorials on the web and on sites like YouTube. You will have no trouble finding resources. You must make the time to try the tutorials and learn the basics of what you choose. </a:t>
            </a:r>
            <a:r>
              <a:rPr lang="en-US" b="1" i="0" u="none" strike="noStrike" dirty="0">
                <a:solidFill>
                  <a:srgbClr val="B1B4B9"/>
                </a:solidFill>
                <a:effectLst/>
                <a:latin typeface="Open Sans" panose="020B0606030504020204" pitchFamily="34" charset="0"/>
              </a:rPr>
              <a:t>This is exactly how professional engineers operate when they are assigned a new project.</a:t>
            </a:r>
            <a:endParaRPr lang="en-US" b="1" dirty="0"/>
          </a:p>
        </p:txBody>
      </p:sp>
      <p:sp>
        <p:nvSpPr>
          <p:cNvPr id="5" name="Content Placeholder 4">
            <a:extLst>
              <a:ext uri="{FF2B5EF4-FFF2-40B4-BE49-F238E27FC236}">
                <a16:creationId xmlns:a16="http://schemas.microsoft.com/office/drawing/2014/main" id="{6850AFDC-6360-FC31-3A31-4F48696FF813}"/>
              </a:ext>
            </a:extLst>
          </p:cNvPr>
          <p:cNvSpPr>
            <a:spLocks noGrp="1"/>
          </p:cNvSpPr>
          <p:nvPr>
            <p:ph sz="half" idx="2"/>
          </p:nvPr>
        </p:nvSpPr>
        <p:spPr>
          <a:xfrm>
            <a:off x="5946843" y="2159107"/>
            <a:ext cx="4995332" cy="3649133"/>
          </a:xfrm>
        </p:spPr>
        <p:txBody>
          <a:bodyPr anchor="t">
            <a:normAutofit/>
          </a:bodyPr>
          <a:lstStyle/>
          <a:p>
            <a:r>
              <a:rPr lang="en-US" b="0" i="0" u="none" strike="noStrike" dirty="0">
                <a:solidFill>
                  <a:srgbClr val="B1B4B9"/>
                </a:solidFill>
                <a:effectLst/>
                <a:latin typeface="Open Sans" panose="020B0606030504020204" pitchFamily="34" charset="0"/>
              </a:rPr>
              <a:t>For best results, </a:t>
            </a:r>
            <a:r>
              <a:rPr lang="en-US" b="0" i="1" u="none" strike="noStrike" dirty="0">
                <a:solidFill>
                  <a:srgbClr val="B1B4B9"/>
                </a:solidFill>
                <a:effectLst/>
                <a:latin typeface="Open Sans" panose="020B0606030504020204" pitchFamily="34" charset="0"/>
              </a:rPr>
              <a:t>stick with the language you know best</a:t>
            </a:r>
            <a:r>
              <a:rPr lang="en-US" b="0" i="0" u="none" strike="noStrike" dirty="0">
                <a:solidFill>
                  <a:srgbClr val="B1B4B9"/>
                </a:solidFill>
                <a:effectLst/>
                <a:latin typeface="Open Sans" panose="020B0606030504020204" pitchFamily="34" charset="0"/>
              </a:rPr>
              <a:t>. Do not pick what looks the most cool or what you think will look best on your resume... </a:t>
            </a:r>
            <a:r>
              <a:rPr lang="en-US" b="0" i="1" u="none" strike="noStrike" dirty="0">
                <a:solidFill>
                  <a:srgbClr val="B1B4B9"/>
                </a:solidFill>
                <a:effectLst/>
                <a:latin typeface="Open Sans" panose="020B0606030504020204" pitchFamily="34" charset="0"/>
              </a:rPr>
              <a:t>pick what you have the best chance of performing well on the project</a:t>
            </a:r>
            <a:r>
              <a:rPr lang="en-US" b="0" i="0" u="none" strike="noStrike" dirty="0">
                <a:solidFill>
                  <a:srgbClr val="B1B4B9"/>
                </a:solidFill>
                <a:effectLst/>
                <a:latin typeface="Open Sans" panose="020B0606030504020204" pitchFamily="34" charset="0"/>
              </a:rPr>
              <a:t>.</a:t>
            </a:r>
            <a:endParaRPr lang="en-US" dirty="0">
              <a:solidFill>
                <a:srgbClr val="B1B4B9"/>
              </a:solidFill>
              <a:latin typeface="Open Sans" panose="020B0606030504020204" pitchFamily="34" charset="0"/>
            </a:endParaRPr>
          </a:p>
          <a:p>
            <a:r>
              <a:rPr lang="en-US" b="1" i="0" u="none" strike="noStrike" dirty="0">
                <a:solidFill>
                  <a:srgbClr val="B1B4B9"/>
                </a:solidFill>
                <a:effectLst/>
                <a:latin typeface="Open Sans" panose="020B0606030504020204" pitchFamily="34" charset="0"/>
              </a:rPr>
              <a:t>If you are not confident in any of the options, pick C# and Blazor Server. </a:t>
            </a:r>
            <a:r>
              <a:rPr lang="en-US" b="0" i="0" u="none" strike="noStrike" dirty="0">
                <a:solidFill>
                  <a:srgbClr val="B1B4B9"/>
                </a:solidFill>
                <a:effectLst/>
                <a:latin typeface="Open Sans" panose="020B0606030504020204" pitchFamily="34" charset="0"/>
              </a:rPr>
              <a:t>I am most proficient with C# and have a lot of experience with Blazor Server, so I can provide the most help and advice with those choices.</a:t>
            </a:r>
            <a:endParaRPr lang="en-US" dirty="0"/>
          </a:p>
        </p:txBody>
      </p:sp>
      <p:sp>
        <p:nvSpPr>
          <p:cNvPr id="6" name="Title 1">
            <a:extLst>
              <a:ext uri="{FF2B5EF4-FFF2-40B4-BE49-F238E27FC236}">
                <a16:creationId xmlns:a16="http://schemas.microsoft.com/office/drawing/2014/main" id="{DE136B38-5D75-7472-450D-62F9C431C398}"/>
              </a:ext>
            </a:extLst>
          </p:cNvPr>
          <p:cNvSpPr txBox="1">
            <a:spLocks/>
          </p:cNvSpPr>
          <p:nvPr/>
        </p:nvSpPr>
        <p:spPr>
          <a:xfrm>
            <a:off x="685800" y="5944546"/>
            <a:ext cx="10837911" cy="607707"/>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a:t>Learn to Be confident in your ability to learn new technologies and solve problems. budget your time wisely and do not wait until the last minute to get started. You can do this. </a:t>
            </a:r>
          </a:p>
        </p:txBody>
      </p:sp>
    </p:spTree>
    <p:extLst>
      <p:ext uri="{BB962C8B-B14F-4D97-AF65-F5344CB8AC3E}">
        <p14:creationId xmlns:p14="http://schemas.microsoft.com/office/powerpoint/2010/main" val="244970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EB809-7EB5-8A50-430F-CE7DF5C6CC46}"/>
              </a:ext>
            </a:extLst>
          </p:cNvPr>
          <p:cNvSpPr>
            <a:spLocks noGrp="1"/>
          </p:cNvSpPr>
          <p:nvPr>
            <p:ph type="title"/>
          </p:nvPr>
        </p:nvSpPr>
        <p:spPr/>
        <p:txBody>
          <a:bodyPr>
            <a:normAutofit/>
          </a:bodyPr>
          <a:lstStyle/>
          <a:p>
            <a:r>
              <a:rPr lang="en-US" i="0" u="none" strike="noStrike" dirty="0">
                <a:effectLst/>
              </a:rPr>
              <a:t>Are You Going to Teach Me Everything I Need to Know?</a:t>
            </a:r>
            <a:endParaRPr lang="en-US" dirty="0"/>
          </a:p>
        </p:txBody>
      </p:sp>
      <p:sp>
        <p:nvSpPr>
          <p:cNvPr id="3" name="Content Placeholder 2">
            <a:extLst>
              <a:ext uri="{FF2B5EF4-FFF2-40B4-BE49-F238E27FC236}">
                <a16:creationId xmlns:a16="http://schemas.microsoft.com/office/drawing/2014/main" id="{3718FE49-7C52-663B-39B5-71FC6B984349}"/>
              </a:ext>
            </a:extLst>
          </p:cNvPr>
          <p:cNvSpPr>
            <a:spLocks noGrp="1"/>
          </p:cNvSpPr>
          <p:nvPr>
            <p:ph sz="half" idx="1"/>
          </p:nvPr>
        </p:nvSpPr>
        <p:spPr>
          <a:xfrm>
            <a:off x="685801" y="2142067"/>
            <a:ext cx="5061855" cy="3649134"/>
          </a:xfrm>
        </p:spPr>
        <p:txBody>
          <a:bodyPr anchor="t"/>
          <a:lstStyle/>
          <a:p>
            <a:pPr marL="0" indent="0">
              <a:buNone/>
            </a:pPr>
            <a:r>
              <a:rPr lang="en-US" b="1" i="0" u="none" strike="noStrike" dirty="0">
                <a:solidFill>
                  <a:srgbClr val="B1B4B9"/>
                </a:solidFill>
                <a:effectLst/>
                <a:latin typeface="Open Sans" panose="020B0606030504020204" pitchFamily="34" charset="0"/>
              </a:rPr>
              <a:t>No, but I will show you the way to success. </a:t>
            </a:r>
          </a:p>
          <a:p>
            <a:pPr marL="0" indent="0">
              <a:buNone/>
            </a:pPr>
            <a:r>
              <a:rPr lang="en-US" b="0" i="0" u="none" strike="noStrike" dirty="0">
                <a:solidFill>
                  <a:srgbClr val="B1B4B9"/>
                </a:solidFill>
                <a:effectLst/>
                <a:latin typeface="Open Sans" panose="020B0606030504020204" pitchFamily="34" charset="0"/>
              </a:rPr>
              <a:t>Your First Year instruction gave you the programming basics you need to execute this project. </a:t>
            </a:r>
          </a:p>
          <a:p>
            <a:pPr marL="0" indent="0">
              <a:buNone/>
            </a:pPr>
            <a:r>
              <a:rPr lang="en-US" b="0" i="0" u="none" strike="noStrike" dirty="0">
                <a:solidFill>
                  <a:srgbClr val="B1B4B9"/>
                </a:solidFill>
                <a:effectLst/>
                <a:latin typeface="Open Sans" panose="020B0606030504020204" pitchFamily="34" charset="0"/>
              </a:rPr>
              <a:t>You also have some experience with larger projects and working in teams from Software Engineering 1. </a:t>
            </a:r>
          </a:p>
          <a:p>
            <a:pPr marL="0" indent="0">
              <a:buNone/>
            </a:pPr>
            <a:r>
              <a:rPr lang="en-US" b="0" i="0" u="none" strike="noStrike" dirty="0">
                <a:solidFill>
                  <a:srgbClr val="B1B4B9"/>
                </a:solidFill>
                <a:effectLst/>
                <a:latin typeface="Open Sans" panose="020B0606030504020204" pitchFamily="34" charset="0"/>
              </a:rPr>
              <a:t>Finally, you have been learning problem solving approaches your entire academic career.</a:t>
            </a:r>
            <a:endParaRPr lang="en-US" dirty="0"/>
          </a:p>
        </p:txBody>
      </p:sp>
      <p:sp>
        <p:nvSpPr>
          <p:cNvPr id="4" name="Content Placeholder 3">
            <a:extLst>
              <a:ext uri="{FF2B5EF4-FFF2-40B4-BE49-F238E27FC236}">
                <a16:creationId xmlns:a16="http://schemas.microsoft.com/office/drawing/2014/main" id="{EAB2B88A-53A5-8208-28E7-A0B83F34FB3A}"/>
              </a:ext>
            </a:extLst>
          </p:cNvPr>
          <p:cNvSpPr>
            <a:spLocks noGrp="1"/>
          </p:cNvSpPr>
          <p:nvPr>
            <p:ph sz="half" idx="2"/>
          </p:nvPr>
        </p:nvSpPr>
        <p:spPr/>
        <p:txBody>
          <a:bodyPr anchor="t"/>
          <a:lstStyle/>
          <a:p>
            <a:pPr marL="0" indent="0">
              <a:buNone/>
            </a:pPr>
            <a:r>
              <a:rPr lang="en-US" b="0" i="1" u="none" strike="noStrike" dirty="0">
                <a:solidFill>
                  <a:srgbClr val="B1B4B9"/>
                </a:solidFill>
                <a:effectLst/>
                <a:latin typeface="Open Sans" panose="020B0606030504020204" pitchFamily="34" charset="0"/>
              </a:rPr>
              <a:t>No one can teach you how to program but yourself.</a:t>
            </a:r>
            <a:r>
              <a:rPr lang="en-US" b="0" i="0" u="none" strike="noStrike" dirty="0">
                <a:solidFill>
                  <a:srgbClr val="B1B4B9"/>
                </a:solidFill>
                <a:effectLst/>
                <a:latin typeface="Open Sans" panose="020B0606030504020204" pitchFamily="34" charset="0"/>
              </a:rPr>
              <a:t> The only way to be a good programmer is to do the work. </a:t>
            </a:r>
          </a:p>
          <a:p>
            <a:pPr marL="0" indent="0">
              <a:buNone/>
            </a:pPr>
            <a:r>
              <a:rPr lang="en-US" b="0" i="0" u="none" strike="noStrike" dirty="0">
                <a:solidFill>
                  <a:srgbClr val="B1B4B9"/>
                </a:solidFill>
                <a:effectLst/>
                <a:latin typeface="Open Sans" panose="020B0606030504020204" pitchFamily="34" charset="0"/>
              </a:rPr>
              <a:t>Sometimes that will mean long, frustrating nights at your computer working out problems and endlessly researching obscure compiler errors. </a:t>
            </a:r>
          </a:p>
          <a:p>
            <a:pPr marL="0" indent="0">
              <a:buNone/>
            </a:pPr>
            <a:r>
              <a:rPr lang="en-US" b="0" i="0" u="none" strike="noStrike" dirty="0">
                <a:solidFill>
                  <a:srgbClr val="B1B4B9"/>
                </a:solidFill>
                <a:effectLst/>
                <a:latin typeface="Open Sans" panose="020B0606030504020204" pitchFamily="34" charset="0"/>
              </a:rPr>
              <a:t>Everyone in this field has had those days and nights.</a:t>
            </a:r>
            <a:endParaRPr lang="en-US" dirty="0"/>
          </a:p>
        </p:txBody>
      </p:sp>
    </p:spTree>
    <p:extLst>
      <p:ext uri="{BB962C8B-B14F-4D97-AF65-F5344CB8AC3E}">
        <p14:creationId xmlns:p14="http://schemas.microsoft.com/office/powerpoint/2010/main" val="1563954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F8B374-F9B7-ECA9-ED3B-583C76D1A1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D52D42-EA8B-EB8A-9B33-60612F5FD9A6}"/>
              </a:ext>
            </a:extLst>
          </p:cNvPr>
          <p:cNvSpPr>
            <a:spLocks noGrp="1"/>
          </p:cNvSpPr>
          <p:nvPr>
            <p:ph type="title"/>
          </p:nvPr>
        </p:nvSpPr>
        <p:spPr/>
        <p:txBody>
          <a:bodyPr>
            <a:normAutofit/>
          </a:bodyPr>
          <a:lstStyle/>
          <a:p>
            <a:pPr algn="l"/>
            <a:r>
              <a:rPr lang="en-US" i="0" u="none" strike="noStrike" dirty="0">
                <a:effectLst/>
              </a:rPr>
              <a:t>I Still Feel Nervous</a:t>
            </a:r>
          </a:p>
        </p:txBody>
      </p:sp>
      <p:sp>
        <p:nvSpPr>
          <p:cNvPr id="3" name="Content Placeholder 2">
            <a:extLst>
              <a:ext uri="{FF2B5EF4-FFF2-40B4-BE49-F238E27FC236}">
                <a16:creationId xmlns:a16="http://schemas.microsoft.com/office/drawing/2014/main" id="{0335964B-14FA-70CB-8ECF-B4FBB416B9AB}"/>
              </a:ext>
            </a:extLst>
          </p:cNvPr>
          <p:cNvSpPr>
            <a:spLocks noGrp="1"/>
          </p:cNvSpPr>
          <p:nvPr>
            <p:ph sz="half" idx="1"/>
          </p:nvPr>
        </p:nvSpPr>
        <p:spPr/>
        <p:txBody>
          <a:bodyPr anchor="t"/>
          <a:lstStyle/>
          <a:p>
            <a:pPr marL="0" indent="0" algn="l">
              <a:buNone/>
            </a:pPr>
            <a:r>
              <a:rPr lang="en-US" b="0" i="0" u="none" strike="noStrike" dirty="0">
                <a:solidFill>
                  <a:srgbClr val="B1B4B9"/>
                </a:solidFill>
                <a:effectLst/>
                <a:latin typeface="Open Sans" panose="020B0606030504020204" pitchFamily="34" charset="0"/>
              </a:rPr>
              <a:t>You must learn some things on your own, </a:t>
            </a:r>
            <a:r>
              <a:rPr lang="en-US" b="1" i="0" u="none" strike="noStrike" dirty="0">
                <a:solidFill>
                  <a:srgbClr val="B1B4B9"/>
                </a:solidFill>
                <a:effectLst/>
                <a:latin typeface="Open Sans" panose="020B0606030504020204" pitchFamily="34" charset="0"/>
              </a:rPr>
              <a:t>but you are not alone</a:t>
            </a:r>
            <a:r>
              <a:rPr lang="en-US" b="0" i="0" u="none" strike="noStrike" dirty="0">
                <a:solidFill>
                  <a:srgbClr val="B1B4B9"/>
                </a:solidFill>
                <a:effectLst/>
                <a:latin typeface="Open Sans" panose="020B0606030504020204" pitchFamily="34" charset="0"/>
              </a:rPr>
              <a:t>.</a:t>
            </a:r>
          </a:p>
          <a:p>
            <a:pPr marL="0" indent="0" algn="l">
              <a:buNone/>
            </a:pPr>
            <a:r>
              <a:rPr lang="en-US" b="0" i="0" u="none" strike="noStrike" dirty="0">
                <a:solidFill>
                  <a:srgbClr val="B1B4B9"/>
                </a:solidFill>
                <a:effectLst/>
                <a:latin typeface="Open Sans" panose="020B0606030504020204" pitchFamily="34" charset="0"/>
              </a:rPr>
              <a:t>I am going to help you when you get stuck.</a:t>
            </a:r>
          </a:p>
        </p:txBody>
      </p:sp>
      <p:sp>
        <p:nvSpPr>
          <p:cNvPr id="4" name="Content Placeholder 3">
            <a:extLst>
              <a:ext uri="{FF2B5EF4-FFF2-40B4-BE49-F238E27FC236}">
                <a16:creationId xmlns:a16="http://schemas.microsoft.com/office/drawing/2014/main" id="{F0968D45-CFC8-D76B-128D-6D4331C6E81B}"/>
              </a:ext>
            </a:extLst>
          </p:cNvPr>
          <p:cNvSpPr>
            <a:spLocks noGrp="1"/>
          </p:cNvSpPr>
          <p:nvPr>
            <p:ph sz="half" idx="2"/>
          </p:nvPr>
        </p:nvSpPr>
        <p:spPr/>
        <p:txBody>
          <a:bodyPr anchor="t"/>
          <a:lstStyle/>
          <a:p>
            <a:pPr marL="0" indent="0">
              <a:buNone/>
            </a:pPr>
            <a:r>
              <a:rPr lang="en-US" b="0" i="0" u="none" strike="noStrike" dirty="0">
                <a:solidFill>
                  <a:srgbClr val="B1B4B9"/>
                </a:solidFill>
                <a:effectLst/>
                <a:latin typeface="Open Sans" panose="020B0606030504020204" pitchFamily="34" charset="0"/>
              </a:rPr>
              <a:t>We are dedicating the last four lecture periods of the class to project work. </a:t>
            </a:r>
          </a:p>
          <a:p>
            <a:pPr marL="0" indent="0">
              <a:buNone/>
            </a:pPr>
            <a:r>
              <a:rPr lang="en-US" b="0" i="0" u="none" strike="noStrike" dirty="0">
                <a:solidFill>
                  <a:srgbClr val="B1B4B9"/>
                </a:solidFill>
                <a:effectLst/>
                <a:latin typeface="Open Sans" panose="020B0606030504020204" pitchFamily="34" charset="0"/>
              </a:rPr>
              <a:t>I will be in the classroom to help people who need advice, additional resources, etc.</a:t>
            </a:r>
            <a:endParaRPr lang="en-US" dirty="0"/>
          </a:p>
        </p:txBody>
      </p:sp>
      <p:sp>
        <p:nvSpPr>
          <p:cNvPr id="5" name="Title 1">
            <a:extLst>
              <a:ext uri="{FF2B5EF4-FFF2-40B4-BE49-F238E27FC236}">
                <a16:creationId xmlns:a16="http://schemas.microsoft.com/office/drawing/2014/main" id="{0F66E36D-91C6-AD4F-2AA4-75BCC7B984F8}"/>
              </a:ext>
            </a:extLst>
          </p:cNvPr>
          <p:cNvSpPr txBox="1">
            <a:spLocks/>
          </p:cNvSpPr>
          <p:nvPr/>
        </p:nvSpPr>
        <p:spPr>
          <a:xfrm>
            <a:off x="2644398" y="5382749"/>
            <a:ext cx="7186822" cy="969301"/>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Every semester I see nervous students achieve great things when given a bit of a push and a lot of support. </a:t>
            </a:r>
            <a:r>
              <a:rPr lang="en-US" sz="1800" b="1" dirty="0"/>
              <a:t>You can do this.</a:t>
            </a:r>
          </a:p>
        </p:txBody>
      </p:sp>
    </p:spTree>
    <p:extLst>
      <p:ext uri="{BB962C8B-B14F-4D97-AF65-F5344CB8AC3E}">
        <p14:creationId xmlns:p14="http://schemas.microsoft.com/office/powerpoint/2010/main" val="3864063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976421-CB2A-70DF-47C7-0D6192217D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C2A8A3-90DB-17B5-EDEE-990E1BC49B07}"/>
              </a:ext>
            </a:extLst>
          </p:cNvPr>
          <p:cNvSpPr>
            <a:spLocks noGrp="1"/>
          </p:cNvSpPr>
          <p:nvPr>
            <p:ph type="title"/>
          </p:nvPr>
        </p:nvSpPr>
        <p:spPr/>
        <p:txBody>
          <a:bodyPr>
            <a:normAutofit/>
          </a:bodyPr>
          <a:lstStyle/>
          <a:p>
            <a:pPr algn="l"/>
            <a:r>
              <a:rPr lang="en-US" i="0" u="none" strike="noStrike" dirty="0">
                <a:effectLst/>
              </a:rPr>
              <a:t>This is a Testing Class. Why Are We Writing a Web Application?</a:t>
            </a:r>
          </a:p>
        </p:txBody>
      </p:sp>
      <p:sp>
        <p:nvSpPr>
          <p:cNvPr id="3" name="Content Placeholder 2">
            <a:extLst>
              <a:ext uri="{FF2B5EF4-FFF2-40B4-BE49-F238E27FC236}">
                <a16:creationId xmlns:a16="http://schemas.microsoft.com/office/drawing/2014/main" id="{48FD9DBD-74EF-CCED-A004-9C6EF689C6E9}"/>
              </a:ext>
            </a:extLst>
          </p:cNvPr>
          <p:cNvSpPr>
            <a:spLocks noGrp="1"/>
          </p:cNvSpPr>
          <p:nvPr>
            <p:ph sz="half" idx="1"/>
          </p:nvPr>
        </p:nvSpPr>
        <p:spPr/>
        <p:txBody>
          <a:bodyPr anchor="t">
            <a:normAutofit fontScale="92500" lnSpcReduction="10000"/>
          </a:bodyPr>
          <a:lstStyle/>
          <a:p>
            <a:pPr algn="l">
              <a:buFont typeface="+mj-lt"/>
              <a:buAutoNum type="arabicPeriod"/>
            </a:pPr>
            <a:r>
              <a:rPr lang="en-US" b="0" i="0" u="none" strike="noStrike" dirty="0">
                <a:solidFill>
                  <a:srgbClr val="B1B4B9"/>
                </a:solidFill>
                <a:effectLst/>
                <a:latin typeface="Open Sans" panose="020B0606030504020204" pitchFamily="34" charset="0"/>
              </a:rPr>
              <a:t>You need practice building applications, learning new frameworks in short timeframes, and building the confidence that you can tackle problems like this one.</a:t>
            </a:r>
          </a:p>
          <a:p>
            <a:pPr algn="l">
              <a:buFont typeface="+mj-lt"/>
              <a:buAutoNum type="arabicPeriod"/>
            </a:pPr>
            <a:r>
              <a:rPr lang="en-US" b="0" i="0" u="none" strike="noStrike" dirty="0">
                <a:solidFill>
                  <a:srgbClr val="B1B4B9"/>
                </a:solidFill>
                <a:effectLst/>
                <a:latin typeface="Open Sans" panose="020B0606030504020204" pitchFamily="34" charset="0"/>
              </a:rPr>
              <a:t>You need source control experience.</a:t>
            </a:r>
          </a:p>
          <a:p>
            <a:pPr algn="l">
              <a:buFont typeface="+mj-lt"/>
              <a:buAutoNum type="arabicPeriod"/>
            </a:pPr>
            <a:r>
              <a:rPr lang="en-US" b="0" i="0" u="none" strike="noStrike" dirty="0">
                <a:solidFill>
                  <a:srgbClr val="B1B4B9"/>
                </a:solidFill>
                <a:effectLst/>
                <a:latin typeface="Open Sans" panose="020B0606030504020204" pitchFamily="34" charset="0"/>
              </a:rPr>
              <a:t>You need experience presenting your work.</a:t>
            </a:r>
          </a:p>
          <a:p>
            <a:pPr algn="l">
              <a:buFont typeface="+mj-lt"/>
              <a:buAutoNum type="arabicPeriod"/>
            </a:pPr>
            <a:r>
              <a:rPr lang="en-US" b="0" i="0" u="none" strike="noStrike" dirty="0">
                <a:solidFill>
                  <a:srgbClr val="B1B4B9"/>
                </a:solidFill>
                <a:effectLst/>
                <a:latin typeface="Open Sans" panose="020B0606030504020204" pitchFamily="34" charset="0"/>
              </a:rPr>
              <a:t>You need to experience how to separate UI concerns from logic. Most of your student work so far has tightly coupled logic and user interface code.</a:t>
            </a:r>
          </a:p>
        </p:txBody>
      </p:sp>
      <p:sp>
        <p:nvSpPr>
          <p:cNvPr id="4" name="Content Placeholder 3">
            <a:extLst>
              <a:ext uri="{FF2B5EF4-FFF2-40B4-BE49-F238E27FC236}">
                <a16:creationId xmlns:a16="http://schemas.microsoft.com/office/drawing/2014/main" id="{DD8C41AE-B6A8-FD26-4ED9-3BD79B48BA0C}"/>
              </a:ext>
            </a:extLst>
          </p:cNvPr>
          <p:cNvSpPr>
            <a:spLocks noGrp="1"/>
          </p:cNvSpPr>
          <p:nvPr>
            <p:ph sz="half" idx="2"/>
          </p:nvPr>
        </p:nvSpPr>
        <p:spPr/>
        <p:txBody>
          <a:bodyPr anchor="t">
            <a:normAutofit fontScale="92500" lnSpcReduction="10000"/>
          </a:bodyPr>
          <a:lstStyle/>
          <a:p>
            <a:pPr marL="342900" indent="-342900" algn="l">
              <a:buFont typeface="+mj-lt"/>
              <a:buAutoNum type="arabicPeriod" startAt="5"/>
            </a:pPr>
            <a:r>
              <a:rPr lang="en-US" b="0" i="0" u="none" strike="noStrike" dirty="0">
                <a:solidFill>
                  <a:srgbClr val="B1B4B9"/>
                </a:solidFill>
                <a:effectLst/>
                <a:latin typeface="Open Sans" panose="020B0606030504020204" pitchFamily="34" charset="0"/>
              </a:rPr>
              <a:t>You to need experience writing unit tests for logic you create. You will see that there are certain approaches that work better than others to effectively automate your testing.</a:t>
            </a:r>
          </a:p>
          <a:p>
            <a:pPr algn="l">
              <a:buFont typeface="+mj-lt"/>
              <a:buAutoNum type="arabicPeriod" startAt="5"/>
            </a:pPr>
            <a:r>
              <a:rPr lang="en-US" b="0" i="0" u="none" strike="noStrike" dirty="0">
                <a:solidFill>
                  <a:srgbClr val="B1B4B9"/>
                </a:solidFill>
                <a:effectLst/>
                <a:latin typeface="Open Sans" panose="020B0606030504020204" pitchFamily="34" charset="0"/>
              </a:rPr>
              <a:t>You need to experience writing end-to-end tests. That is easiest to do with web frameworks. </a:t>
            </a:r>
          </a:p>
          <a:p>
            <a:pPr algn="l">
              <a:buFont typeface="+mj-lt"/>
              <a:buAutoNum type="arabicPeriod" startAt="5"/>
            </a:pPr>
            <a:r>
              <a:rPr lang="en-US" b="0" i="0" u="none" strike="noStrike" dirty="0">
                <a:solidFill>
                  <a:srgbClr val="B1B4B9"/>
                </a:solidFill>
                <a:effectLst/>
                <a:latin typeface="Open Sans" panose="020B0606030504020204" pitchFamily="34" charset="0"/>
              </a:rPr>
              <a:t>One of the most pervasive problems in our field is that the development process is often separate from the test process. The Test Driven Design (TDD) process will help you write better code that is durable and easier to maintain/refactor over time.</a:t>
            </a:r>
          </a:p>
        </p:txBody>
      </p:sp>
    </p:spTree>
    <p:extLst>
      <p:ext uri="{BB962C8B-B14F-4D97-AF65-F5344CB8AC3E}">
        <p14:creationId xmlns:p14="http://schemas.microsoft.com/office/powerpoint/2010/main" val="469569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862EC-75D0-246B-8363-C62EDFB78C8A}"/>
              </a:ext>
            </a:extLst>
          </p:cNvPr>
          <p:cNvSpPr>
            <a:spLocks noGrp="1"/>
          </p:cNvSpPr>
          <p:nvPr>
            <p:ph type="title"/>
          </p:nvPr>
        </p:nvSpPr>
        <p:spPr/>
        <p:txBody>
          <a:bodyPr/>
          <a:lstStyle/>
          <a:p>
            <a:r>
              <a:rPr lang="en-US" i="0" u="none" strike="noStrike" dirty="0">
                <a:effectLst/>
              </a:rPr>
              <a:t>Source Control via Git and GitHub</a:t>
            </a:r>
            <a:endParaRPr lang="en-US" dirty="0"/>
          </a:p>
        </p:txBody>
      </p:sp>
      <p:sp>
        <p:nvSpPr>
          <p:cNvPr id="3" name="Content Placeholder 2">
            <a:extLst>
              <a:ext uri="{FF2B5EF4-FFF2-40B4-BE49-F238E27FC236}">
                <a16:creationId xmlns:a16="http://schemas.microsoft.com/office/drawing/2014/main" id="{1F3650BF-BE6B-08EC-AB5C-0A9E20989B4E}"/>
              </a:ext>
            </a:extLst>
          </p:cNvPr>
          <p:cNvSpPr>
            <a:spLocks noGrp="1"/>
          </p:cNvSpPr>
          <p:nvPr>
            <p:ph sz="half" idx="1"/>
          </p:nvPr>
        </p:nvSpPr>
        <p:spPr/>
        <p:txBody>
          <a:bodyPr anchor="t"/>
          <a:lstStyle/>
          <a:p>
            <a:pPr marL="0" indent="0">
              <a:buNone/>
            </a:pPr>
            <a:r>
              <a:rPr lang="en-US" b="0" i="0" u="none" strike="noStrike" dirty="0">
                <a:solidFill>
                  <a:srgbClr val="B1B4B9"/>
                </a:solidFill>
                <a:effectLst/>
                <a:latin typeface="Open Sans" panose="020B0606030504020204" pitchFamily="34" charset="0"/>
              </a:rPr>
              <a:t>Your project will be hosted on a public GitHub</a:t>
            </a:r>
            <a:r>
              <a:rPr lang="en-US" dirty="0">
                <a:solidFill>
                  <a:srgbClr val="B1B4B9"/>
                </a:solidFill>
                <a:latin typeface="Open Sans" panose="020B0606030504020204" pitchFamily="34" charset="0"/>
              </a:rPr>
              <a:t> </a:t>
            </a:r>
            <a:r>
              <a:rPr lang="en-US" b="0" i="0" u="none" strike="noStrike" dirty="0">
                <a:solidFill>
                  <a:srgbClr val="B1B4B9"/>
                </a:solidFill>
                <a:effectLst/>
                <a:latin typeface="Open Sans" panose="020B0606030504020204" pitchFamily="34" charset="0"/>
              </a:rPr>
              <a:t>repository.</a:t>
            </a:r>
          </a:p>
          <a:p>
            <a:pPr marL="0" indent="0">
              <a:buNone/>
            </a:pPr>
            <a:r>
              <a:rPr lang="en-US" dirty="0">
                <a:solidFill>
                  <a:srgbClr val="B1B4B9"/>
                </a:solidFill>
                <a:latin typeface="Open Sans" panose="020B0606030504020204" pitchFamily="34" charset="0"/>
              </a:rPr>
              <a:t>E</a:t>
            </a:r>
            <a:r>
              <a:rPr lang="en-US" b="0" i="0" u="none" strike="noStrike" dirty="0">
                <a:solidFill>
                  <a:srgbClr val="B1B4B9"/>
                </a:solidFill>
                <a:effectLst/>
                <a:latin typeface="Open Sans" panose="020B0606030504020204" pitchFamily="34" charset="0"/>
              </a:rPr>
              <a:t>ach team will have a separate GitHub repository created by the team member(s).</a:t>
            </a:r>
            <a:endParaRPr lang="en-US" dirty="0"/>
          </a:p>
        </p:txBody>
      </p:sp>
      <p:sp>
        <p:nvSpPr>
          <p:cNvPr id="4" name="Content Placeholder 3">
            <a:extLst>
              <a:ext uri="{FF2B5EF4-FFF2-40B4-BE49-F238E27FC236}">
                <a16:creationId xmlns:a16="http://schemas.microsoft.com/office/drawing/2014/main" id="{57C8EA08-9432-F995-57E2-D2C3BC37F0C2}"/>
              </a:ext>
            </a:extLst>
          </p:cNvPr>
          <p:cNvSpPr>
            <a:spLocks noGrp="1"/>
          </p:cNvSpPr>
          <p:nvPr>
            <p:ph sz="half" idx="2"/>
          </p:nvPr>
        </p:nvSpPr>
        <p:spPr/>
        <p:txBody>
          <a:bodyPr anchor="t"/>
          <a:lstStyle/>
          <a:p>
            <a:pPr marL="0" indent="0">
              <a:buNone/>
            </a:pPr>
            <a:r>
              <a:rPr lang="en-US" b="1" i="0" u="none" strike="noStrike" dirty="0">
                <a:solidFill>
                  <a:srgbClr val="B1B4B9"/>
                </a:solidFill>
                <a:effectLst/>
                <a:latin typeface="Open Sans" panose="020B0606030504020204" pitchFamily="34" charset="0"/>
              </a:rPr>
              <a:t>git</a:t>
            </a:r>
            <a:r>
              <a:rPr lang="en-US" b="0" i="0" u="none" strike="noStrike" dirty="0">
                <a:solidFill>
                  <a:srgbClr val="B1B4B9"/>
                </a:solidFill>
                <a:effectLst/>
                <a:latin typeface="Open Sans" panose="020B0606030504020204" pitchFamily="34" charset="0"/>
              </a:rPr>
              <a:t> is </a:t>
            </a:r>
            <a:r>
              <a:rPr lang="en-US" b="0" i="1" u="none" strike="noStrike" dirty="0">
                <a:solidFill>
                  <a:srgbClr val="B1B4B9"/>
                </a:solidFill>
                <a:effectLst/>
                <a:latin typeface="Open Sans" panose="020B0606030504020204" pitchFamily="34" charset="0"/>
              </a:rPr>
              <a:t>essential</a:t>
            </a:r>
            <a:r>
              <a:rPr lang="en-US" b="0" i="0" u="none" strike="noStrike" dirty="0">
                <a:solidFill>
                  <a:srgbClr val="B1B4B9"/>
                </a:solidFill>
                <a:effectLst/>
                <a:latin typeface="Open Sans" panose="020B0606030504020204" pitchFamily="34" charset="0"/>
              </a:rPr>
              <a:t> for all software engineers regardless of industry and skill level. </a:t>
            </a:r>
          </a:p>
          <a:p>
            <a:pPr marL="0" indent="0">
              <a:buNone/>
            </a:pPr>
            <a:r>
              <a:rPr lang="en-US" b="0" i="0" u="none" strike="noStrike" dirty="0">
                <a:solidFill>
                  <a:srgbClr val="B1B4B9"/>
                </a:solidFill>
                <a:effectLst/>
                <a:latin typeface="Open Sans" panose="020B0606030504020204" pitchFamily="34" charset="0"/>
              </a:rPr>
              <a:t>Do not graduate without expertise in source control, including proficiency in branching, merging, and pull requests. </a:t>
            </a:r>
          </a:p>
          <a:p>
            <a:pPr marL="0" indent="0">
              <a:buNone/>
            </a:pPr>
            <a:r>
              <a:rPr lang="en-US" b="0" i="0" u="none" strike="noStrike" dirty="0">
                <a:solidFill>
                  <a:srgbClr val="B1B4B9"/>
                </a:solidFill>
                <a:effectLst/>
                <a:latin typeface="Open Sans" panose="020B0606030504020204" pitchFamily="34" charset="0"/>
              </a:rPr>
              <a:t>Note that these more advanced topics are not taught by KSU, so you need to make this a personal goal. Use this project to get started learning git and carry your knowledge forward after the course ends.</a:t>
            </a:r>
            <a:endParaRPr lang="en-US" dirty="0"/>
          </a:p>
        </p:txBody>
      </p:sp>
      <p:sp>
        <p:nvSpPr>
          <p:cNvPr id="5" name="Title 1">
            <a:extLst>
              <a:ext uri="{FF2B5EF4-FFF2-40B4-BE49-F238E27FC236}">
                <a16:creationId xmlns:a16="http://schemas.microsoft.com/office/drawing/2014/main" id="{18F59210-4F09-50B1-8CDC-0BEF41C32318}"/>
              </a:ext>
            </a:extLst>
          </p:cNvPr>
          <p:cNvSpPr txBox="1">
            <a:spLocks/>
          </p:cNvSpPr>
          <p:nvPr/>
        </p:nvSpPr>
        <p:spPr>
          <a:xfrm>
            <a:off x="2644398" y="5382749"/>
            <a:ext cx="7186822" cy="969301"/>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The best developers always use source control even when working alone. It is an essential skill you must develop.</a:t>
            </a:r>
            <a:endParaRPr lang="en-US" sz="1800" b="1" dirty="0"/>
          </a:p>
        </p:txBody>
      </p:sp>
    </p:spTree>
    <p:extLst>
      <p:ext uri="{BB962C8B-B14F-4D97-AF65-F5344CB8AC3E}">
        <p14:creationId xmlns:p14="http://schemas.microsoft.com/office/powerpoint/2010/main" val="417398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1AAFF-650A-19C7-70DD-ADD3627B3549}"/>
              </a:ext>
            </a:extLst>
          </p:cNvPr>
          <p:cNvSpPr>
            <a:spLocks noGrp="1"/>
          </p:cNvSpPr>
          <p:nvPr>
            <p:ph type="title"/>
          </p:nvPr>
        </p:nvSpPr>
        <p:spPr/>
        <p:txBody>
          <a:bodyPr/>
          <a:lstStyle/>
          <a:p>
            <a:r>
              <a:rPr lang="en-US" dirty="0"/>
              <a:t>Documentation</a:t>
            </a:r>
            <a:r>
              <a:rPr lang="en-US" i="0" u="none" strike="noStrike" dirty="0">
                <a:effectLst/>
              </a:rPr>
              <a:t> Written in Markdown</a:t>
            </a:r>
          </a:p>
        </p:txBody>
      </p:sp>
      <p:sp>
        <p:nvSpPr>
          <p:cNvPr id="3" name="Content Placeholder 2">
            <a:extLst>
              <a:ext uri="{FF2B5EF4-FFF2-40B4-BE49-F238E27FC236}">
                <a16:creationId xmlns:a16="http://schemas.microsoft.com/office/drawing/2014/main" id="{5EAF0460-25BC-5D86-28AC-E9DA391C949A}"/>
              </a:ext>
            </a:extLst>
          </p:cNvPr>
          <p:cNvSpPr>
            <a:spLocks noGrp="1"/>
          </p:cNvSpPr>
          <p:nvPr>
            <p:ph sz="half" idx="1"/>
          </p:nvPr>
        </p:nvSpPr>
        <p:spPr/>
        <p:txBody>
          <a:bodyPr anchor="t">
            <a:normAutofit lnSpcReduction="10000"/>
          </a:bodyPr>
          <a:lstStyle/>
          <a:p>
            <a:pPr marL="0" indent="0">
              <a:buNone/>
            </a:pPr>
            <a:r>
              <a:rPr lang="en-US" b="0" i="0" u="none" strike="noStrike" dirty="0">
                <a:solidFill>
                  <a:srgbClr val="B1B4B9"/>
                </a:solidFill>
                <a:effectLst/>
                <a:latin typeface="Open Sans" panose="020B0606030504020204" pitchFamily="34" charset="0"/>
              </a:rPr>
              <a:t>All documentation will be written in Markdown and checked into your team GitHub repository.</a:t>
            </a:r>
          </a:p>
          <a:p>
            <a:pPr marL="0" indent="0">
              <a:buNone/>
            </a:pPr>
            <a:endParaRPr lang="en-US" dirty="0"/>
          </a:p>
        </p:txBody>
      </p:sp>
      <p:sp>
        <p:nvSpPr>
          <p:cNvPr id="4" name="Content Placeholder 3">
            <a:extLst>
              <a:ext uri="{FF2B5EF4-FFF2-40B4-BE49-F238E27FC236}">
                <a16:creationId xmlns:a16="http://schemas.microsoft.com/office/drawing/2014/main" id="{ADCE5590-0AB0-C33D-ED0D-81B89FEB92DA}"/>
              </a:ext>
            </a:extLst>
          </p:cNvPr>
          <p:cNvSpPr>
            <a:spLocks noGrp="1"/>
          </p:cNvSpPr>
          <p:nvPr>
            <p:ph sz="half" idx="2"/>
          </p:nvPr>
        </p:nvSpPr>
        <p:spPr/>
        <p:txBody>
          <a:bodyPr anchor="t">
            <a:normAutofit lnSpcReduction="10000"/>
          </a:bodyPr>
          <a:lstStyle/>
          <a:p>
            <a:pPr marL="0" indent="0" algn="l">
              <a:buNone/>
            </a:pPr>
            <a:r>
              <a:rPr lang="en-US" b="0" i="0" u="none" strike="noStrike" dirty="0">
                <a:solidFill>
                  <a:srgbClr val="B1B4B9"/>
                </a:solidFill>
                <a:effectLst/>
                <a:latin typeface="Open Sans" panose="020B0606030504020204" pitchFamily="34" charset="0"/>
              </a:rPr>
              <a:t>Project documentation will include a </a:t>
            </a:r>
            <a:r>
              <a:rPr lang="en-US" b="1" i="0" u="none" strike="noStrike" dirty="0">
                <a:solidFill>
                  <a:srgbClr val="B1B4B9"/>
                </a:solidFill>
                <a:effectLst/>
                <a:latin typeface="Open Sans" panose="020B0606030504020204" pitchFamily="34" charset="0"/>
              </a:rPr>
              <a:t>README.md </a:t>
            </a:r>
            <a:r>
              <a:rPr lang="en-US" b="0" i="0" u="none" strike="noStrike" dirty="0">
                <a:solidFill>
                  <a:srgbClr val="B1B4B9"/>
                </a:solidFill>
                <a:effectLst/>
                <a:latin typeface="Open Sans" panose="020B0606030504020204" pitchFamily="34" charset="0"/>
              </a:rPr>
              <a:t>file in the root directory of your GitHub repository that includes:</a:t>
            </a:r>
          </a:p>
          <a:p>
            <a:pPr algn="l">
              <a:buFont typeface="Arial" panose="020B0604020202020204" pitchFamily="34" charset="0"/>
              <a:buChar char="•"/>
            </a:pPr>
            <a:r>
              <a:rPr lang="en-US" b="0" i="0" u="none" strike="noStrike" dirty="0">
                <a:solidFill>
                  <a:srgbClr val="B1B4B9"/>
                </a:solidFill>
                <a:effectLst/>
                <a:latin typeface="Open Sans" panose="020B0606030504020204" pitchFamily="34" charset="0"/>
              </a:rPr>
              <a:t>A short description of what is in the repository.</a:t>
            </a:r>
          </a:p>
          <a:p>
            <a:pPr algn="l">
              <a:buFont typeface="Arial" panose="020B0604020202020204" pitchFamily="34" charset="0"/>
              <a:buChar char="•"/>
            </a:pPr>
            <a:r>
              <a:rPr lang="en-US" b="0" i="0" u="none" strike="noStrike" dirty="0">
                <a:solidFill>
                  <a:srgbClr val="B1B4B9"/>
                </a:solidFill>
                <a:effectLst/>
                <a:latin typeface="Open Sans" panose="020B0606030504020204" pitchFamily="34" charset="0"/>
              </a:rPr>
              <a:t>Instructions how to build and execute the application from the command line, including all environment dependencies.</a:t>
            </a:r>
          </a:p>
          <a:p>
            <a:pPr algn="l">
              <a:buFont typeface="Arial" panose="020B0604020202020204" pitchFamily="34" charset="0"/>
              <a:buChar char="•"/>
            </a:pPr>
            <a:r>
              <a:rPr lang="en-US" b="0" i="0" u="none" strike="noStrike" dirty="0">
                <a:solidFill>
                  <a:srgbClr val="B1B4B9"/>
                </a:solidFill>
                <a:effectLst/>
                <a:latin typeface="Open Sans" panose="020B0606030504020204" pitchFamily="34" charset="0"/>
              </a:rPr>
              <a:t>Instructions how to execute the unit tests and Playwright tests from the command line.</a:t>
            </a:r>
          </a:p>
          <a:p>
            <a:pPr algn="l">
              <a:buFont typeface="Arial" panose="020B0604020202020204" pitchFamily="34" charset="0"/>
              <a:buChar char="•"/>
            </a:pPr>
            <a:r>
              <a:rPr lang="en-US" b="0" i="0" u="none" strike="noStrike" dirty="0">
                <a:solidFill>
                  <a:srgbClr val="B1B4B9"/>
                </a:solidFill>
                <a:effectLst/>
                <a:latin typeface="Open Sans" panose="020B0606030504020204" pitchFamily="34" charset="0"/>
              </a:rPr>
              <a:t>A link to your Final Video Presentation.</a:t>
            </a:r>
          </a:p>
        </p:txBody>
      </p:sp>
      <p:pic>
        <p:nvPicPr>
          <p:cNvPr id="1026" name="Picture 2" descr="Basic Markdown Syntax Explained [With Free Cheat Sheet]">
            <a:extLst>
              <a:ext uri="{FF2B5EF4-FFF2-40B4-BE49-F238E27FC236}">
                <a16:creationId xmlns:a16="http://schemas.microsoft.com/office/drawing/2014/main" id="{ED7FA0D9-CB41-6B1F-D797-8D7DD7DC61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45" t="26379" r="22124" b="4837"/>
          <a:stretch/>
        </p:blipFill>
        <p:spPr bwMode="auto">
          <a:xfrm>
            <a:off x="769767" y="3265714"/>
            <a:ext cx="4827403" cy="2311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5079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E48048A5-9330-FAD3-6E02-10820CD98217}"/>
              </a:ext>
            </a:extLst>
          </p:cNvPr>
          <p:cNvSpPr>
            <a:spLocks noGrp="1"/>
          </p:cNvSpPr>
          <p:nvPr>
            <p:ph type="title"/>
          </p:nvPr>
        </p:nvSpPr>
        <p:spPr>
          <a:xfrm>
            <a:off x="643464" y="1902626"/>
            <a:ext cx="4789678" cy="1426710"/>
          </a:xfrm>
        </p:spPr>
        <p:txBody>
          <a:bodyPr vert="horz" lIns="91440" tIns="45720" rIns="91440" bIns="45720" rtlCol="0" anchor="b">
            <a:normAutofit fontScale="90000"/>
          </a:bodyPr>
          <a:lstStyle/>
          <a:p>
            <a:pPr algn="r"/>
            <a:r>
              <a:rPr lang="en-US" sz="4800" dirty="0"/>
              <a:t>Web-based calculator</a:t>
            </a:r>
          </a:p>
        </p:txBody>
      </p:sp>
      <p:pic>
        <p:nvPicPr>
          <p:cNvPr id="14" name="Picture 13">
            <a:extLst>
              <a:ext uri="{FF2B5EF4-FFF2-40B4-BE49-F238E27FC236}">
                <a16:creationId xmlns:a16="http://schemas.microsoft.com/office/drawing/2014/main" id="{574252CE-9301-998B-C867-648C304E2457}"/>
              </a:ext>
            </a:extLst>
          </p:cNvPr>
          <p:cNvPicPr>
            <a:picLocks noChangeAspect="1"/>
          </p:cNvPicPr>
          <p:nvPr/>
        </p:nvPicPr>
        <p:blipFill>
          <a:blip r:embed="rId4"/>
          <a:stretch>
            <a:fillRect/>
          </a:stretch>
        </p:blipFill>
        <p:spPr>
          <a:xfrm>
            <a:off x="5994570" y="157995"/>
            <a:ext cx="4927970" cy="6542009"/>
          </a:xfrm>
          <a:prstGeom prst="rect">
            <a:avLst/>
          </a:prstGeom>
        </p:spPr>
      </p:pic>
      <p:pic>
        <p:nvPicPr>
          <p:cNvPr id="15" name="Picture 14">
            <a:extLst>
              <a:ext uri="{FF2B5EF4-FFF2-40B4-BE49-F238E27FC236}">
                <a16:creationId xmlns:a16="http://schemas.microsoft.com/office/drawing/2014/main" id="{85D8318E-1C87-15FC-5F51-6F7B5F050100}"/>
              </a:ext>
            </a:extLst>
          </p:cNvPr>
          <p:cNvPicPr>
            <a:picLocks noChangeAspect="1"/>
          </p:cNvPicPr>
          <p:nvPr/>
        </p:nvPicPr>
        <p:blipFill>
          <a:blip r:embed="rId5"/>
          <a:stretch>
            <a:fillRect/>
          </a:stretch>
        </p:blipFill>
        <p:spPr>
          <a:xfrm>
            <a:off x="5995917" y="157995"/>
            <a:ext cx="4927970" cy="6542009"/>
          </a:xfrm>
          <a:prstGeom prst="rect">
            <a:avLst/>
          </a:prstGeom>
        </p:spPr>
      </p:pic>
      <p:pic>
        <p:nvPicPr>
          <p:cNvPr id="16" name="Picture 15">
            <a:extLst>
              <a:ext uri="{FF2B5EF4-FFF2-40B4-BE49-F238E27FC236}">
                <a16:creationId xmlns:a16="http://schemas.microsoft.com/office/drawing/2014/main" id="{C7AD6101-7BE5-8A7D-4E00-4DC489B84AC1}"/>
              </a:ext>
            </a:extLst>
          </p:cNvPr>
          <p:cNvPicPr>
            <a:picLocks noChangeAspect="1"/>
          </p:cNvPicPr>
          <p:nvPr/>
        </p:nvPicPr>
        <p:blipFill>
          <a:blip r:embed="rId6"/>
          <a:stretch>
            <a:fillRect/>
          </a:stretch>
        </p:blipFill>
        <p:spPr>
          <a:xfrm>
            <a:off x="5993223" y="157995"/>
            <a:ext cx="4927970" cy="6542009"/>
          </a:xfrm>
          <a:prstGeom prst="rect">
            <a:avLst/>
          </a:prstGeom>
        </p:spPr>
      </p:pic>
      <p:pic>
        <p:nvPicPr>
          <p:cNvPr id="18" name="Picture 17">
            <a:extLst>
              <a:ext uri="{FF2B5EF4-FFF2-40B4-BE49-F238E27FC236}">
                <a16:creationId xmlns:a16="http://schemas.microsoft.com/office/drawing/2014/main" id="{C4EC7D38-06FB-953D-F09A-FBD6354298BA}"/>
              </a:ext>
            </a:extLst>
          </p:cNvPr>
          <p:cNvPicPr>
            <a:picLocks noChangeAspect="1"/>
          </p:cNvPicPr>
          <p:nvPr/>
        </p:nvPicPr>
        <p:blipFill>
          <a:blip r:embed="rId7"/>
          <a:stretch>
            <a:fillRect/>
          </a:stretch>
        </p:blipFill>
        <p:spPr>
          <a:xfrm>
            <a:off x="5993223" y="157995"/>
            <a:ext cx="4927970" cy="6542009"/>
          </a:xfrm>
          <a:prstGeom prst="rect">
            <a:avLst/>
          </a:prstGeom>
        </p:spPr>
      </p:pic>
      <p:pic>
        <p:nvPicPr>
          <p:cNvPr id="19" name="Picture 18">
            <a:extLst>
              <a:ext uri="{FF2B5EF4-FFF2-40B4-BE49-F238E27FC236}">
                <a16:creationId xmlns:a16="http://schemas.microsoft.com/office/drawing/2014/main" id="{79733BDA-DB7F-AD95-C5E8-40A2A7412971}"/>
              </a:ext>
            </a:extLst>
          </p:cNvPr>
          <p:cNvPicPr>
            <a:picLocks noChangeAspect="1"/>
          </p:cNvPicPr>
          <p:nvPr/>
        </p:nvPicPr>
        <p:blipFill>
          <a:blip r:embed="rId8"/>
          <a:stretch>
            <a:fillRect/>
          </a:stretch>
        </p:blipFill>
        <p:spPr>
          <a:xfrm>
            <a:off x="5993223" y="157995"/>
            <a:ext cx="4927970" cy="6542009"/>
          </a:xfrm>
          <a:prstGeom prst="rect">
            <a:avLst/>
          </a:prstGeom>
        </p:spPr>
      </p:pic>
      <p:pic>
        <p:nvPicPr>
          <p:cNvPr id="20" name="Picture 19">
            <a:extLst>
              <a:ext uri="{FF2B5EF4-FFF2-40B4-BE49-F238E27FC236}">
                <a16:creationId xmlns:a16="http://schemas.microsoft.com/office/drawing/2014/main" id="{88E580FD-F95D-0C2A-E683-983F14FD8041}"/>
              </a:ext>
            </a:extLst>
          </p:cNvPr>
          <p:cNvPicPr>
            <a:picLocks noChangeAspect="1"/>
          </p:cNvPicPr>
          <p:nvPr/>
        </p:nvPicPr>
        <p:blipFill>
          <a:blip r:embed="rId9"/>
          <a:stretch>
            <a:fillRect/>
          </a:stretch>
        </p:blipFill>
        <p:spPr>
          <a:xfrm>
            <a:off x="5993223" y="157995"/>
            <a:ext cx="4927970" cy="6542009"/>
          </a:xfrm>
          <a:prstGeom prst="rect">
            <a:avLst/>
          </a:prstGeom>
        </p:spPr>
      </p:pic>
      <p:pic>
        <p:nvPicPr>
          <p:cNvPr id="21" name="Picture 20">
            <a:extLst>
              <a:ext uri="{FF2B5EF4-FFF2-40B4-BE49-F238E27FC236}">
                <a16:creationId xmlns:a16="http://schemas.microsoft.com/office/drawing/2014/main" id="{60FDC60E-B2E1-84F3-5DE0-15E14BE4E8D0}"/>
              </a:ext>
            </a:extLst>
          </p:cNvPr>
          <p:cNvPicPr>
            <a:picLocks noChangeAspect="1"/>
          </p:cNvPicPr>
          <p:nvPr/>
        </p:nvPicPr>
        <p:blipFill>
          <a:blip r:embed="rId10"/>
          <a:stretch>
            <a:fillRect/>
          </a:stretch>
        </p:blipFill>
        <p:spPr>
          <a:xfrm>
            <a:off x="5993223" y="157995"/>
            <a:ext cx="4927970" cy="6542009"/>
          </a:xfrm>
          <a:prstGeom prst="rect">
            <a:avLst/>
          </a:prstGeom>
        </p:spPr>
      </p:pic>
      <p:pic>
        <p:nvPicPr>
          <p:cNvPr id="23" name="Picture 22">
            <a:extLst>
              <a:ext uri="{FF2B5EF4-FFF2-40B4-BE49-F238E27FC236}">
                <a16:creationId xmlns:a16="http://schemas.microsoft.com/office/drawing/2014/main" id="{D9147CE6-43B3-47F8-EF96-1C5CAB5591E0}"/>
              </a:ext>
            </a:extLst>
          </p:cNvPr>
          <p:cNvPicPr>
            <a:picLocks noChangeAspect="1"/>
          </p:cNvPicPr>
          <p:nvPr/>
        </p:nvPicPr>
        <p:blipFill>
          <a:blip r:embed="rId11"/>
          <a:stretch>
            <a:fillRect/>
          </a:stretch>
        </p:blipFill>
        <p:spPr>
          <a:xfrm>
            <a:off x="5993223" y="157995"/>
            <a:ext cx="4927970" cy="6542009"/>
          </a:xfrm>
          <a:prstGeom prst="rect">
            <a:avLst/>
          </a:prstGeom>
        </p:spPr>
      </p:pic>
      <p:sp>
        <p:nvSpPr>
          <p:cNvPr id="24" name="TextBox 23">
            <a:extLst>
              <a:ext uri="{FF2B5EF4-FFF2-40B4-BE49-F238E27FC236}">
                <a16:creationId xmlns:a16="http://schemas.microsoft.com/office/drawing/2014/main" id="{5AD325A5-1FBB-8288-CC3A-DAB63B09D645}"/>
              </a:ext>
            </a:extLst>
          </p:cNvPr>
          <p:cNvSpPr txBox="1"/>
          <p:nvPr/>
        </p:nvSpPr>
        <p:spPr>
          <a:xfrm>
            <a:off x="2440532" y="3470169"/>
            <a:ext cx="3485631" cy="1200329"/>
          </a:xfrm>
          <a:prstGeom prst="rect">
            <a:avLst/>
          </a:prstGeom>
          <a:noFill/>
        </p:spPr>
        <p:txBody>
          <a:bodyPr wrap="square" rtlCol="0">
            <a:spAutoFit/>
          </a:bodyPr>
          <a:lstStyle/>
          <a:p>
            <a:pPr marL="285750" indent="-285750">
              <a:buFont typeface="Arial" panose="020B0604020202020204" pitchFamily="34" charset="0"/>
              <a:buChar char="•"/>
            </a:pPr>
            <a:r>
              <a:rPr lang="en-US" dirty="0"/>
              <a:t>Single and Double Operand Floating Point Calculations</a:t>
            </a:r>
          </a:p>
          <a:p>
            <a:pPr marL="285750" indent="-285750">
              <a:buFont typeface="Arial" panose="020B0604020202020204" pitchFamily="34" charset="0"/>
              <a:buChar char="•"/>
            </a:pPr>
            <a:r>
              <a:rPr lang="en-US" dirty="0"/>
              <a:t>Input Validation</a:t>
            </a:r>
          </a:p>
          <a:p>
            <a:pPr marL="285750" indent="-285750">
              <a:buFont typeface="Arial" panose="020B0604020202020204" pitchFamily="34" charset="0"/>
              <a:buChar char="•"/>
            </a:pPr>
            <a:r>
              <a:rPr lang="en-US" dirty="0"/>
              <a:t>Clear / Reset</a:t>
            </a:r>
          </a:p>
        </p:txBody>
      </p:sp>
      <p:pic>
        <p:nvPicPr>
          <p:cNvPr id="25" name="Picture 24">
            <a:extLst>
              <a:ext uri="{FF2B5EF4-FFF2-40B4-BE49-F238E27FC236}">
                <a16:creationId xmlns:a16="http://schemas.microsoft.com/office/drawing/2014/main" id="{161758C0-FD89-84B3-7898-5B3CEFE1BE98}"/>
              </a:ext>
            </a:extLst>
          </p:cNvPr>
          <p:cNvPicPr>
            <a:picLocks noChangeAspect="1"/>
          </p:cNvPicPr>
          <p:nvPr/>
        </p:nvPicPr>
        <p:blipFill>
          <a:blip r:embed="rId12"/>
          <a:srcRect/>
          <a:stretch/>
        </p:blipFill>
        <p:spPr>
          <a:xfrm>
            <a:off x="5991876" y="157995"/>
            <a:ext cx="4927970" cy="6542009"/>
          </a:xfrm>
          <a:prstGeom prst="rect">
            <a:avLst/>
          </a:prstGeom>
        </p:spPr>
      </p:pic>
    </p:spTree>
    <p:extLst>
      <p:ext uri="{BB962C8B-B14F-4D97-AF65-F5344CB8AC3E}">
        <p14:creationId xmlns:p14="http://schemas.microsoft.com/office/powerpoint/2010/main" val="3773010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2" presetClass="entr" presetSubtype="4" fill="hold" grpId="0" nodeType="withEffect">
                                  <p:stCondLst>
                                    <p:cond delay="0"/>
                                  </p:stCondLst>
                                  <p:childTnLst>
                                    <p:set>
                                      <p:cBhvr>
                                        <p:cTn id="12" dur="1" fill="hold">
                                          <p:stCondLst>
                                            <p:cond delay="0"/>
                                          </p:stCondLst>
                                        </p:cTn>
                                        <p:tgtEl>
                                          <p:spTgt spid="24">
                                            <p:txEl>
                                              <p:pRg st="0" end="0"/>
                                            </p:txEl>
                                          </p:spTgt>
                                        </p:tgtEl>
                                        <p:attrNameLst>
                                          <p:attrName>style.visibility</p:attrName>
                                        </p:attrNameLst>
                                      </p:cBhvr>
                                      <p:to>
                                        <p:strVal val="visible"/>
                                      </p:to>
                                    </p:set>
                                    <p:anim calcmode="lin" valueType="num">
                                      <p:cBhvr additive="base">
                                        <p:cTn id="1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2" presetClass="entr" presetSubtype="4" fill="hold" grpId="0" nodeType="withEffect">
                                  <p:stCondLst>
                                    <p:cond delay="0"/>
                                  </p:stCondLst>
                                  <p:childTnLst>
                                    <p:set>
                                      <p:cBhvr>
                                        <p:cTn id="24" dur="1" fill="hold">
                                          <p:stCondLst>
                                            <p:cond delay="0"/>
                                          </p:stCondLst>
                                        </p:cTn>
                                        <p:tgtEl>
                                          <p:spTgt spid="24">
                                            <p:txEl>
                                              <p:pRg st="1" end="1"/>
                                            </p:txEl>
                                          </p:spTgt>
                                        </p:tgtEl>
                                        <p:attrNameLst>
                                          <p:attrName>style.visibility</p:attrName>
                                        </p:attrNameLst>
                                      </p:cBhvr>
                                      <p:to>
                                        <p:strVal val="visible"/>
                                      </p:to>
                                    </p:set>
                                    <p:anim calcmode="lin" valueType="num">
                                      <p:cBhvr additive="base">
                                        <p:cTn id="25" dur="500" fill="hold"/>
                                        <p:tgtEl>
                                          <p:spTgt spid="24">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2" presetClass="entr" presetSubtype="4" fill="hold" grpId="0" nodeType="withEffect">
                                  <p:stCondLst>
                                    <p:cond delay="0"/>
                                  </p:stCondLst>
                                  <p:childTnLst>
                                    <p:set>
                                      <p:cBhvr>
                                        <p:cTn id="40" dur="1" fill="hold">
                                          <p:stCondLst>
                                            <p:cond delay="0"/>
                                          </p:stCondLst>
                                        </p:cTn>
                                        <p:tgtEl>
                                          <p:spTgt spid="24">
                                            <p:txEl>
                                              <p:pRg st="2" end="2"/>
                                            </p:txEl>
                                          </p:spTgt>
                                        </p:tgtEl>
                                        <p:attrNameLst>
                                          <p:attrName>style.visibility</p:attrName>
                                        </p:attrNameLst>
                                      </p:cBhvr>
                                      <p:to>
                                        <p:strVal val="visible"/>
                                      </p:to>
                                    </p:set>
                                    <p:anim calcmode="lin" valueType="num">
                                      <p:cBhvr additive="base">
                                        <p:cTn id="41" dur="500" fill="hold"/>
                                        <p:tgtEl>
                                          <p:spTgt spid="24">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3CEC-2CE0-4AB7-DF80-1745E8587F24}"/>
              </a:ext>
            </a:extLst>
          </p:cNvPr>
          <p:cNvSpPr>
            <a:spLocks noGrp="1"/>
          </p:cNvSpPr>
          <p:nvPr>
            <p:ph type="title"/>
          </p:nvPr>
        </p:nvSpPr>
        <p:spPr/>
        <p:txBody>
          <a:bodyPr/>
          <a:lstStyle/>
          <a:p>
            <a:r>
              <a:rPr lang="en-US" i="0" u="none" strike="noStrike" dirty="0">
                <a:effectLst/>
              </a:rPr>
              <a:t>Documentation Written in Markdown</a:t>
            </a:r>
            <a:endParaRPr lang="en-US" dirty="0"/>
          </a:p>
        </p:txBody>
      </p:sp>
      <p:sp>
        <p:nvSpPr>
          <p:cNvPr id="3" name="Content Placeholder 2">
            <a:extLst>
              <a:ext uri="{FF2B5EF4-FFF2-40B4-BE49-F238E27FC236}">
                <a16:creationId xmlns:a16="http://schemas.microsoft.com/office/drawing/2014/main" id="{CFFF8AF7-5DDD-E2A1-BB3B-3DE1992A25C3}"/>
              </a:ext>
            </a:extLst>
          </p:cNvPr>
          <p:cNvSpPr>
            <a:spLocks noGrp="1"/>
          </p:cNvSpPr>
          <p:nvPr>
            <p:ph sz="half" idx="1"/>
          </p:nvPr>
        </p:nvSpPr>
        <p:spPr/>
        <p:txBody>
          <a:bodyPr anchor="t">
            <a:normAutofit/>
          </a:bodyPr>
          <a:lstStyle/>
          <a:p>
            <a:pPr marL="0" indent="0" algn="l">
              <a:buNone/>
            </a:pPr>
            <a:r>
              <a:rPr lang="en-US" b="1" i="0" u="none" strike="noStrike" dirty="0">
                <a:solidFill>
                  <a:srgbClr val="B1B4B9"/>
                </a:solidFill>
                <a:effectLst/>
                <a:latin typeface="Open Sans" panose="020B0606030504020204" pitchFamily="34" charset="0"/>
              </a:rPr>
              <a:t>Writing Markdown is easy. </a:t>
            </a:r>
          </a:p>
          <a:p>
            <a:pPr marL="0" indent="0" algn="l">
              <a:buNone/>
            </a:pPr>
            <a:r>
              <a:rPr lang="en-US" b="0" i="0" u="none" strike="noStrike" dirty="0">
                <a:solidFill>
                  <a:srgbClr val="B1B4B9"/>
                </a:solidFill>
                <a:effectLst/>
                <a:latin typeface="Open Sans" panose="020B0606030504020204" pitchFamily="34" charset="0"/>
              </a:rPr>
              <a:t>I highly recommend writing Markdown using an IDE with a Markdown plugin (all JetBrains IDEs support this), </a:t>
            </a:r>
            <a:r>
              <a:rPr lang="en-US" b="1" i="0" u="none" strike="noStrike" dirty="0">
                <a:solidFill>
                  <a:srgbClr val="B1B4B9"/>
                </a:solidFill>
                <a:effectLst/>
                <a:latin typeface="Open Sans" panose="020B0606030504020204" pitchFamily="34" charset="0"/>
              </a:rPr>
              <a:t>Visual Studio Code </a:t>
            </a:r>
            <a:r>
              <a:rPr lang="en-US" b="0" i="0" u="none" strike="noStrike" dirty="0">
                <a:solidFill>
                  <a:srgbClr val="B1B4B9"/>
                </a:solidFill>
                <a:effectLst/>
                <a:latin typeface="Open Sans" panose="020B0606030504020204" pitchFamily="34" charset="0"/>
              </a:rPr>
              <a:t>with a Markdown extension, or a dedicated Markdown editor such as </a:t>
            </a:r>
            <a:r>
              <a:rPr lang="en-US" b="1" i="0" u="none" strike="noStrike" dirty="0">
                <a:solidFill>
                  <a:srgbClr val="B1B4B9"/>
                </a:solidFill>
                <a:effectLst/>
                <a:latin typeface="Open Sans" panose="020B0606030504020204" pitchFamily="34" charset="0"/>
              </a:rPr>
              <a:t>Typora</a:t>
            </a:r>
            <a:r>
              <a:rPr lang="en-US" b="0" i="0" u="none" strike="noStrike" dirty="0">
                <a:solidFill>
                  <a:srgbClr val="B1B4B9"/>
                </a:solidFill>
                <a:effectLst/>
                <a:latin typeface="Open Sans" panose="020B0606030504020204" pitchFamily="34" charset="0"/>
              </a:rPr>
              <a:t>.</a:t>
            </a:r>
          </a:p>
        </p:txBody>
      </p:sp>
      <p:sp>
        <p:nvSpPr>
          <p:cNvPr id="4" name="Content Placeholder 3">
            <a:extLst>
              <a:ext uri="{FF2B5EF4-FFF2-40B4-BE49-F238E27FC236}">
                <a16:creationId xmlns:a16="http://schemas.microsoft.com/office/drawing/2014/main" id="{D89061D6-34B7-4172-E079-D3F3CE209963}"/>
              </a:ext>
            </a:extLst>
          </p:cNvPr>
          <p:cNvSpPr>
            <a:spLocks noGrp="1"/>
          </p:cNvSpPr>
          <p:nvPr>
            <p:ph sz="half" idx="2"/>
          </p:nvPr>
        </p:nvSpPr>
        <p:spPr>
          <a:xfrm>
            <a:off x="5821895" y="2142067"/>
            <a:ext cx="4316018" cy="3815732"/>
          </a:xfrm>
        </p:spPr>
        <p:txBody>
          <a:bodyPr anchor="t">
            <a:normAutofit/>
          </a:bodyPr>
          <a:lstStyle/>
          <a:p>
            <a:pPr marL="0" indent="0">
              <a:buNone/>
            </a:pPr>
            <a:r>
              <a:rPr lang="en-US" b="0" i="1" u="none" strike="noStrike" dirty="0">
                <a:solidFill>
                  <a:srgbClr val="B1B4B9"/>
                </a:solidFill>
                <a:effectLst/>
                <a:latin typeface="Open Sans" panose="020B0606030504020204" pitchFamily="34" charset="0"/>
              </a:rPr>
              <a:t>I am a big fan of Typora.</a:t>
            </a:r>
            <a:r>
              <a:rPr lang="en-US" b="0" i="0" u="none" strike="noStrike" dirty="0">
                <a:solidFill>
                  <a:srgbClr val="B1B4B9"/>
                </a:solidFill>
                <a:effectLst/>
                <a:latin typeface="Open Sans" panose="020B0606030504020204" pitchFamily="34" charset="0"/>
              </a:rPr>
              <a:t> It is cross platform, visually clean, and has strong spell checking (a curiously unique feature in the Markdown world). I recommend giving it a try. I use it for all my work. It is a licensed tool, but the cost is very low ($15!).</a:t>
            </a:r>
          </a:p>
          <a:p>
            <a:pPr marL="0" indent="0">
              <a:buNone/>
            </a:pPr>
            <a:r>
              <a:rPr lang="en-US" b="0" i="0" u="none" strike="noStrike" dirty="0">
                <a:solidFill>
                  <a:srgbClr val="B1B4B9"/>
                </a:solidFill>
                <a:effectLst/>
                <a:latin typeface="Open Sans" panose="020B0606030504020204" pitchFamily="34" charset="0"/>
              </a:rPr>
              <a:t>Markdown is not tool specific, so whether you use Typora, an IDE, VS Code, or even write it by hand, the output will (generally) operate identically.</a:t>
            </a:r>
          </a:p>
          <a:p>
            <a:pPr marL="0" indent="0">
              <a:buNone/>
            </a:pPr>
            <a:endParaRPr lang="en-US" dirty="0"/>
          </a:p>
        </p:txBody>
      </p:sp>
      <p:pic>
        <p:nvPicPr>
          <p:cNvPr id="5" name="Picture 2" descr="Basic Markdown Syntax Explained [With Free Cheat Sheet]">
            <a:extLst>
              <a:ext uri="{FF2B5EF4-FFF2-40B4-BE49-F238E27FC236}">
                <a16:creationId xmlns:a16="http://schemas.microsoft.com/office/drawing/2014/main" id="{705F8B40-5660-3B8A-727F-957FF124399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45" t="26379" r="22124" b="4837"/>
          <a:stretch/>
        </p:blipFill>
        <p:spPr bwMode="auto">
          <a:xfrm>
            <a:off x="769767" y="4197153"/>
            <a:ext cx="4827403" cy="231155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Typora Coupons January 2024">
            <a:extLst>
              <a:ext uri="{FF2B5EF4-FFF2-40B4-BE49-F238E27FC236}">
                <a16:creationId xmlns:a16="http://schemas.microsoft.com/office/drawing/2014/main" id="{E316BFD0-3B61-B797-790B-166DE20E737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3289" b="38109"/>
          <a:stretch/>
        </p:blipFill>
        <p:spPr bwMode="auto">
          <a:xfrm>
            <a:off x="9580889" y="2228048"/>
            <a:ext cx="2039375" cy="583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8038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59A74-6F85-0206-3C89-78A1FCE2F014}"/>
              </a:ext>
            </a:extLst>
          </p:cNvPr>
          <p:cNvSpPr>
            <a:spLocks noGrp="1"/>
          </p:cNvSpPr>
          <p:nvPr>
            <p:ph type="title"/>
          </p:nvPr>
        </p:nvSpPr>
        <p:spPr/>
        <p:txBody>
          <a:bodyPr/>
          <a:lstStyle/>
          <a:p>
            <a:r>
              <a:rPr lang="en-US" dirty="0"/>
              <a:t>Learn to Write great documentation</a:t>
            </a:r>
          </a:p>
        </p:txBody>
      </p:sp>
      <p:sp>
        <p:nvSpPr>
          <p:cNvPr id="3" name="Content Placeholder 2">
            <a:extLst>
              <a:ext uri="{FF2B5EF4-FFF2-40B4-BE49-F238E27FC236}">
                <a16:creationId xmlns:a16="http://schemas.microsoft.com/office/drawing/2014/main" id="{89CCD4E8-21C6-7996-18D1-34222197D797}"/>
              </a:ext>
            </a:extLst>
          </p:cNvPr>
          <p:cNvSpPr>
            <a:spLocks noGrp="1"/>
          </p:cNvSpPr>
          <p:nvPr>
            <p:ph sz="half" idx="1"/>
          </p:nvPr>
        </p:nvSpPr>
        <p:spPr>
          <a:xfrm>
            <a:off x="685801" y="2142067"/>
            <a:ext cx="5136093" cy="3649134"/>
          </a:xfrm>
        </p:spPr>
        <p:txBody>
          <a:bodyPr anchor="t">
            <a:normAutofit/>
          </a:bodyPr>
          <a:lstStyle/>
          <a:p>
            <a:pPr marL="0" indent="0">
              <a:buNone/>
            </a:pPr>
            <a:r>
              <a:rPr lang="en-US" b="1" i="0" u="none" strike="noStrike" dirty="0">
                <a:solidFill>
                  <a:srgbClr val="B1B4B9"/>
                </a:solidFill>
                <a:effectLst/>
                <a:latin typeface="Open Sans" panose="020B0606030504020204" pitchFamily="34" charset="0"/>
              </a:rPr>
              <a:t>Great engineers are great communicators.</a:t>
            </a:r>
          </a:p>
          <a:p>
            <a:pPr marL="0" indent="0">
              <a:buNone/>
            </a:pPr>
            <a:r>
              <a:rPr lang="en-US" b="0" i="0" u="none" strike="noStrike" dirty="0">
                <a:solidFill>
                  <a:srgbClr val="B1B4B9"/>
                </a:solidFill>
                <a:effectLst/>
                <a:latin typeface="Open Sans" panose="020B0606030504020204" pitchFamily="34" charset="0"/>
              </a:rPr>
              <a:t>We have to reliably communicate very complex ideas to a large number of people. </a:t>
            </a:r>
          </a:p>
          <a:p>
            <a:pPr marL="0" indent="0">
              <a:buNone/>
            </a:pPr>
            <a:r>
              <a:rPr lang="en-US" b="0" i="0" u="none" strike="noStrike" dirty="0">
                <a:solidFill>
                  <a:srgbClr val="B1B4B9"/>
                </a:solidFill>
                <a:effectLst/>
                <a:latin typeface="Open Sans" panose="020B0606030504020204" pitchFamily="34" charset="0"/>
              </a:rPr>
              <a:t>Learn to write effectively and get the best writing tools you can afford.</a:t>
            </a:r>
          </a:p>
          <a:p>
            <a:pPr marL="0" indent="0">
              <a:buNone/>
            </a:pPr>
            <a:r>
              <a:rPr lang="en-US" dirty="0">
                <a:solidFill>
                  <a:srgbClr val="B1B4B9"/>
                </a:solidFill>
                <a:latin typeface="Open Sans" panose="020B0606030504020204" pitchFamily="34" charset="0"/>
              </a:rPr>
              <a:t>You have two important documentation efforts to complete:</a:t>
            </a:r>
          </a:p>
          <a:p>
            <a:r>
              <a:rPr lang="en-US" dirty="0">
                <a:solidFill>
                  <a:srgbClr val="B1B4B9"/>
                </a:solidFill>
                <a:latin typeface="Open Sans" panose="020B0606030504020204" pitchFamily="34" charset="0"/>
              </a:rPr>
              <a:t>Your project’s README.md file, and</a:t>
            </a:r>
          </a:p>
          <a:p>
            <a:r>
              <a:rPr lang="en-US" dirty="0">
                <a:solidFill>
                  <a:srgbClr val="B1B4B9"/>
                </a:solidFill>
                <a:latin typeface="Open Sans" panose="020B0606030504020204" pitchFamily="34" charset="0"/>
              </a:rPr>
              <a:t>Your final video presentation.</a:t>
            </a:r>
          </a:p>
        </p:txBody>
      </p:sp>
      <p:sp>
        <p:nvSpPr>
          <p:cNvPr id="4" name="Content Placeholder 3">
            <a:extLst>
              <a:ext uri="{FF2B5EF4-FFF2-40B4-BE49-F238E27FC236}">
                <a16:creationId xmlns:a16="http://schemas.microsoft.com/office/drawing/2014/main" id="{FC3CD91D-8A3A-1161-890F-B2FEEA75E7EE}"/>
              </a:ext>
            </a:extLst>
          </p:cNvPr>
          <p:cNvSpPr>
            <a:spLocks noGrp="1"/>
          </p:cNvSpPr>
          <p:nvPr>
            <p:ph sz="half" idx="2"/>
          </p:nvPr>
        </p:nvSpPr>
        <p:spPr/>
        <p:txBody>
          <a:bodyPr anchor="t">
            <a:normAutofit/>
          </a:bodyPr>
          <a:lstStyle/>
          <a:p>
            <a:pPr algn="l"/>
            <a:r>
              <a:rPr lang="en-US" b="0" i="0" u="none" strike="noStrike" dirty="0">
                <a:solidFill>
                  <a:srgbClr val="B1B4B9"/>
                </a:solidFill>
                <a:effectLst/>
                <a:latin typeface="Open Sans" panose="020B0606030504020204" pitchFamily="34" charset="0"/>
              </a:rPr>
              <a:t>You get extra credit for visiting the </a:t>
            </a:r>
            <a:r>
              <a:rPr lang="en-US" b="1" i="0" u="none" strike="noStrike" dirty="0">
                <a:solidFill>
                  <a:srgbClr val="B1B4B9"/>
                </a:solidFill>
                <a:effectLst/>
                <a:latin typeface="Open Sans" panose="020B0606030504020204" pitchFamily="34" charset="0"/>
              </a:rPr>
              <a:t>KSU Writing Center</a:t>
            </a:r>
            <a:r>
              <a:rPr lang="en-US" b="0" i="0" u="none" strike="noStrike" dirty="0">
                <a:solidFill>
                  <a:srgbClr val="B1B4B9"/>
                </a:solidFill>
                <a:effectLst/>
                <a:latin typeface="Open Sans" panose="020B0606030504020204" pitchFamily="34" charset="0"/>
              </a:rPr>
              <a:t> up to two times. This will help you learn to be a better writer and communicator. </a:t>
            </a:r>
          </a:p>
          <a:p>
            <a:pPr algn="l"/>
            <a:r>
              <a:rPr lang="en-US" b="0" i="0" u="none" strike="noStrike" dirty="0">
                <a:solidFill>
                  <a:srgbClr val="B1B4B9"/>
                </a:solidFill>
                <a:effectLst/>
                <a:latin typeface="Open Sans" panose="020B0606030504020204" pitchFamily="34" charset="0"/>
              </a:rPr>
              <a:t>Towards the end of the semester after you have pounded out your project documentation, go to the KSU Writing Center and have them help you polish your work. </a:t>
            </a:r>
          </a:p>
        </p:txBody>
      </p:sp>
      <p:sp>
        <p:nvSpPr>
          <p:cNvPr id="5" name="Title 1">
            <a:extLst>
              <a:ext uri="{FF2B5EF4-FFF2-40B4-BE49-F238E27FC236}">
                <a16:creationId xmlns:a16="http://schemas.microsoft.com/office/drawing/2014/main" id="{F3F8491A-B290-8D1E-F903-78E080EFF98D}"/>
              </a:ext>
            </a:extLst>
          </p:cNvPr>
          <p:cNvSpPr txBox="1">
            <a:spLocks/>
          </p:cNvSpPr>
          <p:nvPr/>
        </p:nvSpPr>
        <p:spPr>
          <a:xfrm>
            <a:off x="2429409" y="5867400"/>
            <a:ext cx="7447248" cy="607707"/>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Be opinionated and passionate about the tools you use... they say a lot about you (I always ask what tools people love in interviews).</a:t>
            </a:r>
            <a:endParaRPr lang="en-US" sz="1800" b="1" dirty="0"/>
          </a:p>
        </p:txBody>
      </p:sp>
    </p:spTree>
    <p:extLst>
      <p:ext uri="{BB962C8B-B14F-4D97-AF65-F5344CB8AC3E}">
        <p14:creationId xmlns:p14="http://schemas.microsoft.com/office/powerpoint/2010/main" val="4220714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68B7-E71F-4D36-FE3B-DCD6E5B6BEB5}"/>
              </a:ext>
            </a:extLst>
          </p:cNvPr>
          <p:cNvSpPr>
            <a:spLocks noGrp="1"/>
          </p:cNvSpPr>
          <p:nvPr>
            <p:ph type="title"/>
          </p:nvPr>
        </p:nvSpPr>
        <p:spPr/>
        <p:txBody>
          <a:bodyPr/>
          <a:lstStyle/>
          <a:p>
            <a:r>
              <a:rPr lang="en-US" dirty="0"/>
              <a:t>Final</a:t>
            </a:r>
            <a:r>
              <a:rPr lang="en-US" i="0" u="none" strike="noStrike" dirty="0">
                <a:effectLst/>
              </a:rPr>
              <a:t> Video Presentation</a:t>
            </a:r>
            <a:endParaRPr lang="en-US" dirty="0"/>
          </a:p>
        </p:txBody>
      </p:sp>
      <p:sp>
        <p:nvSpPr>
          <p:cNvPr id="3" name="Content Placeholder 2">
            <a:extLst>
              <a:ext uri="{FF2B5EF4-FFF2-40B4-BE49-F238E27FC236}">
                <a16:creationId xmlns:a16="http://schemas.microsoft.com/office/drawing/2014/main" id="{6645AA3E-A8A7-469C-B05D-F2D0F3A32DDC}"/>
              </a:ext>
            </a:extLst>
          </p:cNvPr>
          <p:cNvSpPr>
            <a:spLocks noGrp="1"/>
          </p:cNvSpPr>
          <p:nvPr>
            <p:ph sz="half" idx="1"/>
          </p:nvPr>
        </p:nvSpPr>
        <p:spPr/>
        <p:txBody>
          <a:bodyPr anchor="t">
            <a:normAutofit/>
          </a:bodyPr>
          <a:lstStyle/>
          <a:p>
            <a:pPr marL="0" indent="0" algn="l">
              <a:buNone/>
            </a:pPr>
            <a:r>
              <a:rPr lang="en-US" b="1" i="0" u="none" strike="noStrike" dirty="0">
                <a:solidFill>
                  <a:srgbClr val="B1B4B9"/>
                </a:solidFill>
                <a:effectLst/>
                <a:latin typeface="Open Sans" panose="020B0606030504020204" pitchFamily="34" charset="0"/>
              </a:rPr>
              <a:t>Your completed project will include a 5-to-8-minute video presentation. </a:t>
            </a:r>
          </a:p>
          <a:p>
            <a:pPr marL="0" indent="0" algn="l">
              <a:buNone/>
            </a:pPr>
            <a:r>
              <a:rPr lang="en-US" i="0" u="none" strike="noStrike" dirty="0">
                <a:solidFill>
                  <a:srgbClr val="B1B4B9"/>
                </a:solidFill>
                <a:effectLst/>
                <a:latin typeface="Open Sans" panose="020B0606030504020204" pitchFamily="34" charset="0"/>
              </a:rPr>
              <a:t>Your video will demonstrate:</a:t>
            </a:r>
          </a:p>
          <a:p>
            <a:r>
              <a:rPr lang="en-US" i="0" u="none" strike="noStrike" dirty="0">
                <a:solidFill>
                  <a:srgbClr val="B1B4B9"/>
                </a:solidFill>
                <a:effectLst/>
                <a:latin typeface="Open Sans" panose="020B0606030504020204" pitchFamily="34" charset="0"/>
              </a:rPr>
              <a:t>starting your application from the command line and using it from a web browser, and</a:t>
            </a:r>
          </a:p>
          <a:p>
            <a:r>
              <a:rPr lang="en-US" i="0" u="none" strike="noStrike" dirty="0">
                <a:solidFill>
                  <a:srgbClr val="B1B4B9"/>
                </a:solidFill>
                <a:effectLst/>
                <a:latin typeface="Open Sans" panose="020B0606030504020204" pitchFamily="34" charset="0"/>
              </a:rPr>
              <a:t>executing your unit tests and playwright tests from a terminal/command line, and</a:t>
            </a:r>
          </a:p>
          <a:p>
            <a:r>
              <a:rPr lang="en-US" i="0" u="none" strike="noStrike" dirty="0">
                <a:solidFill>
                  <a:srgbClr val="B1B4B9"/>
                </a:solidFill>
                <a:effectLst/>
                <a:latin typeface="Open Sans" panose="020B0606030504020204" pitchFamily="34" charset="0"/>
              </a:rPr>
              <a:t>showing 100% code coverage from your IDE.</a:t>
            </a:r>
          </a:p>
        </p:txBody>
      </p:sp>
      <p:sp>
        <p:nvSpPr>
          <p:cNvPr id="4" name="Content Placeholder 3">
            <a:extLst>
              <a:ext uri="{FF2B5EF4-FFF2-40B4-BE49-F238E27FC236}">
                <a16:creationId xmlns:a16="http://schemas.microsoft.com/office/drawing/2014/main" id="{B208D5B7-C5A7-5A24-DF93-26A6CBC8EBCC}"/>
              </a:ext>
            </a:extLst>
          </p:cNvPr>
          <p:cNvSpPr>
            <a:spLocks noGrp="1"/>
          </p:cNvSpPr>
          <p:nvPr>
            <p:ph sz="half" idx="2"/>
          </p:nvPr>
        </p:nvSpPr>
        <p:spPr/>
        <p:txBody>
          <a:bodyPr anchor="t">
            <a:normAutofit/>
          </a:bodyPr>
          <a:lstStyle/>
          <a:p>
            <a:pPr marL="0" indent="0">
              <a:buNone/>
            </a:pPr>
            <a:r>
              <a:rPr lang="en-US" b="0" i="0" u="none" strike="noStrike" dirty="0">
                <a:solidFill>
                  <a:srgbClr val="B1B4B9"/>
                </a:solidFill>
                <a:effectLst/>
                <a:latin typeface="Open Sans" panose="020B0606030504020204" pitchFamily="34" charset="0"/>
              </a:rPr>
              <a:t>Put some effort into this to make it organized, succinct, and interesting. </a:t>
            </a:r>
          </a:p>
          <a:p>
            <a:pPr marL="0" indent="0">
              <a:buNone/>
            </a:pPr>
            <a:r>
              <a:rPr lang="en-US" b="0" i="0" u="none" strike="noStrike" dirty="0">
                <a:solidFill>
                  <a:srgbClr val="B1B4B9"/>
                </a:solidFill>
                <a:effectLst/>
                <a:latin typeface="Open Sans" panose="020B0606030504020204" pitchFamily="34" charset="0"/>
              </a:rPr>
              <a:t>Consider writing a script and perhaps use a PowerPoint presentation to frame each section of your video. This is another area where the KSU Writing Center can help you. </a:t>
            </a:r>
          </a:p>
          <a:p>
            <a:pPr marL="0" indent="0">
              <a:buNone/>
            </a:pPr>
            <a:r>
              <a:rPr lang="en-US" b="1" i="0" u="none" strike="noStrike" dirty="0">
                <a:solidFill>
                  <a:srgbClr val="B1B4B9"/>
                </a:solidFill>
                <a:effectLst/>
                <a:latin typeface="Open Sans" panose="020B0606030504020204" pitchFamily="34" charset="0"/>
              </a:rPr>
              <a:t>Every semester someone does a video that just blows me away. </a:t>
            </a:r>
          </a:p>
          <a:p>
            <a:pPr marL="0" indent="0">
              <a:buNone/>
            </a:pPr>
            <a:r>
              <a:rPr lang="en-US" b="0" i="0" u="none" strike="noStrike" dirty="0">
                <a:solidFill>
                  <a:srgbClr val="B1B4B9"/>
                </a:solidFill>
                <a:effectLst/>
                <a:latin typeface="Open Sans" panose="020B0606030504020204" pitchFamily="34" charset="0"/>
              </a:rPr>
              <a:t>This is a good skill to develop; it helps you showcase your work and promote yourself.</a:t>
            </a:r>
            <a:endParaRPr lang="en-US" dirty="0"/>
          </a:p>
        </p:txBody>
      </p:sp>
      <p:sp>
        <p:nvSpPr>
          <p:cNvPr id="5" name="Title 1">
            <a:extLst>
              <a:ext uri="{FF2B5EF4-FFF2-40B4-BE49-F238E27FC236}">
                <a16:creationId xmlns:a16="http://schemas.microsoft.com/office/drawing/2014/main" id="{07B74B16-A71E-A6BE-6A63-B4ED375B0DC6}"/>
              </a:ext>
            </a:extLst>
          </p:cNvPr>
          <p:cNvSpPr txBox="1">
            <a:spLocks/>
          </p:cNvSpPr>
          <p:nvPr/>
        </p:nvSpPr>
        <p:spPr>
          <a:xfrm>
            <a:off x="2305878" y="5944546"/>
            <a:ext cx="9070166" cy="607707"/>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a:t>Please avoid producing a terrible, dull, hard to understand video. </a:t>
            </a:r>
          </a:p>
          <a:p>
            <a:r>
              <a:rPr lang="en-US" sz="1800" b="1" dirty="0"/>
              <a:t>I must watch dozens of these, so have pity and keep me interested.</a:t>
            </a:r>
          </a:p>
        </p:txBody>
      </p:sp>
    </p:spTree>
    <p:extLst>
      <p:ext uri="{BB962C8B-B14F-4D97-AF65-F5344CB8AC3E}">
        <p14:creationId xmlns:p14="http://schemas.microsoft.com/office/powerpoint/2010/main" val="1604029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C53EA-DE6E-DD53-CF5D-6A8D99CF37A1}"/>
              </a:ext>
            </a:extLst>
          </p:cNvPr>
          <p:cNvSpPr>
            <a:spLocks noGrp="1"/>
          </p:cNvSpPr>
          <p:nvPr>
            <p:ph type="title"/>
          </p:nvPr>
        </p:nvSpPr>
        <p:spPr/>
        <p:txBody>
          <a:bodyPr/>
          <a:lstStyle/>
          <a:p>
            <a:r>
              <a:rPr lang="en-US" dirty="0"/>
              <a:t>Submission schedule</a:t>
            </a:r>
          </a:p>
        </p:txBody>
      </p:sp>
      <p:sp>
        <p:nvSpPr>
          <p:cNvPr id="3" name="Content Placeholder 2">
            <a:extLst>
              <a:ext uri="{FF2B5EF4-FFF2-40B4-BE49-F238E27FC236}">
                <a16:creationId xmlns:a16="http://schemas.microsoft.com/office/drawing/2014/main" id="{7FE1BD09-F1A0-5240-12B1-1BC1D6619ED8}"/>
              </a:ext>
            </a:extLst>
          </p:cNvPr>
          <p:cNvSpPr>
            <a:spLocks noGrp="1"/>
          </p:cNvSpPr>
          <p:nvPr>
            <p:ph sz="half" idx="1"/>
          </p:nvPr>
        </p:nvSpPr>
        <p:spPr/>
        <p:txBody>
          <a:bodyPr anchor="t">
            <a:normAutofit/>
          </a:bodyPr>
          <a:lstStyle/>
          <a:p>
            <a:pPr marL="0" indent="0">
              <a:buNone/>
            </a:pPr>
            <a:r>
              <a:rPr lang="en-US" b="1" i="0" u="none" strike="noStrike" dirty="0">
                <a:solidFill>
                  <a:srgbClr val="B1B4B9"/>
                </a:solidFill>
                <a:effectLst/>
                <a:latin typeface="Open Sans" panose="020B0606030504020204" pitchFamily="34" charset="0"/>
              </a:rPr>
              <a:t>The project is due on Friday April 26th at 11:59 PM. </a:t>
            </a:r>
          </a:p>
          <a:p>
            <a:pPr marL="0" indent="0">
              <a:buNone/>
            </a:pPr>
            <a:r>
              <a:rPr lang="en-US" b="0" i="0" u="none" strike="noStrike" dirty="0">
                <a:solidFill>
                  <a:srgbClr val="B1B4B9"/>
                </a:solidFill>
                <a:effectLst/>
                <a:latin typeface="Open Sans" panose="020B0606030504020204" pitchFamily="34" charset="0"/>
              </a:rPr>
              <a:t>At that time, all GitHub repositories will be automatically cloned by the instructor for grading.</a:t>
            </a:r>
          </a:p>
          <a:p>
            <a:pPr marL="0" indent="0">
              <a:buNone/>
            </a:pPr>
            <a:endParaRPr lang="en-US" dirty="0"/>
          </a:p>
        </p:txBody>
      </p:sp>
      <p:sp>
        <p:nvSpPr>
          <p:cNvPr id="4" name="Content Placeholder 3">
            <a:extLst>
              <a:ext uri="{FF2B5EF4-FFF2-40B4-BE49-F238E27FC236}">
                <a16:creationId xmlns:a16="http://schemas.microsoft.com/office/drawing/2014/main" id="{AB361B1F-2AC8-B78C-484E-A37F5CD5B7C7}"/>
              </a:ext>
            </a:extLst>
          </p:cNvPr>
          <p:cNvSpPr>
            <a:spLocks noGrp="1"/>
          </p:cNvSpPr>
          <p:nvPr>
            <p:ph sz="half" idx="2"/>
          </p:nvPr>
        </p:nvSpPr>
        <p:spPr/>
        <p:txBody>
          <a:bodyPr anchor="t">
            <a:normAutofit/>
          </a:bodyPr>
          <a:lstStyle/>
          <a:p>
            <a:pPr marL="0" indent="0" algn="l">
              <a:buNone/>
            </a:pPr>
            <a:r>
              <a:rPr lang="en-US" b="0" i="0" u="none" strike="noStrike" dirty="0">
                <a:solidFill>
                  <a:srgbClr val="B1B4B9"/>
                </a:solidFill>
                <a:effectLst/>
                <a:latin typeface="Open Sans" panose="020B0606030504020204" pitchFamily="34" charset="0"/>
              </a:rPr>
              <a:t>To help you stay on schedule, you will submit </a:t>
            </a:r>
            <a:r>
              <a:rPr lang="en-US" b="0" i="1" u="none" strike="noStrike" dirty="0">
                <a:solidFill>
                  <a:srgbClr val="B1B4B9"/>
                </a:solidFill>
                <a:effectLst/>
                <a:latin typeface="Open Sans" panose="020B0606030504020204" pitchFamily="34" charset="0"/>
              </a:rPr>
              <a:t>two progress reports </a:t>
            </a:r>
            <a:r>
              <a:rPr lang="en-US" b="0" i="0" u="none" strike="noStrike" dirty="0">
                <a:solidFill>
                  <a:srgbClr val="B1B4B9"/>
                </a:solidFill>
                <a:effectLst/>
                <a:latin typeface="Open Sans" panose="020B0606030504020204" pitchFamily="34" charset="0"/>
              </a:rPr>
              <a:t>explaining where you are in the project. </a:t>
            </a:r>
          </a:p>
          <a:p>
            <a:pPr algn="l">
              <a:buFont typeface="Arial" panose="020B0604020202020204" pitchFamily="34" charset="0"/>
              <a:buChar char="•"/>
            </a:pPr>
            <a:r>
              <a:rPr lang="en-US" b="1" i="0" u="none" strike="noStrike" dirty="0">
                <a:solidFill>
                  <a:srgbClr val="B1B4B9"/>
                </a:solidFill>
                <a:effectLst/>
                <a:latin typeface="Open Sans" panose="020B0606030504020204" pitchFamily="34" charset="0"/>
              </a:rPr>
              <a:t>Progress Report 1 - Monday 3/18</a:t>
            </a:r>
            <a:r>
              <a:rPr lang="en-US" b="1" i="0" u="none" strike="noStrike" dirty="0">
                <a:solidFill>
                  <a:srgbClr val="B1B4B9"/>
                </a:solidFill>
                <a:effectLst/>
                <a:latin typeface="var(--monospace)"/>
              </a:rPr>
              <a:t> </a:t>
            </a:r>
            <a:br>
              <a:rPr lang="en-US" b="0" i="0" u="none" strike="noStrike" dirty="0">
                <a:solidFill>
                  <a:srgbClr val="B1B4B9"/>
                </a:solidFill>
                <a:effectLst/>
                <a:latin typeface="var(--monospace)"/>
              </a:rPr>
            </a:br>
            <a:r>
              <a:rPr lang="en-US" sz="1200" b="0" i="1" u="none" strike="noStrike" dirty="0">
                <a:solidFill>
                  <a:srgbClr val="B1B4B9"/>
                </a:solidFill>
                <a:effectLst/>
                <a:latin typeface="Open Sans" panose="020B0606030504020204" pitchFamily="34" charset="0"/>
              </a:rPr>
              <a:t>I recommend having your web application </a:t>
            </a:r>
            <a:br>
              <a:rPr lang="en-US" sz="1200" b="0" i="1" u="none" strike="noStrike" dirty="0">
                <a:solidFill>
                  <a:srgbClr val="B1B4B9"/>
                </a:solidFill>
                <a:effectLst/>
                <a:latin typeface="Open Sans" panose="020B0606030504020204" pitchFamily="34" charset="0"/>
              </a:rPr>
            </a:br>
            <a:r>
              <a:rPr lang="en-US" sz="1200" b="0" i="1" u="none" strike="noStrike" dirty="0">
                <a:solidFill>
                  <a:srgbClr val="B1B4B9"/>
                </a:solidFill>
                <a:effectLst/>
                <a:latin typeface="Open Sans" panose="020B0606030504020204" pitchFamily="34" charset="0"/>
              </a:rPr>
              <a:t>fully operational by this point.</a:t>
            </a:r>
          </a:p>
          <a:p>
            <a:pPr algn="l">
              <a:buFont typeface="Arial" panose="020B0604020202020204" pitchFamily="34" charset="0"/>
              <a:buChar char="•"/>
            </a:pPr>
            <a:r>
              <a:rPr lang="en-US" b="1" i="0" u="none" strike="noStrike" dirty="0">
                <a:solidFill>
                  <a:srgbClr val="B1B4B9"/>
                </a:solidFill>
                <a:effectLst/>
                <a:latin typeface="Open Sans" panose="020B0606030504020204" pitchFamily="34" charset="0"/>
              </a:rPr>
              <a:t>Progress Report 2 - Monday 4/15</a:t>
            </a:r>
            <a:r>
              <a:rPr lang="en-US" b="1" i="0" u="none" strike="noStrike" dirty="0">
                <a:solidFill>
                  <a:srgbClr val="B1B4B9"/>
                </a:solidFill>
                <a:effectLst/>
                <a:latin typeface="var(--monospace)"/>
              </a:rPr>
              <a:t> </a:t>
            </a:r>
            <a:br>
              <a:rPr lang="en-US" b="1" i="0" u="none" strike="noStrike" dirty="0">
                <a:solidFill>
                  <a:srgbClr val="B1B4B9"/>
                </a:solidFill>
                <a:effectLst/>
                <a:latin typeface="var(--monospace)"/>
              </a:rPr>
            </a:br>
            <a:r>
              <a:rPr lang="en-US" sz="1200" b="0" i="1" u="none" strike="noStrike" dirty="0">
                <a:solidFill>
                  <a:srgbClr val="B1B4B9"/>
                </a:solidFill>
                <a:effectLst/>
                <a:latin typeface="Open Sans" panose="020B0606030504020204" pitchFamily="34" charset="0"/>
              </a:rPr>
              <a:t>I recommend having 100% unit test coverage by this point.</a:t>
            </a:r>
          </a:p>
          <a:p>
            <a:pPr marL="0" indent="0" algn="l">
              <a:buNone/>
            </a:pPr>
            <a:r>
              <a:rPr lang="en-US" sz="1400" b="0" i="0" u="none" strike="noStrike" dirty="0">
                <a:solidFill>
                  <a:srgbClr val="B1B4B9"/>
                </a:solidFill>
                <a:effectLst/>
                <a:latin typeface="Open Sans" panose="020B0606030504020204" pitchFamily="34" charset="0"/>
              </a:rPr>
              <a:t>Each progress report is 1.5% of your overall project score. You will submit them via a D2L dropbox. These are obviously very easy points towards your project.</a:t>
            </a:r>
            <a:endParaRPr lang="en-US" sz="1400" i="1" dirty="0">
              <a:solidFill>
                <a:srgbClr val="B1B4B9"/>
              </a:solidFill>
              <a:latin typeface="Open Sans" panose="020B0606030504020204" pitchFamily="34" charset="0"/>
            </a:endParaRPr>
          </a:p>
        </p:txBody>
      </p:sp>
      <p:sp>
        <p:nvSpPr>
          <p:cNvPr id="8" name="Title 1">
            <a:extLst>
              <a:ext uri="{FF2B5EF4-FFF2-40B4-BE49-F238E27FC236}">
                <a16:creationId xmlns:a16="http://schemas.microsoft.com/office/drawing/2014/main" id="{C33D7407-4DA3-0D2E-74A3-BD718DD8CD74}"/>
              </a:ext>
            </a:extLst>
          </p:cNvPr>
          <p:cNvSpPr txBox="1">
            <a:spLocks/>
          </p:cNvSpPr>
          <p:nvPr/>
        </p:nvSpPr>
        <p:spPr>
          <a:xfrm>
            <a:off x="1034003" y="5378488"/>
            <a:ext cx="10671786" cy="722245"/>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You do not have to be on the schedule I recommend, but you should do your best to be close. </a:t>
            </a:r>
            <a:r>
              <a:rPr lang="en-US" sz="1800" dirty="0">
                <a:solidFill>
                  <a:srgbClr val="FFFF00"/>
                </a:solidFill>
              </a:rPr>
              <a:t>Waiting until the last minute to do this project will likely result in a very poor grade.</a:t>
            </a:r>
          </a:p>
        </p:txBody>
      </p:sp>
    </p:spTree>
    <p:extLst>
      <p:ext uri="{BB962C8B-B14F-4D97-AF65-F5344CB8AC3E}">
        <p14:creationId xmlns:p14="http://schemas.microsoft.com/office/powerpoint/2010/main" val="2791962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B1119-3A00-CE08-5428-8FD51E4FAF01}"/>
              </a:ext>
            </a:extLst>
          </p:cNvPr>
          <p:cNvSpPr>
            <a:spLocks noGrp="1"/>
          </p:cNvSpPr>
          <p:nvPr>
            <p:ph type="title"/>
          </p:nvPr>
        </p:nvSpPr>
        <p:spPr/>
        <p:txBody>
          <a:bodyPr/>
          <a:lstStyle/>
          <a:p>
            <a:r>
              <a:rPr lang="en-US" dirty="0"/>
              <a:t>Your finished project will include</a:t>
            </a:r>
          </a:p>
        </p:txBody>
      </p:sp>
      <p:sp>
        <p:nvSpPr>
          <p:cNvPr id="3" name="Content Placeholder 2">
            <a:extLst>
              <a:ext uri="{FF2B5EF4-FFF2-40B4-BE49-F238E27FC236}">
                <a16:creationId xmlns:a16="http://schemas.microsoft.com/office/drawing/2014/main" id="{626B9DC6-DA96-60FF-A32A-1BE8D74FABD5}"/>
              </a:ext>
            </a:extLst>
          </p:cNvPr>
          <p:cNvSpPr>
            <a:spLocks noGrp="1"/>
          </p:cNvSpPr>
          <p:nvPr>
            <p:ph sz="half" idx="1"/>
          </p:nvPr>
        </p:nvSpPr>
        <p:spPr>
          <a:xfrm>
            <a:off x="685802" y="1897843"/>
            <a:ext cx="4995334" cy="3649134"/>
          </a:xfrm>
        </p:spPr>
        <p:txBody>
          <a:bodyPr anchor="t">
            <a:normAutofit/>
          </a:bodyPr>
          <a:lstStyle/>
          <a:p>
            <a:r>
              <a:rPr lang="en-US" sz="1600" b="0" i="0" u="none" strike="noStrike" dirty="0">
                <a:solidFill>
                  <a:srgbClr val="B1B4B9"/>
                </a:solidFill>
                <a:effectLst/>
                <a:latin typeface="Open Sans" panose="020B0606030504020204" pitchFamily="34" charset="0"/>
              </a:rPr>
              <a:t>A URL to your public team GitHub repository.</a:t>
            </a:r>
          </a:p>
          <a:p>
            <a:r>
              <a:rPr lang="en-US" sz="1600" b="0" i="0" u="none" strike="noStrike" dirty="0">
                <a:solidFill>
                  <a:srgbClr val="B1B4B9"/>
                </a:solidFill>
                <a:effectLst/>
                <a:latin typeface="Open Sans" panose="020B0606030504020204" pitchFamily="34" charset="0"/>
              </a:rPr>
              <a:t>Working source code for your Calculator web application checked into your public team GitHub repository. Your source code will include </a:t>
            </a:r>
            <a:r>
              <a:rPr lang="en-US" sz="1600" b="0" i="1" u="none" strike="noStrike" dirty="0">
                <a:solidFill>
                  <a:srgbClr val="B1B4B9"/>
                </a:solidFill>
                <a:effectLst/>
                <a:latin typeface="Open Sans" panose="020B0606030504020204" pitchFamily="34" charset="0"/>
              </a:rPr>
              <a:t>all assets necessary</a:t>
            </a:r>
            <a:r>
              <a:rPr lang="en-US" sz="1600" b="0" i="0" u="none" strike="noStrike" dirty="0">
                <a:solidFill>
                  <a:srgbClr val="B1B4B9"/>
                </a:solidFill>
                <a:effectLst/>
                <a:latin typeface="Open Sans" panose="020B0606030504020204" pitchFamily="34" charset="0"/>
              </a:rPr>
              <a:t> to compile and execute your project.</a:t>
            </a:r>
          </a:p>
          <a:p>
            <a:r>
              <a:rPr lang="en-US" sz="1600" b="0" i="0" u="none" strike="noStrike" dirty="0">
                <a:solidFill>
                  <a:srgbClr val="B1B4B9"/>
                </a:solidFill>
                <a:effectLst/>
                <a:latin typeface="Open Sans" panose="020B0606030504020204" pitchFamily="34" charset="0"/>
              </a:rPr>
              <a:t>Working unit tests providing 100% coverage of all Calculator logic (some methods require multiple tests to test all requirements, such as division to check both the division function </a:t>
            </a:r>
            <a:r>
              <a:rPr lang="en-US" sz="1600" b="0" i="1" u="none" strike="noStrike" dirty="0">
                <a:solidFill>
                  <a:srgbClr val="B1B4B9"/>
                </a:solidFill>
                <a:effectLst/>
                <a:latin typeface="Open Sans" panose="020B0606030504020204" pitchFamily="34" charset="0"/>
              </a:rPr>
              <a:t>and</a:t>
            </a:r>
            <a:r>
              <a:rPr lang="en-US" sz="1600" b="0" i="0" u="none" strike="noStrike" dirty="0">
                <a:solidFill>
                  <a:srgbClr val="B1B4B9"/>
                </a:solidFill>
                <a:effectLst/>
                <a:latin typeface="Open Sans" panose="020B0606030504020204" pitchFamily="34" charset="0"/>
              </a:rPr>
              <a:t> detecting division by zero).</a:t>
            </a:r>
          </a:p>
        </p:txBody>
      </p:sp>
      <p:sp>
        <p:nvSpPr>
          <p:cNvPr id="4" name="Content Placeholder 3">
            <a:extLst>
              <a:ext uri="{FF2B5EF4-FFF2-40B4-BE49-F238E27FC236}">
                <a16:creationId xmlns:a16="http://schemas.microsoft.com/office/drawing/2014/main" id="{A133BF68-B51A-DB62-AC20-05EDE99D8DB2}"/>
              </a:ext>
            </a:extLst>
          </p:cNvPr>
          <p:cNvSpPr>
            <a:spLocks noGrp="1"/>
          </p:cNvSpPr>
          <p:nvPr>
            <p:ph sz="half" idx="2"/>
          </p:nvPr>
        </p:nvSpPr>
        <p:spPr>
          <a:xfrm>
            <a:off x="5821894" y="1897843"/>
            <a:ext cx="5554149" cy="3649133"/>
          </a:xfrm>
        </p:spPr>
        <p:txBody>
          <a:bodyPr anchor="t">
            <a:noAutofit/>
          </a:bodyPr>
          <a:lstStyle/>
          <a:p>
            <a:r>
              <a:rPr lang="en-US" sz="1600" b="0" i="0" u="none" strike="noStrike" dirty="0">
                <a:solidFill>
                  <a:srgbClr val="B1B4B9"/>
                </a:solidFill>
                <a:effectLst/>
                <a:latin typeface="Open Sans" panose="020B0606030504020204" pitchFamily="34" charset="0"/>
              </a:rPr>
              <a:t>Working end-to-end Playwright tests testing various Calculator user interface functions including several single and double operand functions, the clear function, "not a number" conditions, and invalid input.</a:t>
            </a:r>
          </a:p>
          <a:p>
            <a:pPr algn="l">
              <a:buFont typeface="Arial" panose="020B0604020202020204" pitchFamily="34" charset="0"/>
              <a:buChar char="•"/>
            </a:pPr>
            <a:r>
              <a:rPr lang="en-US" sz="1600" b="0" i="0" u="none" strike="noStrike" dirty="0">
                <a:solidFill>
                  <a:srgbClr val="B1B4B9"/>
                </a:solidFill>
                <a:effectLst/>
                <a:latin typeface="Open Sans" panose="020B0606030504020204" pitchFamily="34" charset="0"/>
              </a:rPr>
              <a:t>A detailed README.md written in Markdown that explains the environment configuration and steps to execute your Calculator web application and tests from the command line. This file will also include a link to your final video presentation.</a:t>
            </a:r>
          </a:p>
          <a:p>
            <a:r>
              <a:rPr lang="en-US" sz="1600" b="0" i="0" u="none" strike="noStrike" dirty="0">
                <a:solidFill>
                  <a:srgbClr val="B1B4B9"/>
                </a:solidFill>
                <a:effectLst/>
                <a:latin typeface="Open Sans" panose="020B0606030504020204" pitchFamily="34" charset="0"/>
              </a:rPr>
              <a:t>A video presentation that demonstrates your completed application, unit tests, and 100% coverage in your IDE.</a:t>
            </a:r>
          </a:p>
        </p:txBody>
      </p:sp>
      <p:sp>
        <p:nvSpPr>
          <p:cNvPr id="5" name="Title 1">
            <a:extLst>
              <a:ext uri="{FF2B5EF4-FFF2-40B4-BE49-F238E27FC236}">
                <a16:creationId xmlns:a16="http://schemas.microsoft.com/office/drawing/2014/main" id="{B3982CAD-0E2C-62C4-DCA1-C19BACC4ED49}"/>
              </a:ext>
            </a:extLst>
          </p:cNvPr>
          <p:cNvSpPr txBox="1">
            <a:spLocks/>
          </p:cNvSpPr>
          <p:nvPr/>
        </p:nvSpPr>
        <p:spPr>
          <a:xfrm>
            <a:off x="761053" y="5333054"/>
            <a:ext cx="10614991" cy="1219200"/>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Every semester someone submits incomplete source code or source that is full of compiler errors. Do not be that person. </a:t>
            </a:r>
            <a:r>
              <a:rPr lang="en-US" sz="1800" dirty="0">
                <a:solidFill>
                  <a:srgbClr val="FFFF00"/>
                </a:solidFill>
              </a:rPr>
              <a:t>Working code is what software engineers produce. </a:t>
            </a:r>
          </a:p>
          <a:p>
            <a:br>
              <a:rPr lang="en-US" sz="1000" dirty="0"/>
            </a:br>
            <a:r>
              <a:rPr lang="en-US" sz="1200" i="1" dirty="0"/>
              <a:t>Code that will not compile will automatically reduce your project score by 25% or more (depending on severity).</a:t>
            </a:r>
            <a:endParaRPr lang="en-US" sz="1800" i="1" dirty="0"/>
          </a:p>
        </p:txBody>
      </p:sp>
    </p:spTree>
    <p:extLst>
      <p:ext uri="{BB962C8B-B14F-4D97-AF65-F5344CB8AC3E}">
        <p14:creationId xmlns:p14="http://schemas.microsoft.com/office/powerpoint/2010/main" val="2692880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F05F3-80DF-D64E-2220-BD30250A3EBF}"/>
              </a:ext>
            </a:extLst>
          </p:cNvPr>
          <p:cNvSpPr>
            <a:spLocks noGrp="1"/>
          </p:cNvSpPr>
          <p:nvPr>
            <p:ph type="title"/>
          </p:nvPr>
        </p:nvSpPr>
        <p:spPr/>
        <p:txBody>
          <a:bodyPr/>
          <a:lstStyle/>
          <a:p>
            <a:r>
              <a:rPr lang="en-US" dirty="0"/>
              <a:t>grading</a:t>
            </a:r>
          </a:p>
        </p:txBody>
      </p:sp>
      <p:sp>
        <p:nvSpPr>
          <p:cNvPr id="3" name="Content Placeholder 2">
            <a:extLst>
              <a:ext uri="{FF2B5EF4-FFF2-40B4-BE49-F238E27FC236}">
                <a16:creationId xmlns:a16="http://schemas.microsoft.com/office/drawing/2014/main" id="{E094B513-7C94-283F-9B60-B68C4FDB00CF}"/>
              </a:ext>
            </a:extLst>
          </p:cNvPr>
          <p:cNvSpPr>
            <a:spLocks noGrp="1"/>
          </p:cNvSpPr>
          <p:nvPr>
            <p:ph sz="half" idx="1"/>
          </p:nvPr>
        </p:nvSpPr>
        <p:spPr>
          <a:xfrm>
            <a:off x="685801" y="2142067"/>
            <a:ext cx="4995334" cy="3649134"/>
          </a:xfrm>
        </p:spPr>
        <p:txBody>
          <a:bodyPr anchor="t"/>
          <a:lstStyle/>
          <a:p>
            <a:pPr marL="0" indent="0">
              <a:buNone/>
            </a:pPr>
            <a:r>
              <a:rPr lang="en-US" b="1" i="0" u="none" strike="noStrike" dirty="0">
                <a:solidFill>
                  <a:srgbClr val="B1B4B9"/>
                </a:solidFill>
                <a:effectLst/>
                <a:latin typeface="Open Sans" panose="020B0606030504020204" pitchFamily="34" charset="0"/>
              </a:rPr>
              <a:t>This project is 25% of your semester grade, so it is essential that you yourself enough time to complete it.</a:t>
            </a:r>
          </a:p>
          <a:p>
            <a:pPr marL="0" indent="0">
              <a:buNone/>
            </a:pPr>
            <a:r>
              <a:rPr lang="en-US" b="0" i="0" u="none" strike="noStrike" dirty="0">
                <a:solidFill>
                  <a:srgbClr val="B1B4B9"/>
                </a:solidFill>
                <a:effectLst/>
                <a:latin typeface="Open Sans" panose="020B0606030504020204" pitchFamily="34" charset="0"/>
              </a:rPr>
              <a:t>Your final grade can only be one letter grade higher than your project. If you do poorly on the project, you will do poorly overall.</a:t>
            </a:r>
            <a:endParaRPr lang="en-US" dirty="0"/>
          </a:p>
        </p:txBody>
      </p:sp>
      <p:sp>
        <p:nvSpPr>
          <p:cNvPr id="4" name="Content Placeholder 3">
            <a:extLst>
              <a:ext uri="{FF2B5EF4-FFF2-40B4-BE49-F238E27FC236}">
                <a16:creationId xmlns:a16="http://schemas.microsoft.com/office/drawing/2014/main" id="{828E8A29-5A8B-4904-1F7C-D9BFEF35A24D}"/>
              </a:ext>
            </a:extLst>
          </p:cNvPr>
          <p:cNvSpPr>
            <a:spLocks noGrp="1"/>
          </p:cNvSpPr>
          <p:nvPr>
            <p:ph sz="half" idx="2"/>
          </p:nvPr>
        </p:nvSpPr>
        <p:spPr/>
        <p:txBody>
          <a:bodyPr anchor="t"/>
          <a:lstStyle/>
          <a:p>
            <a:pPr marL="0" indent="0">
              <a:buNone/>
            </a:pPr>
            <a:r>
              <a:rPr lang="en-US" b="0" i="0" u="none" strike="noStrike" dirty="0">
                <a:solidFill>
                  <a:srgbClr val="B1B4B9"/>
                </a:solidFill>
                <a:effectLst/>
                <a:latin typeface="Open Sans" panose="020B0606030504020204" pitchFamily="34" charset="0"/>
              </a:rPr>
              <a:t>If your project meets the requirements in this document, not only will you receive a top score, but you will have earned valuable expertise and enhanced your GitHub repository with a great looking project.</a:t>
            </a:r>
            <a:endParaRPr lang="en-US" dirty="0"/>
          </a:p>
        </p:txBody>
      </p:sp>
      <p:sp>
        <p:nvSpPr>
          <p:cNvPr id="5" name="Title 1">
            <a:extLst>
              <a:ext uri="{FF2B5EF4-FFF2-40B4-BE49-F238E27FC236}">
                <a16:creationId xmlns:a16="http://schemas.microsoft.com/office/drawing/2014/main" id="{9DDC06B6-8F42-741A-C918-16C3F4133836}"/>
              </a:ext>
            </a:extLst>
          </p:cNvPr>
          <p:cNvSpPr txBox="1">
            <a:spLocks/>
          </p:cNvSpPr>
          <p:nvPr/>
        </p:nvSpPr>
        <p:spPr>
          <a:xfrm>
            <a:off x="2283160" y="5717366"/>
            <a:ext cx="9070166" cy="607707"/>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FFFF00"/>
                </a:solidFill>
              </a:rPr>
              <a:t>Your completed project is due </a:t>
            </a:r>
            <a:r>
              <a:rPr lang="en-US" sz="2400" dirty="0">
                <a:solidFill>
                  <a:srgbClr val="FFFF00"/>
                </a:solidFill>
              </a:rPr>
              <a:t>Friday 4/26 at 11:59 PM</a:t>
            </a:r>
            <a:endParaRPr lang="en-US" sz="2400" b="1" dirty="0">
              <a:solidFill>
                <a:srgbClr val="FFFF00"/>
              </a:solidFill>
            </a:endParaRPr>
          </a:p>
        </p:txBody>
      </p:sp>
    </p:spTree>
    <p:extLst>
      <p:ext uri="{BB962C8B-B14F-4D97-AF65-F5344CB8AC3E}">
        <p14:creationId xmlns:p14="http://schemas.microsoft.com/office/powerpoint/2010/main" val="3108309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0573C-AFA9-6C8B-FA31-B195343B5CF6}"/>
              </a:ext>
            </a:extLst>
          </p:cNvPr>
          <p:cNvSpPr>
            <a:spLocks noGrp="1"/>
          </p:cNvSpPr>
          <p:nvPr>
            <p:ph type="title"/>
          </p:nvPr>
        </p:nvSpPr>
        <p:spPr/>
        <p:txBody>
          <a:bodyPr/>
          <a:lstStyle/>
          <a:p>
            <a:r>
              <a:rPr lang="en-US" dirty="0"/>
              <a:t>collaboration</a:t>
            </a:r>
          </a:p>
        </p:txBody>
      </p:sp>
      <p:sp>
        <p:nvSpPr>
          <p:cNvPr id="3" name="Content Placeholder 2">
            <a:extLst>
              <a:ext uri="{FF2B5EF4-FFF2-40B4-BE49-F238E27FC236}">
                <a16:creationId xmlns:a16="http://schemas.microsoft.com/office/drawing/2014/main" id="{2DFD5180-E770-2CC4-3A10-5179088962F1}"/>
              </a:ext>
            </a:extLst>
          </p:cNvPr>
          <p:cNvSpPr>
            <a:spLocks noGrp="1"/>
          </p:cNvSpPr>
          <p:nvPr>
            <p:ph sz="half" idx="1"/>
          </p:nvPr>
        </p:nvSpPr>
        <p:spPr/>
        <p:txBody>
          <a:bodyPr anchor="t"/>
          <a:lstStyle/>
          <a:p>
            <a:pPr marL="0" indent="0">
              <a:buNone/>
            </a:pPr>
            <a:r>
              <a:rPr lang="en-US" b="1" i="0" u="none" strike="noStrike" dirty="0">
                <a:solidFill>
                  <a:srgbClr val="B1B4B9"/>
                </a:solidFill>
                <a:effectLst/>
                <a:latin typeface="Open Sans" panose="020B0606030504020204" pitchFamily="34" charset="0"/>
              </a:rPr>
              <a:t>You can collaborate with your teammate, but not with other teams. Each team's work must be their own.</a:t>
            </a:r>
          </a:p>
          <a:p>
            <a:pPr marL="0" indent="0">
              <a:buNone/>
            </a:pPr>
            <a:r>
              <a:rPr lang="en-US" b="0" i="0" u="none" strike="noStrike" dirty="0">
                <a:solidFill>
                  <a:srgbClr val="B1B4B9"/>
                </a:solidFill>
                <a:effectLst/>
                <a:latin typeface="Open Sans" panose="020B0606030504020204" pitchFamily="34" charset="0"/>
              </a:rPr>
              <a:t>If you choose to work alone, you are committing to that decision for the duration of the project. You cannot change your mind later.</a:t>
            </a:r>
          </a:p>
          <a:p>
            <a:pPr marL="0" indent="0">
              <a:buNone/>
            </a:pPr>
            <a:r>
              <a:rPr lang="en-US" dirty="0">
                <a:solidFill>
                  <a:srgbClr val="B1B4B9"/>
                </a:solidFill>
                <a:latin typeface="Open Sans" panose="020B0606030504020204" pitchFamily="34" charset="0"/>
              </a:rPr>
              <a:t>When you are stuck, you are welcome to ask for advice from classmates or visit the KSU computer lab to get you moving again, </a:t>
            </a:r>
            <a:r>
              <a:rPr lang="en-US" i="1" dirty="0">
                <a:solidFill>
                  <a:srgbClr val="B1B4B9"/>
                </a:solidFill>
                <a:latin typeface="Open Sans" panose="020B0606030504020204" pitchFamily="34" charset="0"/>
              </a:rPr>
              <a:t>but your work must be your own.</a:t>
            </a:r>
            <a:endParaRPr lang="en-US" b="1" dirty="0"/>
          </a:p>
        </p:txBody>
      </p:sp>
      <p:sp>
        <p:nvSpPr>
          <p:cNvPr id="4" name="Content Placeholder 3">
            <a:extLst>
              <a:ext uri="{FF2B5EF4-FFF2-40B4-BE49-F238E27FC236}">
                <a16:creationId xmlns:a16="http://schemas.microsoft.com/office/drawing/2014/main" id="{104F11D7-2E6B-EA7C-6C53-31DC85FCCF5B}"/>
              </a:ext>
            </a:extLst>
          </p:cNvPr>
          <p:cNvSpPr>
            <a:spLocks noGrp="1"/>
          </p:cNvSpPr>
          <p:nvPr>
            <p:ph sz="half" idx="2"/>
          </p:nvPr>
        </p:nvSpPr>
        <p:spPr/>
        <p:txBody>
          <a:bodyPr anchor="t"/>
          <a:lstStyle/>
          <a:p>
            <a:pPr marL="0" indent="0">
              <a:buNone/>
            </a:pPr>
            <a:r>
              <a:rPr lang="en-US" b="0" i="0" u="none" strike="noStrike" dirty="0">
                <a:solidFill>
                  <a:srgbClr val="B1B4B9"/>
                </a:solidFill>
                <a:effectLst/>
                <a:latin typeface="Open Sans" panose="020B0606030504020204" pitchFamily="34" charset="0"/>
              </a:rPr>
              <a:t>Do not consider outsourcing your project to a homework help site like Chegg. I have had that happen before. I am pretty good at spotting unusual work and I will be reading your code. </a:t>
            </a:r>
          </a:p>
          <a:p>
            <a:pPr marL="0" indent="0">
              <a:buNone/>
            </a:pPr>
            <a:r>
              <a:rPr lang="en-US" b="0" i="0" u="none" strike="noStrike" dirty="0">
                <a:solidFill>
                  <a:srgbClr val="B1B4B9"/>
                </a:solidFill>
                <a:effectLst/>
                <a:latin typeface="Open Sans" panose="020B0606030504020204" pitchFamily="34" charset="0"/>
              </a:rPr>
              <a:t>AI tools such as ChatGPT cannot help you much with this project. But even if they can, you are cheating yourself of valuable experience you will need after you graduate.</a:t>
            </a:r>
            <a:endParaRPr lang="en-US" dirty="0"/>
          </a:p>
        </p:txBody>
      </p:sp>
      <p:sp>
        <p:nvSpPr>
          <p:cNvPr id="5" name="Title 1">
            <a:extLst>
              <a:ext uri="{FF2B5EF4-FFF2-40B4-BE49-F238E27FC236}">
                <a16:creationId xmlns:a16="http://schemas.microsoft.com/office/drawing/2014/main" id="{11E9759B-7A71-D7A1-3CFB-8B726A0E8610}"/>
              </a:ext>
            </a:extLst>
          </p:cNvPr>
          <p:cNvSpPr txBox="1">
            <a:spLocks/>
          </p:cNvSpPr>
          <p:nvPr/>
        </p:nvSpPr>
        <p:spPr>
          <a:xfrm>
            <a:off x="2305878" y="5944546"/>
            <a:ext cx="9070166" cy="607707"/>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t>Do your own work to learn how to be a top engineer.</a:t>
            </a:r>
            <a:endParaRPr lang="en-US" sz="1200" b="1" dirty="0"/>
          </a:p>
        </p:txBody>
      </p:sp>
    </p:spTree>
    <p:extLst>
      <p:ext uri="{BB962C8B-B14F-4D97-AF65-F5344CB8AC3E}">
        <p14:creationId xmlns:p14="http://schemas.microsoft.com/office/powerpoint/2010/main" val="285278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C54FF-F6E2-B97C-2B70-EFBA1B670053}"/>
              </a:ext>
            </a:extLst>
          </p:cNvPr>
          <p:cNvSpPr>
            <a:spLocks noGrp="1"/>
          </p:cNvSpPr>
          <p:nvPr>
            <p:ph type="title"/>
          </p:nvPr>
        </p:nvSpPr>
        <p:spPr/>
        <p:txBody>
          <a:bodyPr/>
          <a:lstStyle/>
          <a:p>
            <a:r>
              <a:rPr lang="en-US" dirty="0"/>
              <a:t>Project documentation</a:t>
            </a:r>
          </a:p>
        </p:txBody>
      </p:sp>
      <p:sp>
        <p:nvSpPr>
          <p:cNvPr id="3" name="Content Placeholder 2">
            <a:extLst>
              <a:ext uri="{FF2B5EF4-FFF2-40B4-BE49-F238E27FC236}">
                <a16:creationId xmlns:a16="http://schemas.microsoft.com/office/drawing/2014/main" id="{FE5FF241-3C5A-92B8-3D89-F5BE4AA64CD3}"/>
              </a:ext>
            </a:extLst>
          </p:cNvPr>
          <p:cNvSpPr>
            <a:spLocks noGrp="1"/>
          </p:cNvSpPr>
          <p:nvPr>
            <p:ph sz="half" idx="1"/>
          </p:nvPr>
        </p:nvSpPr>
        <p:spPr/>
        <p:txBody>
          <a:bodyPr anchor="t"/>
          <a:lstStyle/>
          <a:p>
            <a:pPr marL="0" indent="0">
              <a:buNone/>
            </a:pPr>
            <a:r>
              <a:rPr lang="en-US" b="1" dirty="0">
                <a:solidFill>
                  <a:srgbClr val="B1B4B9"/>
                </a:solidFill>
                <a:latin typeface="Open Sans" panose="020B0606030504020204" pitchFamily="34" charset="0"/>
              </a:rPr>
              <a:t>All documentation for this project is available in Jeff’s 3643 GitHub repository.</a:t>
            </a:r>
          </a:p>
          <a:p>
            <a:r>
              <a:rPr lang="en-US" dirty="0">
                <a:solidFill>
                  <a:srgbClr val="B1B4B9"/>
                </a:solidFill>
                <a:latin typeface="Open Sans" panose="020B0606030504020204" pitchFamily="34" charset="0"/>
              </a:rPr>
              <a:t>I recommend bookmarking the documentation and reading it very carefully. </a:t>
            </a:r>
          </a:p>
          <a:p>
            <a:r>
              <a:rPr lang="en-US" dirty="0">
                <a:solidFill>
                  <a:srgbClr val="B1B4B9"/>
                </a:solidFill>
                <a:latin typeface="Open Sans" panose="020B0606030504020204" pitchFamily="34" charset="0"/>
              </a:rPr>
              <a:t>Pay particular attention to the submission guidelines, submission dates, grading rubrics.</a:t>
            </a:r>
          </a:p>
        </p:txBody>
      </p:sp>
      <p:sp>
        <p:nvSpPr>
          <p:cNvPr id="4" name="Content Placeholder 3">
            <a:extLst>
              <a:ext uri="{FF2B5EF4-FFF2-40B4-BE49-F238E27FC236}">
                <a16:creationId xmlns:a16="http://schemas.microsoft.com/office/drawing/2014/main" id="{F7B3D5E0-518B-42A1-8B3B-F385B0B6BDB8}"/>
              </a:ext>
            </a:extLst>
          </p:cNvPr>
          <p:cNvSpPr>
            <a:spLocks noGrp="1"/>
          </p:cNvSpPr>
          <p:nvPr>
            <p:ph sz="half" idx="2"/>
          </p:nvPr>
        </p:nvSpPr>
        <p:spPr>
          <a:xfrm>
            <a:off x="1539550" y="5978623"/>
            <a:ext cx="9853534" cy="539554"/>
          </a:xfrm>
        </p:spPr>
        <p:txBody>
          <a:bodyPr/>
          <a:lstStyle/>
          <a:p>
            <a:pPr marL="0" indent="0">
              <a:buNone/>
            </a:pPr>
            <a:r>
              <a:rPr lang="en-US" b="1" dirty="0">
                <a:solidFill>
                  <a:srgbClr val="FFFF00"/>
                </a:solidFill>
                <a:hlinkClick r:id="rId2">
                  <a:extLst>
                    <a:ext uri="{A12FA001-AC4F-418D-AE19-62706E023703}">
                      <ahyp:hlinkClr xmlns:ahyp="http://schemas.microsoft.com/office/drawing/2018/hyperlinkcolor" val="tx"/>
                    </a:ext>
                  </a:extLst>
                </a:hlinkClick>
              </a:rPr>
              <a:t>https://github.com/jeff-adkisson/swe-3643-spring-2024/blob/master/project/README.md</a:t>
            </a:r>
            <a:r>
              <a:rPr lang="en-US" b="1" dirty="0">
                <a:solidFill>
                  <a:srgbClr val="FFFF00"/>
                </a:solidFill>
              </a:rPr>
              <a:t> </a:t>
            </a:r>
          </a:p>
        </p:txBody>
      </p:sp>
      <p:pic>
        <p:nvPicPr>
          <p:cNvPr id="5" name="Picture 4">
            <a:extLst>
              <a:ext uri="{FF2B5EF4-FFF2-40B4-BE49-F238E27FC236}">
                <a16:creationId xmlns:a16="http://schemas.microsoft.com/office/drawing/2014/main" id="{696506E5-9245-5620-0B1A-94DD80B5D492}"/>
              </a:ext>
            </a:extLst>
          </p:cNvPr>
          <p:cNvPicPr>
            <a:picLocks noChangeAspect="1"/>
          </p:cNvPicPr>
          <p:nvPr/>
        </p:nvPicPr>
        <p:blipFill>
          <a:blip r:embed="rId3"/>
          <a:stretch>
            <a:fillRect/>
          </a:stretch>
        </p:blipFill>
        <p:spPr>
          <a:xfrm>
            <a:off x="6242247" y="2039717"/>
            <a:ext cx="5735054" cy="3853834"/>
          </a:xfrm>
          <a:prstGeom prst="rect">
            <a:avLst/>
          </a:prstGeom>
        </p:spPr>
      </p:pic>
    </p:spTree>
    <p:extLst>
      <p:ext uri="{BB962C8B-B14F-4D97-AF65-F5344CB8AC3E}">
        <p14:creationId xmlns:p14="http://schemas.microsoft.com/office/powerpoint/2010/main" val="1951114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79369-DF97-D7CC-93BF-77A5E030289D}"/>
              </a:ext>
            </a:extLst>
          </p:cNvPr>
          <p:cNvSpPr>
            <a:spLocks noGrp="1"/>
          </p:cNvSpPr>
          <p:nvPr>
            <p:ph type="title"/>
          </p:nvPr>
        </p:nvSpPr>
        <p:spPr/>
        <p:txBody>
          <a:bodyPr/>
          <a:lstStyle/>
          <a:p>
            <a:r>
              <a:rPr lang="en-US" dirty="0"/>
              <a:t>When you need help with code</a:t>
            </a:r>
          </a:p>
        </p:txBody>
      </p:sp>
      <p:sp>
        <p:nvSpPr>
          <p:cNvPr id="3" name="Content Placeholder 2">
            <a:extLst>
              <a:ext uri="{FF2B5EF4-FFF2-40B4-BE49-F238E27FC236}">
                <a16:creationId xmlns:a16="http://schemas.microsoft.com/office/drawing/2014/main" id="{442E3FF1-E76E-18A8-EF04-B623F42C90B9}"/>
              </a:ext>
            </a:extLst>
          </p:cNvPr>
          <p:cNvSpPr>
            <a:spLocks noGrp="1"/>
          </p:cNvSpPr>
          <p:nvPr>
            <p:ph sz="half" idx="1"/>
          </p:nvPr>
        </p:nvSpPr>
        <p:spPr>
          <a:xfrm>
            <a:off x="685801" y="2142067"/>
            <a:ext cx="5612767" cy="3649134"/>
          </a:xfrm>
        </p:spPr>
        <p:txBody>
          <a:bodyPr anchor="t">
            <a:noAutofit/>
          </a:bodyPr>
          <a:lstStyle/>
          <a:p>
            <a:r>
              <a:rPr lang="en-US" sz="1700" b="1" dirty="0"/>
              <a:t>I will try to assist you, but I will not write your code.</a:t>
            </a:r>
          </a:p>
          <a:p>
            <a:r>
              <a:rPr lang="en-US" sz="1600" dirty="0">
                <a:latin typeface="Calibri" panose="020F0502020204030204" pitchFamily="34" charset="0"/>
                <a:cs typeface="Calibri" panose="020F0502020204030204" pitchFamily="34" charset="0"/>
              </a:rPr>
              <a:t>Come to some or all of the project workdays at the end of the semester for help. See the Syllabus for the dates. Last minute frantic emails just before the project is due are unlikely to get a helpful response.</a:t>
            </a:r>
          </a:p>
          <a:p>
            <a:r>
              <a:rPr lang="en-US" sz="1600" dirty="0">
                <a:latin typeface="Calibri" panose="020F0502020204030204" pitchFamily="34" charset="0"/>
                <a:cs typeface="Calibri" panose="020F0502020204030204" pitchFamily="34" charset="0"/>
              </a:rPr>
              <a:t>When you are stuck, you are welcome to ask for advice from classmates or visit the KSU computer lab to get you moving again, </a:t>
            </a:r>
            <a:r>
              <a:rPr lang="en-US" sz="1600" i="1" dirty="0">
                <a:latin typeface="Calibri" panose="020F0502020204030204" pitchFamily="34" charset="0"/>
                <a:cs typeface="Calibri" panose="020F0502020204030204" pitchFamily="34" charset="0"/>
              </a:rPr>
              <a:t>but your work must be your own.</a:t>
            </a:r>
          </a:p>
          <a:p>
            <a:r>
              <a:rPr lang="en-US" sz="1600" dirty="0">
                <a:latin typeface="Calibri" panose="020F0502020204030204" pitchFamily="34" charset="0"/>
                <a:cs typeface="Calibri" panose="020F0502020204030204" pitchFamily="34" charset="0"/>
              </a:rPr>
              <a:t>I am not a miracle worker. You need to do your best to solve your problem (or at least understand it) before asking for help.</a:t>
            </a:r>
          </a:p>
          <a:p>
            <a:r>
              <a:rPr lang="en-US" sz="1600" dirty="0">
                <a:latin typeface="Calibri" panose="020F0502020204030204" pitchFamily="34" charset="0"/>
                <a:cs typeface="Calibri" panose="020F0502020204030204" pitchFamily="34" charset="0"/>
              </a:rPr>
              <a:t>I am most proficient with C#, so consider picking that language if you anticipate needing a lot of help.</a:t>
            </a:r>
          </a:p>
        </p:txBody>
      </p:sp>
      <p:sp>
        <p:nvSpPr>
          <p:cNvPr id="4" name="Content Placeholder 3">
            <a:extLst>
              <a:ext uri="{FF2B5EF4-FFF2-40B4-BE49-F238E27FC236}">
                <a16:creationId xmlns:a16="http://schemas.microsoft.com/office/drawing/2014/main" id="{6190DE70-2236-F0AB-764C-40745DD2C8B0}"/>
              </a:ext>
            </a:extLst>
          </p:cNvPr>
          <p:cNvSpPr>
            <a:spLocks noGrp="1"/>
          </p:cNvSpPr>
          <p:nvPr>
            <p:ph sz="half" idx="2"/>
          </p:nvPr>
        </p:nvSpPr>
        <p:spPr>
          <a:xfrm>
            <a:off x="6440557" y="2142067"/>
            <a:ext cx="4946848" cy="3649133"/>
          </a:xfrm>
        </p:spPr>
        <p:txBody>
          <a:bodyPr anchor="t">
            <a:noAutofit/>
          </a:bodyPr>
          <a:lstStyle/>
          <a:p>
            <a:pPr marL="0" indent="0">
              <a:buNone/>
            </a:pPr>
            <a:r>
              <a:rPr lang="en-US" sz="1600" dirty="0"/>
              <a:t>When you ask me for coding assistance:</a:t>
            </a:r>
          </a:p>
          <a:p>
            <a:r>
              <a:rPr lang="en-US" sz="1600" dirty="0"/>
              <a:t>Be very specific. If you are vague, I cannot help you. ”It’s not working.” is not specific.</a:t>
            </a:r>
          </a:p>
          <a:p>
            <a:r>
              <a:rPr lang="en-US" sz="1600" dirty="0"/>
              <a:t>Always include your team’s GitHub repository URL.</a:t>
            </a:r>
          </a:p>
          <a:p>
            <a:r>
              <a:rPr lang="en-US" sz="1600" dirty="0"/>
              <a:t>Check the offending code into your GitHub repository so I can look at it and possibly run it. If your code is not in your GitHub repository, I will not attempt to compile or run it. Also consider creating a separate source branch (do some reading if that means nothing) before sharing problematic code with me to avoid breaking operational code.</a:t>
            </a:r>
          </a:p>
          <a:p>
            <a:r>
              <a:rPr lang="en-US" sz="1600" dirty="0"/>
              <a:t>To compile and run your code, your </a:t>
            </a:r>
            <a:r>
              <a:rPr lang="en-US" sz="1600" b="1" dirty="0"/>
              <a:t>README.md </a:t>
            </a:r>
            <a:r>
              <a:rPr lang="en-US" sz="1600" dirty="0"/>
              <a:t>must have the environment configuration instructions and execution steps. Keep those accurate and up-to-date.</a:t>
            </a:r>
          </a:p>
        </p:txBody>
      </p:sp>
    </p:spTree>
    <p:extLst>
      <p:ext uri="{BB962C8B-B14F-4D97-AF65-F5344CB8AC3E}">
        <p14:creationId xmlns:p14="http://schemas.microsoft.com/office/powerpoint/2010/main" val="32415221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921E9-AFAF-E626-1743-5CF51A573594}"/>
              </a:ext>
            </a:extLst>
          </p:cNvPr>
          <p:cNvSpPr>
            <a:spLocks noGrp="1"/>
          </p:cNvSpPr>
          <p:nvPr>
            <p:ph type="title"/>
          </p:nvPr>
        </p:nvSpPr>
        <p:spPr/>
        <p:txBody>
          <a:bodyPr/>
          <a:lstStyle/>
          <a:p>
            <a:r>
              <a:rPr lang="en-US" dirty="0"/>
              <a:t>Get started immediately</a:t>
            </a:r>
          </a:p>
        </p:txBody>
      </p:sp>
      <p:sp>
        <p:nvSpPr>
          <p:cNvPr id="3" name="Content Placeholder 2">
            <a:extLst>
              <a:ext uri="{FF2B5EF4-FFF2-40B4-BE49-F238E27FC236}">
                <a16:creationId xmlns:a16="http://schemas.microsoft.com/office/drawing/2014/main" id="{7877A184-0C0F-2B9B-B359-19EAB605AD14}"/>
              </a:ext>
            </a:extLst>
          </p:cNvPr>
          <p:cNvSpPr>
            <a:spLocks noGrp="1"/>
          </p:cNvSpPr>
          <p:nvPr>
            <p:ph sz="half" idx="1"/>
          </p:nvPr>
        </p:nvSpPr>
        <p:spPr/>
        <p:txBody>
          <a:bodyPr anchor="t">
            <a:normAutofit fontScale="92500" lnSpcReduction="20000"/>
          </a:bodyPr>
          <a:lstStyle/>
          <a:p>
            <a:pPr marL="342900" indent="-342900">
              <a:buFont typeface="+mj-lt"/>
              <a:buAutoNum type="arabicPeriod"/>
            </a:pPr>
            <a:r>
              <a:rPr lang="en-US" dirty="0"/>
              <a:t>Pick your team and submit your team members and GitHub repository URL to the project spreadsheet by Thursday, February 8</a:t>
            </a:r>
            <a:r>
              <a:rPr lang="en-US" baseline="30000" dirty="0"/>
              <a:t>th</a:t>
            </a:r>
            <a:r>
              <a:rPr lang="en-US" dirty="0"/>
              <a:t>.</a:t>
            </a:r>
            <a:br>
              <a:rPr lang="en-US" dirty="0"/>
            </a:br>
            <a:br>
              <a:rPr lang="en-US" sz="1400" dirty="0"/>
            </a:br>
            <a:r>
              <a:rPr lang="en-US" sz="1400" dirty="0">
                <a:solidFill>
                  <a:srgbClr val="FFFF00"/>
                </a:solidFill>
                <a:hlinkClick r:id="rId2">
                  <a:extLst>
                    <a:ext uri="{A12FA001-AC4F-418D-AE19-62706E023703}">
                      <ahyp:hlinkClr xmlns:ahyp="http://schemas.microsoft.com/office/drawing/2018/hyperlinkcolor" val="tx"/>
                    </a:ext>
                  </a:extLst>
                </a:hlinkClick>
              </a:rPr>
              <a:t>https://shorturl.at/eAOSW</a:t>
            </a:r>
            <a:r>
              <a:rPr lang="en-US" sz="1400" dirty="0">
                <a:solidFill>
                  <a:srgbClr val="FFFF00"/>
                </a:solidFill>
              </a:rPr>
              <a:t> </a:t>
            </a:r>
            <a:br>
              <a:rPr lang="en-US" dirty="0"/>
            </a:br>
            <a:br>
              <a:rPr lang="en-US" dirty="0"/>
            </a:br>
            <a:r>
              <a:rPr lang="en-US" sz="1200" i="1" dirty="0"/>
              <a:t>* This is your first project grade. Do not miss this date.</a:t>
            </a:r>
          </a:p>
          <a:p>
            <a:pPr marL="342900" indent="-342900">
              <a:buFont typeface="+mj-lt"/>
              <a:buAutoNum type="arabicPeriod"/>
            </a:pPr>
            <a:r>
              <a:rPr lang="en-US" dirty="0"/>
              <a:t>Read the </a:t>
            </a:r>
            <a:r>
              <a:rPr lang="en-US" b="1" dirty="0"/>
              <a:t>Project Documentation </a:t>
            </a:r>
            <a:r>
              <a:rPr lang="en-US" dirty="0"/>
              <a:t>thoroughly.</a:t>
            </a:r>
            <a:br>
              <a:rPr lang="en-US" dirty="0"/>
            </a:br>
            <a:br>
              <a:rPr lang="en-US" sz="900" dirty="0"/>
            </a:br>
            <a:r>
              <a:rPr lang="en-US" sz="1400" dirty="0">
                <a:solidFill>
                  <a:srgbClr val="FFFF00"/>
                </a:solidFill>
                <a:hlinkClick r:id="rId3">
                  <a:extLst>
                    <a:ext uri="{A12FA001-AC4F-418D-AE19-62706E023703}">
                      <ahyp:hlinkClr xmlns:ahyp="http://schemas.microsoft.com/office/drawing/2018/hyperlinkcolor" val="tx"/>
                    </a:ext>
                  </a:extLst>
                </a:hlinkClick>
              </a:rPr>
              <a:t>https://github.com/jeff-adkisson/swe-3643-spring-2024/blob/master/project/README.md</a:t>
            </a:r>
            <a:endParaRPr lang="en-US" sz="1400" dirty="0"/>
          </a:p>
          <a:p>
            <a:pPr marL="342900" indent="-342900">
              <a:buFont typeface="+mj-lt"/>
              <a:buAutoNum type="arabicPeriod"/>
            </a:pPr>
            <a:r>
              <a:rPr lang="en-US" dirty="0"/>
              <a:t>Do some research, then pick a language and web server framework from the available choices.</a:t>
            </a:r>
            <a:br>
              <a:rPr lang="en-US" dirty="0"/>
            </a:br>
            <a:br>
              <a:rPr lang="en-US" sz="900" dirty="0"/>
            </a:br>
            <a:r>
              <a:rPr lang="en-US" sz="1400" dirty="0">
                <a:solidFill>
                  <a:srgbClr val="FFFF00"/>
                </a:solidFill>
                <a:hlinkClick r:id="rId4">
                  <a:extLst>
                    <a:ext uri="{A12FA001-AC4F-418D-AE19-62706E023703}">
                      <ahyp:hlinkClr xmlns:ahyp="http://schemas.microsoft.com/office/drawing/2018/hyperlinkcolor" val="tx"/>
                    </a:ext>
                  </a:extLst>
                </a:hlinkClick>
              </a:rPr>
              <a:t>https://github.com/jeff-adkisson/swe-3643-spring-2024/blob/master/project/README.md#languages-web-server-architectures-and-test-runners</a:t>
            </a:r>
            <a:r>
              <a:rPr lang="en-US" sz="1400" dirty="0">
                <a:solidFill>
                  <a:srgbClr val="FFFF00"/>
                </a:solidFill>
              </a:rPr>
              <a:t> </a:t>
            </a:r>
            <a:endParaRPr lang="en-US" sz="1400" i="1" dirty="0">
              <a:solidFill>
                <a:srgbClr val="FFFF00"/>
              </a:solidFill>
            </a:endParaRPr>
          </a:p>
          <a:p>
            <a:pPr marL="0" indent="0">
              <a:buNone/>
            </a:pPr>
            <a:endParaRPr lang="en-US" dirty="0"/>
          </a:p>
        </p:txBody>
      </p:sp>
      <p:sp>
        <p:nvSpPr>
          <p:cNvPr id="4" name="Content Placeholder 3">
            <a:extLst>
              <a:ext uri="{FF2B5EF4-FFF2-40B4-BE49-F238E27FC236}">
                <a16:creationId xmlns:a16="http://schemas.microsoft.com/office/drawing/2014/main" id="{1EF0F6A5-9B6E-50CC-CFA4-5ED5BF5D7DFB}"/>
              </a:ext>
            </a:extLst>
          </p:cNvPr>
          <p:cNvSpPr>
            <a:spLocks noGrp="1"/>
          </p:cNvSpPr>
          <p:nvPr>
            <p:ph sz="half" idx="2"/>
          </p:nvPr>
        </p:nvSpPr>
        <p:spPr/>
        <p:txBody>
          <a:bodyPr anchor="t">
            <a:normAutofit fontScale="92500" lnSpcReduction="20000"/>
          </a:bodyPr>
          <a:lstStyle/>
          <a:p>
            <a:pPr marL="342900" indent="-342900">
              <a:buFont typeface="+mj-lt"/>
              <a:buAutoNum type="arabicPeriod" startAt="4"/>
            </a:pPr>
            <a:r>
              <a:rPr lang="en-US"/>
              <a:t>Start coding. </a:t>
            </a:r>
            <a:r>
              <a:rPr lang="en-US" dirty="0"/>
              <a:t>Ask questions at every lecture.</a:t>
            </a:r>
          </a:p>
          <a:p>
            <a:pPr marL="342900" indent="-342900">
              <a:buFont typeface="+mj-lt"/>
              <a:buAutoNum type="arabicPeriod" startAt="4"/>
            </a:pPr>
            <a:r>
              <a:rPr lang="en-US" i="0" u="none" strike="noStrike" dirty="0">
                <a:effectLst/>
              </a:rPr>
              <a:t>Submit your </a:t>
            </a:r>
            <a:r>
              <a:rPr lang="en-US" dirty="0"/>
              <a:t>Progress Reports via D2L.</a:t>
            </a:r>
          </a:p>
          <a:p>
            <a:pPr lvl="1"/>
            <a:r>
              <a:rPr lang="en-US" i="0" u="none" strike="noStrike" dirty="0">
                <a:effectLst/>
              </a:rPr>
              <a:t>Progress Report 1 - Monday 3/18 </a:t>
            </a:r>
            <a:br>
              <a:rPr lang="en-US" i="0" u="none" strike="noStrike" dirty="0">
                <a:effectLst/>
              </a:rPr>
            </a:br>
            <a:br>
              <a:rPr lang="en-US" sz="500" i="0" u="none" strike="noStrike" dirty="0">
                <a:effectLst/>
              </a:rPr>
            </a:br>
            <a:r>
              <a:rPr lang="en-US" sz="900" i="1" u="none" strike="noStrike" dirty="0">
                <a:effectLst/>
              </a:rPr>
              <a:t>I recommend having your web application fully operational by this point.</a:t>
            </a:r>
          </a:p>
          <a:p>
            <a:pPr lvl="1"/>
            <a:r>
              <a:rPr lang="en-US" i="0" u="none" strike="noStrike" dirty="0">
                <a:effectLst/>
              </a:rPr>
              <a:t>Progress Report 2 - Monday 4/15 </a:t>
            </a:r>
            <a:br>
              <a:rPr lang="en-US" i="0" u="none" strike="noStrike" dirty="0">
                <a:effectLst/>
              </a:rPr>
            </a:br>
            <a:br>
              <a:rPr lang="en-US" sz="600" i="0" u="none" strike="noStrike" dirty="0">
                <a:effectLst/>
              </a:rPr>
            </a:br>
            <a:r>
              <a:rPr lang="en-US" sz="900" i="1" u="none" strike="noStrike" dirty="0">
                <a:effectLst/>
              </a:rPr>
              <a:t>I recommend having 100% unit test coverage by this point.</a:t>
            </a:r>
          </a:p>
          <a:p>
            <a:pPr marL="457200" indent="-457200">
              <a:buFont typeface="+mj-lt"/>
              <a:buAutoNum type="arabicPeriod" startAt="4"/>
            </a:pPr>
            <a:r>
              <a:rPr lang="en-US" dirty="0"/>
              <a:t>Come to some or all the project workdays at the end of the semester (see Syllabus for dates) if you need help.</a:t>
            </a:r>
            <a:br>
              <a:rPr lang="en-US" dirty="0"/>
            </a:br>
            <a:br>
              <a:rPr lang="en-US" sz="900" dirty="0"/>
            </a:br>
            <a:r>
              <a:rPr lang="en-US" sz="900" i="1" dirty="0"/>
              <a:t>If you show up with nothing done on these dates, there is not much I can do to help you.</a:t>
            </a:r>
          </a:p>
          <a:p>
            <a:pPr marL="457200" indent="-457200">
              <a:buFont typeface="+mj-lt"/>
              <a:buAutoNum type="arabicPeriod" startAt="4"/>
            </a:pPr>
            <a:r>
              <a:rPr lang="en-US" dirty="0"/>
              <a:t>Check-in your completed project to your team GitHub repo by Friday 4/26 at 11:59 PM. All repos will be cloned by the instructor at midnight.</a:t>
            </a:r>
            <a:endParaRPr lang="en-US" b="0" u="none" strike="noStrike" dirty="0">
              <a:effectLst/>
            </a:endParaRPr>
          </a:p>
          <a:p>
            <a:pPr marL="342900" indent="-342900">
              <a:buFont typeface="+mj-lt"/>
              <a:buAutoNum type="arabicPeriod" startAt="4"/>
            </a:pPr>
            <a:endParaRPr lang="en-US" dirty="0"/>
          </a:p>
        </p:txBody>
      </p:sp>
    </p:spTree>
    <p:extLst>
      <p:ext uri="{BB962C8B-B14F-4D97-AF65-F5344CB8AC3E}">
        <p14:creationId xmlns:p14="http://schemas.microsoft.com/office/powerpoint/2010/main" val="1952613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15" name="Picture 114">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FC9FD7E9-C95B-C186-C2B9-31FB5B25990B}"/>
              </a:ext>
            </a:extLst>
          </p:cNvPr>
          <p:cNvSpPr>
            <a:spLocks noGrp="1"/>
          </p:cNvSpPr>
          <p:nvPr>
            <p:ph type="title"/>
          </p:nvPr>
        </p:nvSpPr>
        <p:spPr>
          <a:xfrm>
            <a:off x="8180983" y="639097"/>
            <a:ext cx="3352256" cy="3746634"/>
          </a:xfrm>
        </p:spPr>
        <p:txBody>
          <a:bodyPr vert="horz" lIns="91440" tIns="45720" rIns="91440" bIns="45720" rtlCol="0" anchor="b">
            <a:normAutofit/>
          </a:bodyPr>
          <a:lstStyle/>
          <a:p>
            <a:pPr algn="r">
              <a:lnSpc>
                <a:spcPct val="90000"/>
              </a:lnSpc>
            </a:pPr>
            <a:r>
              <a:rPr lang="en-US" sz="4400" dirty="0"/>
              <a:t>Architected for testing </a:t>
            </a:r>
            <a:br>
              <a:rPr lang="en-US" sz="4400" dirty="0"/>
            </a:br>
            <a:r>
              <a:rPr lang="en-US" sz="4400" dirty="0"/>
              <a:t>and high coverage</a:t>
            </a:r>
          </a:p>
        </p:txBody>
      </p:sp>
      <p:pic>
        <p:nvPicPr>
          <p:cNvPr id="5" name="Picture 4">
            <a:extLst>
              <a:ext uri="{FF2B5EF4-FFF2-40B4-BE49-F238E27FC236}">
                <a16:creationId xmlns:a16="http://schemas.microsoft.com/office/drawing/2014/main" id="{293A2A5A-2843-E713-5B87-003B850CFDBF}"/>
              </a:ext>
            </a:extLst>
          </p:cNvPr>
          <p:cNvPicPr>
            <a:picLocks noChangeAspect="1"/>
          </p:cNvPicPr>
          <p:nvPr/>
        </p:nvPicPr>
        <p:blipFill>
          <a:blip r:embed="rId4"/>
          <a:stretch>
            <a:fillRect/>
          </a:stretch>
        </p:blipFill>
        <p:spPr>
          <a:xfrm>
            <a:off x="629810" y="841247"/>
            <a:ext cx="6921364" cy="517371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608710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A3FED7-27AB-1587-815C-85043CAE233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3DFB7ED3-CE17-B8C6-8658-D873D9D44164}"/>
              </a:ext>
            </a:extLst>
          </p:cNvPr>
          <p:cNvPicPr>
            <a:picLocks noChangeAspect="1"/>
          </p:cNvPicPr>
          <p:nvPr/>
        </p:nvPicPr>
        <p:blipFill>
          <a:blip r:embed="rId2"/>
          <a:stretch>
            <a:fillRect/>
          </a:stretch>
        </p:blipFill>
        <p:spPr>
          <a:xfrm>
            <a:off x="629810" y="841247"/>
            <a:ext cx="6921364" cy="517371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5" name="Freeform 14">
            <a:extLst>
              <a:ext uri="{FF2B5EF4-FFF2-40B4-BE49-F238E27FC236}">
                <a16:creationId xmlns:a16="http://schemas.microsoft.com/office/drawing/2014/main" id="{9A48B12C-6DF7-58B7-7CE6-8F6B05F7CFF4}"/>
              </a:ext>
            </a:extLst>
          </p:cNvPr>
          <p:cNvSpPr/>
          <p:nvPr/>
        </p:nvSpPr>
        <p:spPr>
          <a:xfrm>
            <a:off x="4424333" y="5227983"/>
            <a:ext cx="3756650" cy="960896"/>
          </a:xfrm>
          <a:custGeom>
            <a:avLst/>
            <a:gdLst>
              <a:gd name="connsiteX0" fmla="*/ 0 w 1649896"/>
              <a:gd name="connsiteY0" fmla="*/ 0 h 774781"/>
              <a:gd name="connsiteX1" fmla="*/ 705678 w 1649896"/>
              <a:gd name="connsiteY1" fmla="*/ 685800 h 774781"/>
              <a:gd name="connsiteX2" fmla="*/ 1649896 w 1649896"/>
              <a:gd name="connsiteY2" fmla="*/ 745434 h 774781"/>
            </a:gdLst>
            <a:ahLst/>
            <a:cxnLst>
              <a:cxn ang="0">
                <a:pos x="connsiteX0" y="connsiteY0"/>
              </a:cxn>
              <a:cxn ang="0">
                <a:pos x="connsiteX1" y="connsiteY1"/>
              </a:cxn>
              <a:cxn ang="0">
                <a:pos x="connsiteX2" y="connsiteY2"/>
              </a:cxn>
            </a:cxnLst>
            <a:rect l="l" t="t" r="r" b="b"/>
            <a:pathLst>
              <a:path w="1649896" h="774781">
                <a:moveTo>
                  <a:pt x="0" y="0"/>
                </a:moveTo>
                <a:cubicBezTo>
                  <a:pt x="215347" y="280780"/>
                  <a:pt x="430695" y="561561"/>
                  <a:pt x="705678" y="685800"/>
                </a:cubicBezTo>
                <a:cubicBezTo>
                  <a:pt x="980661" y="810039"/>
                  <a:pt x="1315278" y="777736"/>
                  <a:pt x="1649896" y="745434"/>
                </a:cubicBezTo>
              </a:path>
            </a:pathLst>
          </a:custGeom>
          <a:ln w="76200"/>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4" name="TextBox 3">
            <a:extLst>
              <a:ext uri="{FF2B5EF4-FFF2-40B4-BE49-F238E27FC236}">
                <a16:creationId xmlns:a16="http://schemas.microsoft.com/office/drawing/2014/main" id="{347E5D7E-7030-6520-7F30-DDB78ED5CF2A}"/>
              </a:ext>
            </a:extLst>
          </p:cNvPr>
          <p:cNvSpPr txBox="1"/>
          <p:nvPr/>
        </p:nvSpPr>
        <p:spPr>
          <a:xfrm>
            <a:off x="8180983" y="5553301"/>
            <a:ext cx="2692426" cy="923330"/>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dirty="0">
                <a:solidFill>
                  <a:srgbClr val="B1B4B9"/>
                </a:solidFill>
                <a:latin typeface="Open Sans" panose="020B0606030504020204" pitchFamily="34" charset="0"/>
              </a:rPr>
              <a:t>Performs calculation logic, returns floating point values and errors</a:t>
            </a:r>
            <a:endParaRPr lang="en-US" dirty="0"/>
          </a:p>
        </p:txBody>
      </p:sp>
      <p:sp>
        <p:nvSpPr>
          <p:cNvPr id="10" name="Title 1">
            <a:extLst>
              <a:ext uri="{FF2B5EF4-FFF2-40B4-BE49-F238E27FC236}">
                <a16:creationId xmlns:a16="http://schemas.microsoft.com/office/drawing/2014/main" id="{1F65BCDF-29AC-D901-08B4-F93BB396850D}"/>
              </a:ext>
            </a:extLst>
          </p:cNvPr>
          <p:cNvSpPr txBox="1">
            <a:spLocks/>
          </p:cNvSpPr>
          <p:nvPr/>
        </p:nvSpPr>
        <p:spPr>
          <a:xfrm>
            <a:off x="8686459" y="130155"/>
            <a:ext cx="3352256" cy="711092"/>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lnSpc>
                <a:spcPct val="90000"/>
              </a:lnSpc>
            </a:pPr>
            <a:r>
              <a:rPr lang="en-US" sz="2000" dirty="0"/>
              <a:t>Architected for testing </a:t>
            </a:r>
            <a:br>
              <a:rPr lang="en-US" sz="2000" dirty="0"/>
            </a:br>
            <a:r>
              <a:rPr lang="en-US" sz="2000" dirty="0"/>
              <a:t>and high coverage</a:t>
            </a:r>
          </a:p>
        </p:txBody>
      </p:sp>
      <p:pic>
        <p:nvPicPr>
          <p:cNvPr id="11" name="Picture 10">
            <a:extLst>
              <a:ext uri="{FF2B5EF4-FFF2-40B4-BE49-F238E27FC236}">
                <a16:creationId xmlns:a16="http://schemas.microsoft.com/office/drawing/2014/main" id="{DED640BA-B104-D012-6841-F2A0052B367E}"/>
              </a:ext>
            </a:extLst>
          </p:cNvPr>
          <p:cNvPicPr>
            <a:picLocks noChangeAspect="1"/>
          </p:cNvPicPr>
          <p:nvPr/>
        </p:nvPicPr>
        <p:blipFill>
          <a:blip r:embed="rId3"/>
          <a:stretch>
            <a:fillRect/>
          </a:stretch>
        </p:blipFill>
        <p:spPr>
          <a:xfrm>
            <a:off x="8180983" y="3174843"/>
            <a:ext cx="3588678" cy="217241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2" name="Title 1">
            <a:extLst>
              <a:ext uri="{FF2B5EF4-FFF2-40B4-BE49-F238E27FC236}">
                <a16:creationId xmlns:a16="http://schemas.microsoft.com/office/drawing/2014/main" id="{2DF6BA7A-74B4-AECF-1144-CE54AA67A25B}"/>
              </a:ext>
            </a:extLst>
          </p:cNvPr>
          <p:cNvSpPr txBox="1">
            <a:spLocks/>
          </p:cNvSpPr>
          <p:nvPr/>
        </p:nvSpPr>
        <p:spPr>
          <a:xfrm>
            <a:off x="8180983" y="2257703"/>
            <a:ext cx="3352256" cy="711092"/>
          </a:xfrm>
          <a:prstGeom prst="rect">
            <a:avLst/>
          </a:prstGeom>
          <a:effectLst/>
        </p:spPr>
        <p:txBody>
          <a:bodyPr vert="horz" lIns="91440" tIns="45720" rIns="91440" bIns="45720" rtlCol="0" anchor="b">
            <a:normAutofit fontScale="85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2000" dirty="0"/>
              <a:t>Calculation logic is decoupled from presentation logic</a:t>
            </a:r>
          </a:p>
        </p:txBody>
      </p:sp>
    </p:spTree>
    <p:extLst>
      <p:ext uri="{BB962C8B-B14F-4D97-AF65-F5344CB8AC3E}">
        <p14:creationId xmlns:p14="http://schemas.microsoft.com/office/powerpoint/2010/main" val="386152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F49A952F-3E07-15F2-2488-797880C90BDF}"/>
            </a:ext>
          </a:extLst>
        </p:cNvPr>
        <p:cNvGrpSpPr/>
        <p:nvPr/>
      </p:nvGrpSpPr>
      <p:grpSpPr>
        <a:xfrm>
          <a:off x="0" y="0"/>
          <a:ext cx="0" cy="0"/>
          <a:chOff x="0" y="0"/>
          <a:chExt cx="0" cy="0"/>
        </a:xfrm>
      </p:grpSpPr>
      <p:pic>
        <p:nvPicPr>
          <p:cNvPr id="115" name="Picture 114">
            <a:extLst>
              <a:ext uri="{FF2B5EF4-FFF2-40B4-BE49-F238E27FC236}">
                <a16:creationId xmlns:a16="http://schemas.microsoft.com/office/drawing/2014/main" id="{260174C4-976C-348B-FD2C-CE6B8218F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5" name="Picture 4">
            <a:extLst>
              <a:ext uri="{FF2B5EF4-FFF2-40B4-BE49-F238E27FC236}">
                <a16:creationId xmlns:a16="http://schemas.microsoft.com/office/drawing/2014/main" id="{6C1EF168-C90C-B9A3-9CFA-B534D6E2437D}"/>
              </a:ext>
            </a:extLst>
          </p:cNvPr>
          <p:cNvPicPr>
            <a:picLocks noChangeAspect="1"/>
          </p:cNvPicPr>
          <p:nvPr/>
        </p:nvPicPr>
        <p:blipFill>
          <a:blip r:embed="rId4"/>
          <a:stretch>
            <a:fillRect/>
          </a:stretch>
        </p:blipFill>
        <p:spPr>
          <a:xfrm>
            <a:off x="629810" y="841247"/>
            <a:ext cx="6921364" cy="517371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5" name="Freeform 14">
            <a:extLst>
              <a:ext uri="{FF2B5EF4-FFF2-40B4-BE49-F238E27FC236}">
                <a16:creationId xmlns:a16="http://schemas.microsoft.com/office/drawing/2014/main" id="{A8BAEB6E-9453-A1B7-75D2-48FD9EA9C2EC}"/>
              </a:ext>
            </a:extLst>
          </p:cNvPr>
          <p:cNvSpPr/>
          <p:nvPr/>
        </p:nvSpPr>
        <p:spPr>
          <a:xfrm>
            <a:off x="6542788" y="5227983"/>
            <a:ext cx="2753906" cy="960896"/>
          </a:xfrm>
          <a:custGeom>
            <a:avLst/>
            <a:gdLst>
              <a:gd name="connsiteX0" fmla="*/ 0 w 1649896"/>
              <a:gd name="connsiteY0" fmla="*/ 0 h 774781"/>
              <a:gd name="connsiteX1" fmla="*/ 705678 w 1649896"/>
              <a:gd name="connsiteY1" fmla="*/ 685800 h 774781"/>
              <a:gd name="connsiteX2" fmla="*/ 1649896 w 1649896"/>
              <a:gd name="connsiteY2" fmla="*/ 745434 h 774781"/>
            </a:gdLst>
            <a:ahLst/>
            <a:cxnLst>
              <a:cxn ang="0">
                <a:pos x="connsiteX0" y="connsiteY0"/>
              </a:cxn>
              <a:cxn ang="0">
                <a:pos x="connsiteX1" y="connsiteY1"/>
              </a:cxn>
              <a:cxn ang="0">
                <a:pos x="connsiteX2" y="connsiteY2"/>
              </a:cxn>
            </a:cxnLst>
            <a:rect l="l" t="t" r="r" b="b"/>
            <a:pathLst>
              <a:path w="1649896" h="774781">
                <a:moveTo>
                  <a:pt x="0" y="0"/>
                </a:moveTo>
                <a:cubicBezTo>
                  <a:pt x="215347" y="280780"/>
                  <a:pt x="430695" y="561561"/>
                  <a:pt x="705678" y="685800"/>
                </a:cubicBezTo>
                <a:cubicBezTo>
                  <a:pt x="980661" y="810039"/>
                  <a:pt x="1315278" y="777736"/>
                  <a:pt x="1649896" y="745434"/>
                </a:cubicBezTo>
              </a:path>
            </a:pathLst>
          </a:custGeom>
          <a:ln w="76200"/>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pic>
        <p:nvPicPr>
          <p:cNvPr id="7" name="Picture 6">
            <a:extLst>
              <a:ext uri="{FF2B5EF4-FFF2-40B4-BE49-F238E27FC236}">
                <a16:creationId xmlns:a16="http://schemas.microsoft.com/office/drawing/2014/main" id="{2EA10E82-6B8E-E869-6C5E-95B5EF9E4E68}"/>
              </a:ext>
            </a:extLst>
          </p:cNvPr>
          <p:cNvPicPr>
            <a:picLocks noChangeAspect="1"/>
          </p:cNvPicPr>
          <p:nvPr/>
        </p:nvPicPr>
        <p:blipFill>
          <a:blip r:embed="rId5"/>
          <a:stretch>
            <a:fillRect/>
          </a:stretch>
        </p:blipFill>
        <p:spPr>
          <a:xfrm>
            <a:off x="8223268" y="3848212"/>
            <a:ext cx="2214533" cy="275954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Freeform 2">
            <a:extLst>
              <a:ext uri="{FF2B5EF4-FFF2-40B4-BE49-F238E27FC236}">
                <a16:creationId xmlns:a16="http://schemas.microsoft.com/office/drawing/2014/main" id="{5015E81A-6B12-A94C-0C48-BF648F42D1B9}"/>
              </a:ext>
            </a:extLst>
          </p:cNvPr>
          <p:cNvSpPr/>
          <p:nvPr/>
        </p:nvSpPr>
        <p:spPr>
          <a:xfrm flipV="1">
            <a:off x="6758812" y="3135085"/>
            <a:ext cx="2565374" cy="769471"/>
          </a:xfrm>
          <a:custGeom>
            <a:avLst/>
            <a:gdLst>
              <a:gd name="connsiteX0" fmla="*/ 0 w 1649896"/>
              <a:gd name="connsiteY0" fmla="*/ 0 h 774781"/>
              <a:gd name="connsiteX1" fmla="*/ 705678 w 1649896"/>
              <a:gd name="connsiteY1" fmla="*/ 685800 h 774781"/>
              <a:gd name="connsiteX2" fmla="*/ 1649896 w 1649896"/>
              <a:gd name="connsiteY2" fmla="*/ 745434 h 774781"/>
              <a:gd name="connsiteX0" fmla="*/ 0 w 1649896"/>
              <a:gd name="connsiteY0" fmla="*/ 0 h 749822"/>
              <a:gd name="connsiteX1" fmla="*/ 665499 w 1649896"/>
              <a:gd name="connsiteY1" fmla="*/ 500968 h 749822"/>
              <a:gd name="connsiteX2" fmla="*/ 1649896 w 1649896"/>
              <a:gd name="connsiteY2" fmla="*/ 745434 h 749822"/>
            </a:gdLst>
            <a:ahLst/>
            <a:cxnLst>
              <a:cxn ang="0">
                <a:pos x="connsiteX0" y="connsiteY0"/>
              </a:cxn>
              <a:cxn ang="0">
                <a:pos x="connsiteX1" y="connsiteY1"/>
              </a:cxn>
              <a:cxn ang="0">
                <a:pos x="connsiteX2" y="connsiteY2"/>
              </a:cxn>
            </a:cxnLst>
            <a:rect l="l" t="t" r="r" b="b"/>
            <a:pathLst>
              <a:path w="1649896" h="749822">
                <a:moveTo>
                  <a:pt x="0" y="0"/>
                </a:moveTo>
                <a:cubicBezTo>
                  <a:pt x="215347" y="280780"/>
                  <a:pt x="390516" y="376729"/>
                  <a:pt x="665499" y="500968"/>
                </a:cubicBezTo>
                <a:cubicBezTo>
                  <a:pt x="940482" y="625207"/>
                  <a:pt x="1315278" y="777736"/>
                  <a:pt x="1649896" y="745434"/>
                </a:cubicBezTo>
              </a:path>
            </a:pathLst>
          </a:custGeom>
          <a:ln w="76200"/>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4" name="TextBox 3">
            <a:extLst>
              <a:ext uri="{FF2B5EF4-FFF2-40B4-BE49-F238E27FC236}">
                <a16:creationId xmlns:a16="http://schemas.microsoft.com/office/drawing/2014/main" id="{6F15F473-7988-D532-27B4-DCD5246BC0E5}"/>
              </a:ext>
            </a:extLst>
          </p:cNvPr>
          <p:cNvSpPr txBox="1"/>
          <p:nvPr/>
        </p:nvSpPr>
        <p:spPr>
          <a:xfrm>
            <a:off x="8223268" y="2049571"/>
            <a:ext cx="2692426" cy="1477328"/>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dirty="0">
                <a:solidFill>
                  <a:srgbClr val="B1B4B9"/>
                </a:solidFill>
                <a:latin typeface="Open Sans" panose="020B0606030504020204" pitchFamily="34" charset="0"/>
              </a:rPr>
              <a:t>G</a:t>
            </a:r>
            <a:r>
              <a:rPr lang="en-US" b="0" i="0" u="none" strike="noStrike" dirty="0">
                <a:solidFill>
                  <a:srgbClr val="B1B4B9"/>
                </a:solidFill>
                <a:effectLst/>
                <a:latin typeface="Open Sans" panose="020B0606030504020204" pitchFamily="34" charset="0"/>
              </a:rPr>
              <a:t>enerates the user interface, calls the Calculator Engine, and returns results to the user's browser</a:t>
            </a:r>
            <a:endParaRPr lang="en-US" dirty="0"/>
          </a:p>
        </p:txBody>
      </p:sp>
      <p:sp>
        <p:nvSpPr>
          <p:cNvPr id="8" name="Freeform 7">
            <a:extLst>
              <a:ext uri="{FF2B5EF4-FFF2-40B4-BE49-F238E27FC236}">
                <a16:creationId xmlns:a16="http://schemas.microsoft.com/office/drawing/2014/main" id="{A7DE894A-E3A4-2B54-AD85-D7E62E469477}"/>
              </a:ext>
            </a:extLst>
          </p:cNvPr>
          <p:cNvSpPr/>
          <p:nvPr/>
        </p:nvSpPr>
        <p:spPr>
          <a:xfrm>
            <a:off x="5288238" y="5202859"/>
            <a:ext cx="334470" cy="600768"/>
          </a:xfrm>
          <a:custGeom>
            <a:avLst/>
            <a:gdLst>
              <a:gd name="connsiteX0" fmla="*/ 0 w 1649896"/>
              <a:gd name="connsiteY0" fmla="*/ 0 h 774781"/>
              <a:gd name="connsiteX1" fmla="*/ 705678 w 1649896"/>
              <a:gd name="connsiteY1" fmla="*/ 685800 h 774781"/>
              <a:gd name="connsiteX2" fmla="*/ 1649896 w 1649896"/>
              <a:gd name="connsiteY2" fmla="*/ 745434 h 774781"/>
              <a:gd name="connsiteX0" fmla="*/ 0 w 1649896"/>
              <a:gd name="connsiteY0" fmla="*/ 0 h 748271"/>
              <a:gd name="connsiteX1" fmla="*/ 848609 w 1649896"/>
              <a:gd name="connsiteY1" fmla="*/ 401874 h 748271"/>
              <a:gd name="connsiteX2" fmla="*/ 1649896 w 1649896"/>
              <a:gd name="connsiteY2" fmla="*/ 745434 h 748271"/>
              <a:gd name="connsiteX0" fmla="*/ 981083 w 2630979"/>
              <a:gd name="connsiteY0" fmla="*/ 0 h 747803"/>
              <a:gd name="connsiteX1" fmla="*/ 35132 w 2630979"/>
              <a:gd name="connsiteY1" fmla="*/ 346921 h 747803"/>
              <a:gd name="connsiteX2" fmla="*/ 2630979 w 2630979"/>
              <a:gd name="connsiteY2" fmla="*/ 745434 h 747803"/>
              <a:gd name="connsiteX0" fmla="*/ 0 w 1649896"/>
              <a:gd name="connsiteY0" fmla="*/ 0 h 745434"/>
              <a:gd name="connsiteX1" fmla="*/ 1649896 w 1649896"/>
              <a:gd name="connsiteY1" fmla="*/ 745434 h 745434"/>
              <a:gd name="connsiteX0" fmla="*/ 0 w 1427561"/>
              <a:gd name="connsiteY0" fmla="*/ 0 h 456929"/>
              <a:gd name="connsiteX1" fmla="*/ 1427561 w 1427561"/>
              <a:gd name="connsiteY1" fmla="*/ 456929 h 456929"/>
              <a:gd name="connsiteX0" fmla="*/ 0 w 935247"/>
              <a:gd name="connsiteY0" fmla="*/ 0 h 484406"/>
              <a:gd name="connsiteX1" fmla="*/ 935247 w 935247"/>
              <a:gd name="connsiteY1" fmla="*/ 484406 h 484406"/>
            </a:gdLst>
            <a:ahLst/>
            <a:cxnLst>
              <a:cxn ang="0">
                <a:pos x="connsiteX0" y="connsiteY0"/>
              </a:cxn>
              <a:cxn ang="0">
                <a:pos x="connsiteX1" y="connsiteY1"/>
              </a:cxn>
            </a:cxnLst>
            <a:rect l="l" t="t" r="r" b="b"/>
            <a:pathLst>
              <a:path w="935247" h="484406">
                <a:moveTo>
                  <a:pt x="0" y="0"/>
                </a:moveTo>
                <a:lnTo>
                  <a:pt x="935247" y="484406"/>
                </a:lnTo>
              </a:path>
            </a:pathLst>
          </a:custGeom>
          <a:ln w="76200"/>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pic>
        <p:nvPicPr>
          <p:cNvPr id="6" name="Picture 5">
            <a:extLst>
              <a:ext uri="{FF2B5EF4-FFF2-40B4-BE49-F238E27FC236}">
                <a16:creationId xmlns:a16="http://schemas.microsoft.com/office/drawing/2014/main" id="{C9EECB72-FD15-2EEB-80B7-93A40A5020BE}"/>
              </a:ext>
            </a:extLst>
          </p:cNvPr>
          <p:cNvPicPr>
            <a:picLocks noChangeAspect="1"/>
          </p:cNvPicPr>
          <p:nvPr/>
        </p:nvPicPr>
        <p:blipFill>
          <a:blip r:embed="rId6"/>
          <a:stretch>
            <a:fillRect/>
          </a:stretch>
        </p:blipFill>
        <p:spPr>
          <a:xfrm>
            <a:off x="4544279" y="5758026"/>
            <a:ext cx="2214533" cy="99928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1" name="Title 1">
            <a:extLst>
              <a:ext uri="{FF2B5EF4-FFF2-40B4-BE49-F238E27FC236}">
                <a16:creationId xmlns:a16="http://schemas.microsoft.com/office/drawing/2014/main" id="{61B4F7A9-3EDE-180F-17D8-A65807BA7092}"/>
              </a:ext>
            </a:extLst>
          </p:cNvPr>
          <p:cNvSpPr txBox="1">
            <a:spLocks/>
          </p:cNvSpPr>
          <p:nvPr/>
        </p:nvSpPr>
        <p:spPr>
          <a:xfrm>
            <a:off x="8686459" y="130155"/>
            <a:ext cx="3352256" cy="711092"/>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lnSpc>
                <a:spcPct val="90000"/>
              </a:lnSpc>
            </a:pPr>
            <a:r>
              <a:rPr lang="en-US" sz="2000" dirty="0"/>
              <a:t>Architected for testing </a:t>
            </a:r>
            <a:br>
              <a:rPr lang="en-US" sz="2000" dirty="0"/>
            </a:br>
            <a:r>
              <a:rPr lang="en-US" sz="2000" dirty="0"/>
              <a:t>and high coverage</a:t>
            </a:r>
          </a:p>
        </p:txBody>
      </p:sp>
      <p:sp>
        <p:nvSpPr>
          <p:cNvPr id="12" name="Title 1">
            <a:extLst>
              <a:ext uri="{FF2B5EF4-FFF2-40B4-BE49-F238E27FC236}">
                <a16:creationId xmlns:a16="http://schemas.microsoft.com/office/drawing/2014/main" id="{E4C53A4C-DBF3-15F1-F340-2D921A3C6960}"/>
              </a:ext>
            </a:extLst>
          </p:cNvPr>
          <p:cNvSpPr txBox="1">
            <a:spLocks/>
          </p:cNvSpPr>
          <p:nvPr/>
        </p:nvSpPr>
        <p:spPr>
          <a:xfrm>
            <a:off x="8180984" y="1089863"/>
            <a:ext cx="3352256" cy="711092"/>
          </a:xfrm>
          <a:prstGeom prst="rect">
            <a:avLst/>
          </a:prstGeom>
          <a:effectLst/>
        </p:spPr>
        <p:txBody>
          <a:bodyPr vert="horz" lIns="91440" tIns="45720" rIns="91440" bIns="45720" rtlCol="0" anchor="b">
            <a:normAutofit fontScale="85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2000" dirty="0"/>
              <a:t>wEB SERVER App follows mvc pattern and references calculator logic</a:t>
            </a:r>
          </a:p>
        </p:txBody>
      </p:sp>
    </p:spTree>
    <p:extLst>
      <p:ext uri="{BB962C8B-B14F-4D97-AF65-F5344CB8AC3E}">
        <p14:creationId xmlns:p14="http://schemas.microsoft.com/office/powerpoint/2010/main" val="38325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3472C8-334A-8758-1ECB-A64D0AFAB00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D16416C-694D-5BA1-3707-DBC442261DAB}"/>
              </a:ext>
            </a:extLst>
          </p:cNvPr>
          <p:cNvPicPr>
            <a:picLocks noChangeAspect="1"/>
          </p:cNvPicPr>
          <p:nvPr/>
        </p:nvPicPr>
        <p:blipFill>
          <a:blip r:embed="rId2"/>
          <a:stretch>
            <a:fillRect/>
          </a:stretch>
        </p:blipFill>
        <p:spPr>
          <a:xfrm>
            <a:off x="629810" y="841247"/>
            <a:ext cx="6921364" cy="517371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5" name="Freeform 14">
            <a:extLst>
              <a:ext uri="{FF2B5EF4-FFF2-40B4-BE49-F238E27FC236}">
                <a16:creationId xmlns:a16="http://schemas.microsoft.com/office/drawing/2014/main" id="{6344B208-C805-2A1E-C2A6-F30FAF4951FA}"/>
              </a:ext>
            </a:extLst>
          </p:cNvPr>
          <p:cNvSpPr/>
          <p:nvPr/>
        </p:nvSpPr>
        <p:spPr>
          <a:xfrm flipV="1">
            <a:off x="4549281" y="2504660"/>
            <a:ext cx="3793909" cy="851925"/>
          </a:xfrm>
          <a:custGeom>
            <a:avLst/>
            <a:gdLst>
              <a:gd name="connsiteX0" fmla="*/ 0 w 1649896"/>
              <a:gd name="connsiteY0" fmla="*/ 0 h 774781"/>
              <a:gd name="connsiteX1" fmla="*/ 705678 w 1649896"/>
              <a:gd name="connsiteY1" fmla="*/ 685800 h 774781"/>
              <a:gd name="connsiteX2" fmla="*/ 1649896 w 1649896"/>
              <a:gd name="connsiteY2" fmla="*/ 745434 h 774781"/>
            </a:gdLst>
            <a:ahLst/>
            <a:cxnLst>
              <a:cxn ang="0">
                <a:pos x="connsiteX0" y="connsiteY0"/>
              </a:cxn>
              <a:cxn ang="0">
                <a:pos x="connsiteX1" y="connsiteY1"/>
              </a:cxn>
              <a:cxn ang="0">
                <a:pos x="connsiteX2" y="connsiteY2"/>
              </a:cxn>
            </a:cxnLst>
            <a:rect l="l" t="t" r="r" b="b"/>
            <a:pathLst>
              <a:path w="1649896" h="774781">
                <a:moveTo>
                  <a:pt x="0" y="0"/>
                </a:moveTo>
                <a:cubicBezTo>
                  <a:pt x="215347" y="280780"/>
                  <a:pt x="430695" y="561561"/>
                  <a:pt x="705678" y="685800"/>
                </a:cubicBezTo>
                <a:cubicBezTo>
                  <a:pt x="980661" y="810039"/>
                  <a:pt x="1315278" y="777736"/>
                  <a:pt x="1649896" y="745434"/>
                </a:cubicBezTo>
              </a:path>
            </a:pathLst>
          </a:custGeom>
          <a:ln w="76200"/>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4" name="TextBox 3">
            <a:extLst>
              <a:ext uri="{FF2B5EF4-FFF2-40B4-BE49-F238E27FC236}">
                <a16:creationId xmlns:a16="http://schemas.microsoft.com/office/drawing/2014/main" id="{C661CEA5-7D17-3B6F-AB2B-5DFC04D2DEAA}"/>
              </a:ext>
            </a:extLst>
          </p:cNvPr>
          <p:cNvSpPr txBox="1"/>
          <p:nvPr/>
        </p:nvSpPr>
        <p:spPr>
          <a:xfrm>
            <a:off x="8408163" y="2139920"/>
            <a:ext cx="3062482" cy="1477328"/>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b="0" i="0" u="none" strike="noStrike" dirty="0">
                <a:solidFill>
                  <a:srgbClr val="B1B4B9"/>
                </a:solidFill>
                <a:effectLst/>
                <a:latin typeface="Open Sans" panose="020B0606030504020204" pitchFamily="34" charset="0"/>
              </a:rPr>
              <a:t>Unit tests verify all calculation requirements meet the specification without running the application.</a:t>
            </a:r>
            <a:endParaRPr lang="en-US" dirty="0"/>
          </a:p>
        </p:txBody>
      </p:sp>
      <p:sp>
        <p:nvSpPr>
          <p:cNvPr id="10" name="Title 1">
            <a:extLst>
              <a:ext uri="{FF2B5EF4-FFF2-40B4-BE49-F238E27FC236}">
                <a16:creationId xmlns:a16="http://schemas.microsoft.com/office/drawing/2014/main" id="{2908C057-6701-2D3C-C586-634C505D930F}"/>
              </a:ext>
            </a:extLst>
          </p:cNvPr>
          <p:cNvSpPr txBox="1">
            <a:spLocks/>
          </p:cNvSpPr>
          <p:nvPr/>
        </p:nvSpPr>
        <p:spPr>
          <a:xfrm>
            <a:off x="8686459" y="130155"/>
            <a:ext cx="3352256" cy="711092"/>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lnSpc>
                <a:spcPct val="90000"/>
              </a:lnSpc>
            </a:pPr>
            <a:r>
              <a:rPr lang="en-US" sz="2000" dirty="0"/>
              <a:t>Architected for testing </a:t>
            </a:r>
            <a:br>
              <a:rPr lang="en-US" sz="2000" dirty="0"/>
            </a:br>
            <a:r>
              <a:rPr lang="en-US" sz="2000" dirty="0"/>
              <a:t>and high coverage</a:t>
            </a:r>
          </a:p>
        </p:txBody>
      </p:sp>
      <p:pic>
        <p:nvPicPr>
          <p:cNvPr id="2" name="Picture 1">
            <a:extLst>
              <a:ext uri="{FF2B5EF4-FFF2-40B4-BE49-F238E27FC236}">
                <a16:creationId xmlns:a16="http://schemas.microsoft.com/office/drawing/2014/main" id="{8865627E-971B-3E45-F810-2575EECC9B34}"/>
              </a:ext>
            </a:extLst>
          </p:cNvPr>
          <p:cNvPicPr>
            <a:picLocks noChangeAspect="1"/>
          </p:cNvPicPr>
          <p:nvPr/>
        </p:nvPicPr>
        <p:blipFill>
          <a:blip r:embed="rId3"/>
          <a:stretch>
            <a:fillRect/>
          </a:stretch>
        </p:blipFill>
        <p:spPr>
          <a:xfrm>
            <a:off x="8372840" y="4009729"/>
            <a:ext cx="3189350" cy="232435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Title 1">
            <a:extLst>
              <a:ext uri="{FF2B5EF4-FFF2-40B4-BE49-F238E27FC236}">
                <a16:creationId xmlns:a16="http://schemas.microsoft.com/office/drawing/2014/main" id="{1CF43FD2-6C2B-CB2A-61D6-21A5C4048B94}"/>
              </a:ext>
            </a:extLst>
          </p:cNvPr>
          <p:cNvSpPr txBox="1">
            <a:spLocks/>
          </p:cNvSpPr>
          <p:nvPr/>
        </p:nvSpPr>
        <p:spPr>
          <a:xfrm>
            <a:off x="8343190" y="1135037"/>
            <a:ext cx="3352256" cy="711092"/>
          </a:xfrm>
          <a:prstGeom prst="rect">
            <a:avLst/>
          </a:prstGeom>
          <a:effectLst/>
        </p:spPr>
        <p:txBody>
          <a:bodyPr vert="horz" lIns="91440" tIns="45720" rIns="91440" bIns="45720" rtlCol="0" anchor="b">
            <a:normAutofit fontScale="85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2000" dirty="0"/>
              <a:t>unit tests will achieve 100% coverage of calculation logic</a:t>
            </a:r>
          </a:p>
        </p:txBody>
      </p:sp>
    </p:spTree>
    <p:extLst>
      <p:ext uri="{BB962C8B-B14F-4D97-AF65-F5344CB8AC3E}">
        <p14:creationId xmlns:p14="http://schemas.microsoft.com/office/powerpoint/2010/main" val="1089848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3A84DE-40E2-5296-8B5C-B0842FDFCD5F}"/>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81AE7E9E-845F-B855-8BA7-2E479EA81E78}"/>
              </a:ext>
            </a:extLst>
          </p:cNvPr>
          <p:cNvPicPr>
            <a:picLocks noChangeAspect="1"/>
          </p:cNvPicPr>
          <p:nvPr/>
        </p:nvPicPr>
        <p:blipFill>
          <a:blip r:embed="rId2"/>
          <a:stretch>
            <a:fillRect/>
          </a:stretch>
        </p:blipFill>
        <p:spPr>
          <a:xfrm>
            <a:off x="629810" y="841247"/>
            <a:ext cx="6921364" cy="517371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5" name="Freeform 14">
            <a:extLst>
              <a:ext uri="{FF2B5EF4-FFF2-40B4-BE49-F238E27FC236}">
                <a16:creationId xmlns:a16="http://schemas.microsoft.com/office/drawing/2014/main" id="{3B740EE2-B1AE-8E7A-6A39-D5C034DE3FFB}"/>
              </a:ext>
            </a:extLst>
          </p:cNvPr>
          <p:cNvSpPr/>
          <p:nvPr/>
        </p:nvSpPr>
        <p:spPr>
          <a:xfrm>
            <a:off x="6446236" y="2139920"/>
            <a:ext cx="1896954" cy="364739"/>
          </a:xfrm>
          <a:custGeom>
            <a:avLst/>
            <a:gdLst>
              <a:gd name="connsiteX0" fmla="*/ 0 w 1649896"/>
              <a:gd name="connsiteY0" fmla="*/ 0 h 774781"/>
              <a:gd name="connsiteX1" fmla="*/ 705678 w 1649896"/>
              <a:gd name="connsiteY1" fmla="*/ 685800 h 774781"/>
              <a:gd name="connsiteX2" fmla="*/ 1649896 w 1649896"/>
              <a:gd name="connsiteY2" fmla="*/ 745434 h 774781"/>
            </a:gdLst>
            <a:ahLst/>
            <a:cxnLst>
              <a:cxn ang="0">
                <a:pos x="connsiteX0" y="connsiteY0"/>
              </a:cxn>
              <a:cxn ang="0">
                <a:pos x="connsiteX1" y="connsiteY1"/>
              </a:cxn>
              <a:cxn ang="0">
                <a:pos x="connsiteX2" y="connsiteY2"/>
              </a:cxn>
            </a:cxnLst>
            <a:rect l="l" t="t" r="r" b="b"/>
            <a:pathLst>
              <a:path w="1649896" h="774781">
                <a:moveTo>
                  <a:pt x="0" y="0"/>
                </a:moveTo>
                <a:cubicBezTo>
                  <a:pt x="215347" y="280780"/>
                  <a:pt x="430695" y="561561"/>
                  <a:pt x="705678" y="685800"/>
                </a:cubicBezTo>
                <a:cubicBezTo>
                  <a:pt x="980661" y="810039"/>
                  <a:pt x="1315278" y="777736"/>
                  <a:pt x="1649896" y="745434"/>
                </a:cubicBezTo>
              </a:path>
            </a:pathLst>
          </a:custGeom>
          <a:ln w="76200"/>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4" name="TextBox 3">
            <a:extLst>
              <a:ext uri="{FF2B5EF4-FFF2-40B4-BE49-F238E27FC236}">
                <a16:creationId xmlns:a16="http://schemas.microsoft.com/office/drawing/2014/main" id="{8D7A5507-9229-7BFC-1EB1-850D003D61EB}"/>
              </a:ext>
            </a:extLst>
          </p:cNvPr>
          <p:cNvSpPr txBox="1"/>
          <p:nvPr/>
        </p:nvSpPr>
        <p:spPr>
          <a:xfrm>
            <a:off x="8033315" y="2043369"/>
            <a:ext cx="3062482" cy="1200329"/>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b="0" i="0" u="none" strike="noStrike" dirty="0">
                <a:solidFill>
                  <a:srgbClr val="B1B4B9"/>
                </a:solidFill>
                <a:effectLst/>
                <a:latin typeface="Open Sans" panose="020B0606030504020204" pitchFamily="34" charset="0"/>
              </a:rPr>
              <a:t>End-to-end tests via Playwright library verify UI requirements using a headless browser.</a:t>
            </a:r>
            <a:endParaRPr lang="en-US" dirty="0"/>
          </a:p>
        </p:txBody>
      </p:sp>
      <p:sp>
        <p:nvSpPr>
          <p:cNvPr id="10" name="Title 1">
            <a:extLst>
              <a:ext uri="{FF2B5EF4-FFF2-40B4-BE49-F238E27FC236}">
                <a16:creationId xmlns:a16="http://schemas.microsoft.com/office/drawing/2014/main" id="{251B9CF5-8E8F-2C85-7BA2-CB0A8AD2B79F}"/>
              </a:ext>
            </a:extLst>
          </p:cNvPr>
          <p:cNvSpPr txBox="1">
            <a:spLocks/>
          </p:cNvSpPr>
          <p:nvPr/>
        </p:nvSpPr>
        <p:spPr>
          <a:xfrm>
            <a:off x="8686459" y="130155"/>
            <a:ext cx="3352256" cy="711092"/>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lnSpc>
                <a:spcPct val="90000"/>
              </a:lnSpc>
            </a:pPr>
            <a:r>
              <a:rPr lang="en-US" sz="2000" dirty="0"/>
              <a:t>Architected for testing </a:t>
            </a:r>
            <a:br>
              <a:rPr lang="en-US" sz="2000" dirty="0"/>
            </a:br>
            <a:r>
              <a:rPr lang="en-US" sz="2000" dirty="0"/>
              <a:t>and high coverage</a:t>
            </a:r>
          </a:p>
        </p:txBody>
      </p:sp>
      <p:pic>
        <p:nvPicPr>
          <p:cNvPr id="2" name="Picture 1">
            <a:extLst>
              <a:ext uri="{FF2B5EF4-FFF2-40B4-BE49-F238E27FC236}">
                <a16:creationId xmlns:a16="http://schemas.microsoft.com/office/drawing/2014/main" id="{2A8D796A-352A-0FB7-002D-EEEA460BE529}"/>
              </a:ext>
            </a:extLst>
          </p:cNvPr>
          <p:cNvPicPr>
            <a:picLocks noChangeAspect="1"/>
          </p:cNvPicPr>
          <p:nvPr/>
        </p:nvPicPr>
        <p:blipFill>
          <a:blip r:embed="rId3"/>
          <a:srcRect t="6034" b="6034"/>
          <a:stretch/>
        </p:blipFill>
        <p:spPr>
          <a:xfrm>
            <a:off x="8033315" y="3470177"/>
            <a:ext cx="3625764" cy="264240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Title 1">
            <a:extLst>
              <a:ext uri="{FF2B5EF4-FFF2-40B4-BE49-F238E27FC236}">
                <a16:creationId xmlns:a16="http://schemas.microsoft.com/office/drawing/2014/main" id="{CA6B1F2B-B57E-0EDB-5DA9-75C2383DA1A4}"/>
              </a:ext>
            </a:extLst>
          </p:cNvPr>
          <p:cNvSpPr txBox="1">
            <a:spLocks/>
          </p:cNvSpPr>
          <p:nvPr/>
        </p:nvSpPr>
        <p:spPr>
          <a:xfrm>
            <a:off x="7985382" y="1077851"/>
            <a:ext cx="3352256" cy="794579"/>
          </a:xfrm>
          <a:prstGeom prst="rect">
            <a:avLst/>
          </a:prstGeom>
          <a:effectLst/>
        </p:spPr>
        <p:txBody>
          <a:bodyPr vert="horz" lIns="91440" tIns="45720" rIns="91440" bIns="45720" rtlCol="0" anchor="b">
            <a:normAutofit fontScale="925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2000" dirty="0"/>
              <a:t>Ui testing can be very challenging. Playwright simplifies the process.</a:t>
            </a:r>
          </a:p>
        </p:txBody>
      </p:sp>
    </p:spTree>
    <p:extLst>
      <p:ext uri="{BB962C8B-B14F-4D97-AF65-F5344CB8AC3E}">
        <p14:creationId xmlns:p14="http://schemas.microsoft.com/office/powerpoint/2010/main" val="1035412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98B854-C558-B8AA-C815-500F4A3ABCD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F4CF919-77B9-EADF-FD07-50148510483E}"/>
              </a:ext>
            </a:extLst>
          </p:cNvPr>
          <p:cNvPicPr>
            <a:picLocks noChangeAspect="1"/>
          </p:cNvPicPr>
          <p:nvPr/>
        </p:nvPicPr>
        <p:blipFill>
          <a:blip r:embed="rId2"/>
          <a:stretch>
            <a:fillRect/>
          </a:stretch>
        </p:blipFill>
        <p:spPr>
          <a:xfrm>
            <a:off x="629810" y="841247"/>
            <a:ext cx="6921364" cy="517371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5" name="Freeform 14">
            <a:extLst>
              <a:ext uri="{FF2B5EF4-FFF2-40B4-BE49-F238E27FC236}">
                <a16:creationId xmlns:a16="http://schemas.microsoft.com/office/drawing/2014/main" id="{B17B53B8-D264-9470-3205-5D667588982A}"/>
              </a:ext>
            </a:extLst>
          </p:cNvPr>
          <p:cNvSpPr/>
          <p:nvPr/>
        </p:nvSpPr>
        <p:spPr>
          <a:xfrm>
            <a:off x="7343598" y="1806083"/>
            <a:ext cx="999591" cy="141988"/>
          </a:xfrm>
          <a:custGeom>
            <a:avLst/>
            <a:gdLst>
              <a:gd name="connsiteX0" fmla="*/ 0 w 1649896"/>
              <a:gd name="connsiteY0" fmla="*/ 0 h 774781"/>
              <a:gd name="connsiteX1" fmla="*/ 705678 w 1649896"/>
              <a:gd name="connsiteY1" fmla="*/ 685800 h 774781"/>
              <a:gd name="connsiteX2" fmla="*/ 1649896 w 1649896"/>
              <a:gd name="connsiteY2" fmla="*/ 745434 h 774781"/>
            </a:gdLst>
            <a:ahLst/>
            <a:cxnLst>
              <a:cxn ang="0">
                <a:pos x="connsiteX0" y="connsiteY0"/>
              </a:cxn>
              <a:cxn ang="0">
                <a:pos x="connsiteX1" y="connsiteY1"/>
              </a:cxn>
              <a:cxn ang="0">
                <a:pos x="connsiteX2" y="connsiteY2"/>
              </a:cxn>
            </a:cxnLst>
            <a:rect l="l" t="t" r="r" b="b"/>
            <a:pathLst>
              <a:path w="1649896" h="774781">
                <a:moveTo>
                  <a:pt x="0" y="0"/>
                </a:moveTo>
                <a:cubicBezTo>
                  <a:pt x="215347" y="280780"/>
                  <a:pt x="430695" y="561561"/>
                  <a:pt x="705678" y="685800"/>
                </a:cubicBezTo>
                <a:cubicBezTo>
                  <a:pt x="980661" y="810039"/>
                  <a:pt x="1315278" y="777736"/>
                  <a:pt x="1649896" y="745434"/>
                </a:cubicBezTo>
              </a:path>
            </a:pathLst>
          </a:custGeom>
          <a:ln w="76200"/>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4" name="TextBox 3">
            <a:extLst>
              <a:ext uri="{FF2B5EF4-FFF2-40B4-BE49-F238E27FC236}">
                <a16:creationId xmlns:a16="http://schemas.microsoft.com/office/drawing/2014/main" id="{1DDA1542-B1F1-BC06-DEF6-AF3698956259}"/>
              </a:ext>
            </a:extLst>
          </p:cNvPr>
          <p:cNvSpPr txBox="1"/>
          <p:nvPr/>
        </p:nvSpPr>
        <p:spPr>
          <a:xfrm>
            <a:off x="8072297" y="1400787"/>
            <a:ext cx="3062482" cy="923330"/>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b="0" i="0" u="none" strike="noStrike" dirty="0">
                <a:solidFill>
                  <a:srgbClr val="B1B4B9"/>
                </a:solidFill>
                <a:effectLst/>
                <a:latin typeface="Open Sans" panose="020B0606030504020204" pitchFamily="34" charset="0"/>
              </a:rPr>
              <a:t>And you can run the application from a web browser.</a:t>
            </a:r>
            <a:endParaRPr lang="en-US" dirty="0"/>
          </a:p>
        </p:txBody>
      </p:sp>
      <p:sp>
        <p:nvSpPr>
          <p:cNvPr id="10" name="Title 1">
            <a:extLst>
              <a:ext uri="{FF2B5EF4-FFF2-40B4-BE49-F238E27FC236}">
                <a16:creationId xmlns:a16="http://schemas.microsoft.com/office/drawing/2014/main" id="{A1AC88A7-2339-82B2-2F8E-F20F2B4F3C13}"/>
              </a:ext>
            </a:extLst>
          </p:cNvPr>
          <p:cNvSpPr txBox="1">
            <a:spLocks/>
          </p:cNvSpPr>
          <p:nvPr/>
        </p:nvSpPr>
        <p:spPr>
          <a:xfrm>
            <a:off x="8686459" y="130155"/>
            <a:ext cx="3352256" cy="711092"/>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lnSpc>
                <a:spcPct val="90000"/>
              </a:lnSpc>
            </a:pPr>
            <a:r>
              <a:rPr lang="en-US" sz="2000" dirty="0"/>
              <a:t>Architected for testing </a:t>
            </a:r>
            <a:br>
              <a:rPr lang="en-US" sz="2000" dirty="0"/>
            </a:br>
            <a:r>
              <a:rPr lang="en-US" sz="2000" dirty="0"/>
              <a:t>and high coverage</a:t>
            </a:r>
          </a:p>
        </p:txBody>
      </p:sp>
      <p:pic>
        <p:nvPicPr>
          <p:cNvPr id="3" name="Picture 2">
            <a:extLst>
              <a:ext uri="{FF2B5EF4-FFF2-40B4-BE49-F238E27FC236}">
                <a16:creationId xmlns:a16="http://schemas.microsoft.com/office/drawing/2014/main" id="{6EB1BD07-9CDD-5E6E-7625-171548D0D5A8}"/>
              </a:ext>
            </a:extLst>
          </p:cNvPr>
          <p:cNvPicPr>
            <a:picLocks noChangeAspect="1"/>
          </p:cNvPicPr>
          <p:nvPr/>
        </p:nvPicPr>
        <p:blipFill>
          <a:blip r:embed="rId3"/>
          <a:srcRect/>
          <a:stretch/>
        </p:blipFill>
        <p:spPr>
          <a:xfrm>
            <a:off x="8072297" y="2504634"/>
            <a:ext cx="2675544" cy="3551855"/>
          </a:xfrm>
          <a:prstGeom prst="rect">
            <a:avLst/>
          </a:prstGeom>
        </p:spPr>
      </p:pic>
    </p:spTree>
    <p:extLst>
      <p:ext uri="{BB962C8B-B14F-4D97-AF65-F5344CB8AC3E}">
        <p14:creationId xmlns:p14="http://schemas.microsoft.com/office/powerpoint/2010/main" val="3006940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CCA69-BCDF-A430-7E7F-CDD4DFCAA72E}"/>
              </a:ext>
            </a:extLst>
          </p:cNvPr>
          <p:cNvSpPr>
            <a:spLocks noGrp="1"/>
          </p:cNvSpPr>
          <p:nvPr>
            <p:ph type="title"/>
          </p:nvPr>
        </p:nvSpPr>
        <p:spPr/>
        <p:txBody>
          <a:bodyPr/>
          <a:lstStyle/>
          <a:p>
            <a:r>
              <a:rPr lang="en-US" dirty="0"/>
              <a:t>Your development team</a:t>
            </a:r>
          </a:p>
        </p:txBody>
      </p:sp>
      <p:sp>
        <p:nvSpPr>
          <p:cNvPr id="3" name="Content Placeholder 2">
            <a:extLst>
              <a:ext uri="{FF2B5EF4-FFF2-40B4-BE49-F238E27FC236}">
                <a16:creationId xmlns:a16="http://schemas.microsoft.com/office/drawing/2014/main" id="{B95E9312-9D6C-3C8D-EE43-7CDC21DC1CF7}"/>
              </a:ext>
            </a:extLst>
          </p:cNvPr>
          <p:cNvSpPr>
            <a:spLocks noGrp="1"/>
          </p:cNvSpPr>
          <p:nvPr>
            <p:ph sz="half" idx="1"/>
          </p:nvPr>
        </p:nvSpPr>
        <p:spPr/>
        <p:txBody>
          <a:bodyPr anchor="t">
            <a:normAutofit fontScale="92500" lnSpcReduction="20000"/>
          </a:bodyPr>
          <a:lstStyle/>
          <a:p>
            <a:pPr marL="0" indent="0">
              <a:buNone/>
            </a:pPr>
            <a:r>
              <a:rPr lang="en-US" sz="2600" b="1" i="0" u="none" strike="noStrike" dirty="0">
                <a:solidFill>
                  <a:srgbClr val="B1B4B9"/>
                </a:solidFill>
                <a:effectLst/>
                <a:latin typeface="Open Sans" panose="020B0606030504020204" pitchFamily="34" charset="0"/>
              </a:rPr>
              <a:t>Team of 1: Work Alone</a:t>
            </a:r>
          </a:p>
          <a:p>
            <a:pPr marL="0" indent="0">
              <a:buNone/>
            </a:pPr>
            <a:r>
              <a:rPr lang="en-US" b="0" i="0" u="none" strike="noStrike" dirty="0">
                <a:solidFill>
                  <a:srgbClr val="B1B4B9"/>
                </a:solidFill>
                <a:effectLst/>
                <a:latin typeface="Open Sans" panose="020B0606030504020204" pitchFamily="34" charset="0"/>
              </a:rPr>
              <a:t>You will execute the entire project alone. This is a good option if you are confident in your abilities, prefer to work alone, like to have high levels of control over your projects, or have a hard time scheduling with another person. </a:t>
            </a:r>
          </a:p>
          <a:p>
            <a:pPr marL="0" indent="0">
              <a:buNone/>
            </a:pPr>
            <a:r>
              <a:rPr lang="en-US" b="1" i="0" u="none" strike="noStrike" dirty="0">
                <a:solidFill>
                  <a:srgbClr val="B1B4B9"/>
                </a:solidFill>
                <a:effectLst/>
                <a:latin typeface="Open Sans" panose="020B0606030504020204" pitchFamily="34" charset="0"/>
              </a:rPr>
              <a:t>If you work alone, you are responsible for all the work.</a:t>
            </a:r>
            <a:r>
              <a:rPr lang="en-US" b="0" i="0" u="none" strike="noStrike" dirty="0">
                <a:solidFill>
                  <a:srgbClr val="B1B4B9"/>
                </a:solidFill>
                <a:effectLst/>
                <a:latin typeface="Open Sans" panose="020B0606030504020204" pitchFamily="34" charset="0"/>
              </a:rPr>
              <a:t> </a:t>
            </a:r>
          </a:p>
          <a:p>
            <a:pPr marL="0" indent="0">
              <a:buNone/>
            </a:pPr>
            <a:r>
              <a:rPr lang="en-US" b="0" i="1" u="none" strike="noStrike" dirty="0">
                <a:solidFill>
                  <a:srgbClr val="B1B4B9"/>
                </a:solidFill>
                <a:effectLst/>
                <a:latin typeface="Open Sans" panose="020B0606030504020204" pitchFamily="34" charset="0"/>
              </a:rPr>
              <a:t>This was always my preferred choice when I was a student because it left me in 100% control of my success.</a:t>
            </a:r>
          </a:p>
          <a:p>
            <a:endParaRPr lang="en-US" dirty="0"/>
          </a:p>
        </p:txBody>
      </p:sp>
      <p:sp>
        <p:nvSpPr>
          <p:cNvPr id="4" name="Content Placeholder 3">
            <a:extLst>
              <a:ext uri="{FF2B5EF4-FFF2-40B4-BE49-F238E27FC236}">
                <a16:creationId xmlns:a16="http://schemas.microsoft.com/office/drawing/2014/main" id="{510B76A3-1F2F-4D5F-69F7-39F1D6152726}"/>
              </a:ext>
            </a:extLst>
          </p:cNvPr>
          <p:cNvSpPr>
            <a:spLocks noGrp="1"/>
          </p:cNvSpPr>
          <p:nvPr>
            <p:ph sz="half" idx="2"/>
          </p:nvPr>
        </p:nvSpPr>
        <p:spPr/>
        <p:txBody>
          <a:bodyPr anchor="t">
            <a:normAutofit fontScale="92500" lnSpcReduction="20000"/>
          </a:bodyPr>
          <a:lstStyle/>
          <a:p>
            <a:pPr marL="0" indent="0">
              <a:buNone/>
            </a:pPr>
            <a:r>
              <a:rPr lang="en-US" sz="2600" b="1" i="0" u="none" strike="noStrike" dirty="0">
                <a:solidFill>
                  <a:srgbClr val="B1B4B9"/>
                </a:solidFill>
                <a:effectLst/>
                <a:latin typeface="Open Sans" panose="020B0606030504020204" pitchFamily="34" charset="0"/>
              </a:rPr>
              <a:t>Team of 2: Work with a Partner</a:t>
            </a:r>
            <a:r>
              <a:rPr lang="en-US" sz="2600" b="1" i="0" u="none" strike="noStrike" dirty="0">
                <a:solidFill>
                  <a:srgbClr val="B1B4B9"/>
                </a:solidFill>
                <a:effectLst/>
                <a:latin typeface="var(--monospace)"/>
              </a:rPr>
              <a:t> </a:t>
            </a:r>
          </a:p>
          <a:p>
            <a:pPr marL="0" indent="0">
              <a:buNone/>
            </a:pPr>
            <a:r>
              <a:rPr lang="en-US" b="0" i="0" u="none" strike="noStrike" dirty="0">
                <a:solidFill>
                  <a:srgbClr val="B1B4B9"/>
                </a:solidFill>
                <a:effectLst/>
                <a:latin typeface="Open Sans" panose="020B0606030504020204" pitchFamily="34" charset="0"/>
              </a:rPr>
              <a:t>You and a teammate will execute the entire project and share the same grade. This is a good option if you find someone who is a good complement to your abilities or shares a similar schedule as you. </a:t>
            </a:r>
          </a:p>
          <a:p>
            <a:pPr marL="0" indent="0">
              <a:buNone/>
            </a:pPr>
            <a:r>
              <a:rPr lang="en-US" b="1" i="0" u="none" strike="noStrike" dirty="0">
                <a:solidFill>
                  <a:srgbClr val="B1B4B9"/>
                </a:solidFill>
                <a:effectLst/>
                <a:latin typeface="Open Sans" panose="020B0606030504020204" pitchFamily="34" charset="0"/>
              </a:rPr>
              <a:t>Remember - you will share the same grade, so choose wisely.</a:t>
            </a:r>
            <a:r>
              <a:rPr lang="en-US" b="0" i="0" u="none" strike="noStrike" dirty="0">
                <a:solidFill>
                  <a:srgbClr val="B1B4B9"/>
                </a:solidFill>
                <a:effectLst/>
                <a:latin typeface="Open Sans" panose="020B0606030504020204" pitchFamily="34" charset="0"/>
              </a:rPr>
              <a:t> </a:t>
            </a:r>
          </a:p>
          <a:p>
            <a:pPr marL="0" indent="0">
              <a:buNone/>
            </a:pPr>
            <a:r>
              <a:rPr lang="en-US" b="0" i="1" u="none" strike="noStrike" dirty="0">
                <a:solidFill>
                  <a:srgbClr val="B1B4B9"/>
                </a:solidFill>
                <a:effectLst/>
                <a:latin typeface="Open Sans" panose="020B0606030504020204" pitchFamily="34" charset="0"/>
              </a:rPr>
              <a:t>Sometimes teammates let you down and you must shoulder the burden to ensure your own personal success is not impacted. The possibility exists that your teammate will drop the course. You must be ready to deliver if your teammate does not deliver.</a:t>
            </a:r>
          </a:p>
          <a:p>
            <a:pPr marL="0" indent="0">
              <a:buNone/>
            </a:pPr>
            <a:endParaRPr lang="en-US" dirty="0"/>
          </a:p>
        </p:txBody>
      </p:sp>
    </p:spTree>
    <p:extLst>
      <p:ext uri="{BB962C8B-B14F-4D97-AF65-F5344CB8AC3E}">
        <p14:creationId xmlns:p14="http://schemas.microsoft.com/office/powerpoint/2010/main" val="11708147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{0D063CF1-33DD-024C-93FA-264181EB26A3}tf10001058</Template>
  <TotalTime>285</TotalTime>
  <Words>3150</Words>
  <Application>Microsoft Macintosh PowerPoint</Application>
  <PresentationFormat>Widescreen</PresentationFormat>
  <Paragraphs>188</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Open Sans</vt:lpstr>
      <vt:lpstr>var(--monospace)</vt:lpstr>
      <vt:lpstr>Celestial</vt:lpstr>
      <vt:lpstr>Semester Project introduction</vt:lpstr>
      <vt:lpstr>Web-based calculator</vt:lpstr>
      <vt:lpstr>Architected for testing  and high coverage</vt:lpstr>
      <vt:lpstr>PowerPoint Presentation</vt:lpstr>
      <vt:lpstr>PowerPoint Presentation</vt:lpstr>
      <vt:lpstr>PowerPoint Presentation</vt:lpstr>
      <vt:lpstr>PowerPoint Presentation</vt:lpstr>
      <vt:lpstr>PowerPoint Presentation</vt:lpstr>
      <vt:lpstr>Your development team</vt:lpstr>
      <vt:lpstr>Team signup by Thursday, Feb 8</vt:lpstr>
      <vt:lpstr>Team signup by Thursday, Feb 8</vt:lpstr>
      <vt:lpstr>I need a teammate</vt:lpstr>
      <vt:lpstr>Languages, Web Server Architectures, and Test Runners</vt:lpstr>
      <vt:lpstr>I Am Freaking Out! I Have Not Done Web Development! What Should I Pick?</vt:lpstr>
      <vt:lpstr>Are You Going to Teach Me Everything I Need to Know?</vt:lpstr>
      <vt:lpstr>I Still Feel Nervous</vt:lpstr>
      <vt:lpstr>This is a Testing Class. Why Are We Writing a Web Application?</vt:lpstr>
      <vt:lpstr>Source Control via Git and GitHub</vt:lpstr>
      <vt:lpstr>Documentation Written in Markdown</vt:lpstr>
      <vt:lpstr>Documentation Written in Markdown</vt:lpstr>
      <vt:lpstr>Learn to Write great documentation</vt:lpstr>
      <vt:lpstr>Final Video Presentation</vt:lpstr>
      <vt:lpstr>Submission schedule</vt:lpstr>
      <vt:lpstr>Your finished project will include</vt:lpstr>
      <vt:lpstr>grading</vt:lpstr>
      <vt:lpstr>collaboration</vt:lpstr>
      <vt:lpstr>Project documentation</vt:lpstr>
      <vt:lpstr>When you need help with code</vt:lpstr>
      <vt:lpstr>Get started immediately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Semester Project</dc:title>
  <dc:creator>Jeff Adkisson</dc:creator>
  <cp:lastModifiedBy>Jeff Adkisson</cp:lastModifiedBy>
  <cp:revision>23</cp:revision>
  <dcterms:created xsi:type="dcterms:W3CDTF">2024-01-30T18:34:07Z</dcterms:created>
  <dcterms:modified xsi:type="dcterms:W3CDTF">2024-01-30T23:20:00Z</dcterms:modified>
</cp:coreProperties>
</file>