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8"/>
  </p:notesMasterIdLst>
  <p:handoutMasterIdLst>
    <p:handoutMasterId r:id="rId9"/>
  </p:handoutMasterIdLst>
  <p:sldIdLst>
    <p:sldId id="353" r:id="rId2"/>
    <p:sldId id="378" r:id="rId3"/>
    <p:sldId id="387" r:id="rId4"/>
    <p:sldId id="388" r:id="rId5"/>
    <p:sldId id="390" r:id="rId6"/>
    <p:sldId id="383" r:id="rId7"/>
  </p:sldIdLst>
  <p:sldSz cx="12192000" cy="6858000"/>
  <p:notesSz cx="7315200" cy="9601200"/>
  <p:custDataLst>
    <p:tags r:id="rId10"/>
  </p:custDataLst>
  <p:defaultTextStyle>
    <a:defPPr>
      <a:defRPr lang="en-US"/>
    </a:defPPr>
    <a:lvl1pPr marL="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5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7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3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9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" userDrawn="1">
          <p15:clr>
            <a:srgbClr val="A4A3A4"/>
          </p15:clr>
        </p15:guide>
        <p15:guide id="2" pos="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lumbia University" initials="CU" lastIdx="11" clrIdx="0"/>
  <p:cmAuthor id="1" name="Cheng, Freddy" initials="FC" lastIdx="1" clrIdx="1"/>
  <p:cmAuthor id="2" name="Maria O'Brien" initials="MO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323"/>
    <a:srgbClr val="286FB7"/>
    <a:srgbClr val="389DAA"/>
    <a:srgbClr val="D5E7F4"/>
    <a:srgbClr val="1D2763"/>
    <a:srgbClr val="A9B52A"/>
    <a:srgbClr val="641868"/>
    <a:srgbClr val="D33320"/>
    <a:srgbClr val="4990D7"/>
    <a:srgbClr val="89B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32" autoAdjust="0"/>
    <p:restoredTop sz="88754" autoAdjust="0"/>
  </p:normalViewPr>
  <p:slideViewPr>
    <p:cSldViewPr>
      <p:cViewPr varScale="1">
        <p:scale>
          <a:sx n="87" d="100"/>
          <a:sy n="87" d="100"/>
        </p:scale>
        <p:origin x="408" y="192"/>
      </p:cViewPr>
      <p:guideLst>
        <p:guide orient="horz" pos="384"/>
        <p:guide pos="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786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8" y="2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/>
          <a:lstStyle>
            <a:lvl1pPr algn="r">
              <a:defRPr sz="1000"/>
            </a:lvl1pPr>
          </a:lstStyle>
          <a:p>
            <a:fld id="{42DE4DD6-0497-4073-A07F-BACAF3B5AA44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9118663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8" y="9118663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 anchor="b"/>
          <a:lstStyle>
            <a:lvl1pPr algn="r">
              <a:defRPr sz="1000"/>
            </a:lvl1pPr>
          </a:lstStyle>
          <a:p>
            <a:fld id="{889A981B-1A9B-4905-B523-5D15ED53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18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3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/>
          <a:lstStyle>
            <a:lvl1pPr algn="r">
              <a:defRPr sz="1000"/>
            </a:lvl1pPr>
          </a:lstStyle>
          <a:p>
            <a:fld id="{B1EB5D17-1482-4B71-829E-DEE524F3DC4D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19138"/>
            <a:ext cx="6399212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2605" tIns="41302" rIns="82605" bIns="4130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82605" tIns="41302" rIns="82605" bIns="41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 anchor="b"/>
          <a:lstStyle>
            <a:lvl1pPr algn="r">
              <a:defRPr sz="1000"/>
            </a:lvl1pPr>
          </a:lstStyle>
          <a:p>
            <a:fld id="{45F8B6A7-DB98-47EE-9BB0-6897AB4B3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1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5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7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3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9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5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14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40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75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83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0E2E71A-3261-9645-8BF4-05418ADCA3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16637" y="2514600"/>
            <a:ext cx="6062198" cy="2514600"/>
          </a:xfrm>
        </p:spPr>
        <p:txBody>
          <a:bodyPr anchor="t">
            <a:normAutofit/>
          </a:bodyPr>
          <a:lstStyle>
            <a:lvl1pPr algn="r">
              <a:defRPr sz="3600" b="1" cap="all" baseline="0">
                <a:latin typeface="Circular Std Book" panose="020B0604020101020102" pitchFamily="34" charset="77"/>
                <a:cs typeface="Circular Std Book" panose="020B0604020101020102" pitchFamily="34" charset="77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4C130B4-1983-AE46-94D5-F95EA9C11F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94749" y="5449838"/>
            <a:ext cx="7721600" cy="1066800"/>
          </a:xfrm>
        </p:spPr>
        <p:txBody>
          <a:bodyPr>
            <a:normAutofit/>
          </a:bodyPr>
          <a:lstStyle>
            <a:lvl1pPr marL="0" indent="0" algn="r">
              <a:buNone/>
              <a:defRPr sz="2400" b="0" i="0" cap="none" baseline="0">
                <a:solidFill>
                  <a:schemeClr val="tx1">
                    <a:lumMod val="75000"/>
                  </a:schemeClr>
                </a:solidFill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BD6E92-8B77-684E-97B0-F58F65E12A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0" y="533400"/>
            <a:ext cx="7162800" cy="597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3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D457510-F397-584B-AD96-6BFD7262B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452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953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latin typeface="Proxima Nova Rg" panose="02000506030000020004" pitchFamily="2" charset="0"/>
              </a:defRPr>
            </a:lvl1pPr>
            <a:lvl2pPr marL="742862">
              <a:lnSpc>
                <a:spcPct val="100000"/>
              </a:lnSpc>
              <a:spcBef>
                <a:spcPts val="0"/>
              </a:spcBef>
              <a:defRPr sz="2400">
                <a:solidFill>
                  <a:srgbClr val="389DAA"/>
                </a:solidFill>
                <a:latin typeface="Proxima Nova Rg" panose="02000506030000020004" pitchFamily="2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DB55A70-A879-4C4A-9B59-B1588052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10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46400" y="1600205"/>
            <a:ext cx="8636000" cy="467359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113509E-B73E-F943-970E-05D08191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568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3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30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5" indent="0">
              <a:buNone/>
              <a:defRPr sz="1600" b="1"/>
            </a:lvl5pPr>
            <a:lvl6pPr marL="2285730" indent="0">
              <a:buNone/>
              <a:defRPr sz="1600" b="1"/>
            </a:lvl6pPr>
            <a:lvl7pPr marL="2742877" indent="0">
              <a:buNone/>
              <a:defRPr sz="1600" b="1"/>
            </a:lvl7pPr>
            <a:lvl8pPr marL="3200023" indent="0">
              <a:buNone/>
              <a:defRPr sz="1600" b="1"/>
            </a:lvl8pPr>
            <a:lvl9pPr marL="365716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0" y="1535117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30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5" indent="0">
              <a:buNone/>
              <a:defRPr sz="1600" b="1"/>
            </a:lvl5pPr>
            <a:lvl6pPr marL="2285730" indent="0">
              <a:buNone/>
              <a:defRPr sz="1600" b="1"/>
            </a:lvl6pPr>
            <a:lvl7pPr marL="2742877" indent="0">
              <a:buNone/>
              <a:defRPr sz="1600" b="1"/>
            </a:lvl7pPr>
            <a:lvl8pPr marL="3200023" indent="0">
              <a:buNone/>
              <a:defRPr sz="1600" b="1"/>
            </a:lvl8pPr>
            <a:lvl9pPr marL="365716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7702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68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8" indent="0">
              <a:buNone/>
              <a:defRPr sz="900"/>
            </a:lvl4pPr>
            <a:lvl5pPr marL="1828585" indent="0">
              <a:buNone/>
              <a:defRPr sz="900"/>
            </a:lvl5pPr>
            <a:lvl6pPr marL="2285730" indent="0">
              <a:buNone/>
              <a:defRPr sz="900"/>
            </a:lvl6pPr>
            <a:lvl7pPr marL="2742877" indent="0">
              <a:buNone/>
              <a:defRPr sz="900"/>
            </a:lvl7pPr>
            <a:lvl8pPr marL="3200023" indent="0">
              <a:buNone/>
              <a:defRPr sz="900"/>
            </a:lvl8pPr>
            <a:lvl9pPr marL="365716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517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8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2" indent="0">
              <a:buNone/>
              <a:defRPr sz="2400"/>
            </a:lvl3pPr>
            <a:lvl4pPr marL="1371438" indent="0">
              <a:buNone/>
              <a:defRPr sz="2000"/>
            </a:lvl4pPr>
            <a:lvl5pPr marL="1828585" indent="0">
              <a:buNone/>
              <a:defRPr sz="2000"/>
            </a:lvl5pPr>
            <a:lvl6pPr marL="2285730" indent="0">
              <a:buNone/>
              <a:defRPr sz="2000"/>
            </a:lvl6pPr>
            <a:lvl7pPr marL="2742877" indent="0">
              <a:buNone/>
              <a:defRPr sz="2000"/>
            </a:lvl7pPr>
            <a:lvl8pPr marL="3200023" indent="0">
              <a:buNone/>
              <a:defRPr sz="2000"/>
            </a:lvl8pPr>
            <a:lvl9pPr marL="365716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5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8" indent="0">
              <a:buNone/>
              <a:defRPr sz="900"/>
            </a:lvl4pPr>
            <a:lvl5pPr marL="1828585" indent="0">
              <a:buNone/>
              <a:defRPr sz="900"/>
            </a:lvl5pPr>
            <a:lvl6pPr marL="2285730" indent="0">
              <a:buNone/>
              <a:defRPr sz="900"/>
            </a:lvl6pPr>
            <a:lvl7pPr marL="2742877" indent="0">
              <a:buNone/>
              <a:defRPr sz="900"/>
            </a:lvl7pPr>
            <a:lvl8pPr marL="3200023" indent="0">
              <a:buNone/>
              <a:defRPr sz="900"/>
            </a:lvl8pPr>
            <a:lvl9pPr marL="365716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1554"/>
            <a:ext cx="10972800" cy="4766847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 flipH="1">
            <a:off x="3048000" y="406280"/>
            <a:ext cx="7772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203200" y="6553200"/>
            <a:ext cx="1178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28605" y="6519446"/>
            <a:ext cx="580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1345B3D-9E2B-4648-B8DA-C1967F580BC1}" type="slidenum">
              <a:rPr lang="en-US" sz="1600" smtClean="0">
                <a:solidFill>
                  <a:schemeClr val="accent2"/>
                </a:solidFill>
              </a:rPr>
              <a:pPr algn="ctr"/>
              <a:t>‹#›</a:t>
            </a:fld>
            <a:endParaRPr lang="en-US" sz="160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B6D103-1E30-B241-AD2B-7C607B845E4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2" y="87319"/>
            <a:ext cx="2754321" cy="3458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128A51-F912-434E-8014-4F93D52C5FE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053969" y="814"/>
            <a:ext cx="1056861" cy="121756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59880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</p:sldLayoutIdLst>
  <p:hf hdr="0" ftr="0" dt="0"/>
  <p:txStyles>
    <p:titleStyle>
      <a:lvl1pPr algn="l" defTabSz="914292" rtl="0" eaLnBrk="1" latinLnBrk="0" hangingPunct="1">
        <a:spcBef>
          <a:spcPct val="0"/>
        </a:spcBef>
        <a:buNone/>
        <a:defRPr sz="4200" b="1" i="0" kern="1200">
          <a:solidFill>
            <a:srgbClr val="286FB7"/>
          </a:solidFill>
          <a:effectLst/>
          <a:latin typeface="Circular Std Book" panose="020B0604020101020102" pitchFamily="34" charset="77"/>
          <a:ea typeface="+mj-ea"/>
          <a:cs typeface="Circular Std Book" panose="020B0604020101020102" pitchFamily="34" charset="77"/>
        </a:defRPr>
      </a:lvl1pPr>
    </p:titleStyle>
    <p:bodyStyle>
      <a:lvl1pPr marL="342860" indent="-342860" algn="l" defTabSz="91429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286FB7"/>
          </a:solidFill>
          <a:effectLst/>
          <a:latin typeface="Proxima Nova Rg" panose="02000506030000020004" pitchFamily="2" charset="0"/>
          <a:ea typeface="+mn-ea"/>
          <a:cs typeface="+mn-cs"/>
        </a:defRPr>
      </a:lvl1pPr>
      <a:lvl2pPr marL="742862" marR="0" indent="-285717" algn="l" defTabSz="9142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2400" b="0" kern="1200">
          <a:solidFill>
            <a:srgbClr val="389DAA"/>
          </a:solidFill>
          <a:effectLst/>
          <a:latin typeface="Proxima Nova Rg" panose="02000506030000020004" pitchFamily="2" charset="0"/>
          <a:ea typeface="+mn-ea"/>
          <a:cs typeface="+mn-cs"/>
        </a:defRPr>
      </a:lvl2pPr>
      <a:lvl3pPr marL="1142865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286FB7"/>
          </a:solidFill>
          <a:effectLst/>
          <a:latin typeface="+mn-lt"/>
          <a:ea typeface="+mn-ea"/>
          <a:cs typeface="+mn-cs"/>
        </a:defRPr>
      </a:lvl3pPr>
      <a:lvl4pPr marL="1600012" indent="-228573" algn="l" defTabSz="91429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286FB7"/>
          </a:solidFill>
          <a:effectLst/>
          <a:latin typeface="+mn-lt"/>
          <a:ea typeface="+mn-ea"/>
          <a:cs typeface="+mn-cs"/>
        </a:defRPr>
      </a:lvl4pPr>
      <a:lvl5pPr marL="1828585" marR="0" indent="0" algn="l" defTabSz="9142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2600" kern="1200">
          <a:solidFill>
            <a:srgbClr val="286FB7"/>
          </a:solidFill>
          <a:effectLst/>
          <a:latin typeface="+mn-lt"/>
          <a:ea typeface="+mn-ea"/>
          <a:cs typeface="+mn-cs"/>
        </a:defRPr>
      </a:lvl5pPr>
      <a:lvl6pPr marL="2514304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0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7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2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2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5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3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9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>
                <a:solidFill>
                  <a:schemeClr val="tx1">
                    <a:lumMod val="50000"/>
                  </a:schemeClr>
                </a:solidFill>
              </a:rPr>
              <a:t>Jeff Goldsmith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PhD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Department of Biostatistics</a:t>
            </a:r>
          </a:p>
        </p:txBody>
      </p:sp>
    </p:spTree>
    <p:extLst>
      <p:ext uri="{BB962C8B-B14F-4D97-AF65-F5344CB8AC3E}">
        <p14:creationId xmlns:p14="http://schemas.microsoft.com/office/powerpoint/2010/main" val="312097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Makes good graphics with relative ease</a:t>
            </a:r>
          </a:p>
          <a:p>
            <a:pPr lvl="1"/>
            <a:r>
              <a:rPr lang="en-US" dirty="0"/>
              <a:t>“Relative” here is compared to base R graphics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Why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ggplot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449410"/>
            <a:ext cx="3736340" cy="3196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646" y="2449410"/>
            <a:ext cx="3381248" cy="3251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2600" y="6248401"/>
            <a:ext cx="731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86FB7"/>
                </a:solidFill>
                <a:latin typeface="Proxima Nova Rg" charset="0"/>
                <a:ea typeface="Proxima Nova Rg" charset="0"/>
                <a:cs typeface="Proxima Nova Rg" charset="0"/>
              </a:rPr>
              <a:t>“Don</a:t>
            </a:r>
            <a:r>
              <a:rPr lang="mr-IN" sz="1200" dirty="0">
                <a:solidFill>
                  <a:srgbClr val="286FB7"/>
                </a:solidFill>
                <a:latin typeface="Proxima Nova Rg" charset="0"/>
                <a:ea typeface="Proxima Nova Rg" charset="0"/>
                <a:cs typeface="Proxima Nova Rg" charset="0"/>
              </a:rPr>
              <a:t>’</a:t>
            </a:r>
            <a:r>
              <a:rPr lang="en-US" sz="1200" dirty="0">
                <a:solidFill>
                  <a:srgbClr val="286FB7"/>
                </a:solidFill>
                <a:latin typeface="Proxima Nova Rg" charset="0"/>
                <a:ea typeface="Proxima Nova Rg" charset="0"/>
                <a:cs typeface="Proxima Nova Rg" charset="0"/>
              </a:rPr>
              <a:t>t teach built-in plotting to beginners (teach ggplot2)” </a:t>
            </a:r>
            <a:r>
              <a:rPr lang="mr-IN" sz="1200" dirty="0">
                <a:solidFill>
                  <a:srgbClr val="286FB7"/>
                </a:solidFill>
                <a:latin typeface="Proxima Nova Rg" charset="0"/>
                <a:ea typeface="Proxima Nova Rg" charset="0"/>
                <a:cs typeface="Proxima Nova Rg" charset="0"/>
              </a:rPr>
              <a:t>–</a:t>
            </a:r>
            <a:r>
              <a:rPr lang="en-US" sz="1200" dirty="0">
                <a:solidFill>
                  <a:srgbClr val="286FB7"/>
                </a:solidFill>
                <a:latin typeface="Proxima Nova Rg" charset="0"/>
                <a:ea typeface="Proxima Nova Rg" charset="0"/>
                <a:cs typeface="Proxima Nova Rg" charset="0"/>
              </a:rPr>
              <a:t> blog post by David Robinson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25270" y="3042335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E68323"/>
                </a:solidFill>
              </a:rPr>
              <a:t>vs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954" y="533400"/>
            <a:ext cx="1828799" cy="206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2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Cohesiveness shortens the learning curve</a:t>
            </a:r>
          </a:p>
          <a:p>
            <a:pPr lvl="1"/>
            <a:r>
              <a:rPr lang="en-US" dirty="0"/>
              <a:t>Same principles underlie all graphic types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Why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ggplot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514600"/>
            <a:ext cx="4191000" cy="2971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156" y="2514600"/>
            <a:ext cx="3206416" cy="297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2600" y="6248401"/>
            <a:ext cx="731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86FB7"/>
                </a:solidFill>
                <a:latin typeface="Proxima Nova Rg" charset="0"/>
                <a:ea typeface="Proxima Nova Rg" charset="0"/>
                <a:cs typeface="Proxima Nova Rg" charset="0"/>
              </a:rPr>
              <a:t>“hello ggplot2!” </a:t>
            </a:r>
            <a:r>
              <a:rPr lang="mr-IN" sz="1200" dirty="0">
                <a:solidFill>
                  <a:srgbClr val="286FB7"/>
                </a:solidFill>
                <a:latin typeface="Proxima Nova Rg" charset="0"/>
                <a:ea typeface="Proxima Nova Rg" charset="0"/>
                <a:cs typeface="Proxima Nova Rg" charset="0"/>
              </a:rPr>
              <a:t>–</a:t>
            </a:r>
            <a:r>
              <a:rPr lang="en-US" sz="1200" dirty="0">
                <a:solidFill>
                  <a:srgbClr val="286FB7"/>
                </a:solidFill>
                <a:latin typeface="Proxima Nova Rg" charset="0"/>
                <a:ea typeface="Proxima Nova Rg" charset="0"/>
                <a:cs typeface="Proxima Nova Rg" charset="0"/>
              </a:rPr>
              <a:t> talk by Jenny Bryan</a:t>
            </a:r>
          </a:p>
        </p:txBody>
      </p:sp>
    </p:spTree>
    <p:extLst>
      <p:ext uri="{BB962C8B-B14F-4D97-AF65-F5344CB8AC3E}">
        <p14:creationId xmlns:p14="http://schemas.microsoft.com/office/powerpoint/2010/main" val="12134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materials online</a:t>
            </a:r>
          </a:p>
          <a:p>
            <a:r>
              <a:rPr lang="en-US" dirty="0"/>
              <a:t>google is your friend</a:t>
            </a:r>
          </a:p>
          <a:p>
            <a:pPr lvl="1"/>
            <a:r>
              <a:rPr lang="en-US" dirty="0"/>
              <a:t>Start searches with “</a:t>
            </a:r>
            <a:r>
              <a:rPr lang="en-US" dirty="0" err="1"/>
              <a:t>ggplot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StackOverflow</a:t>
            </a:r>
            <a:r>
              <a:rPr lang="en-US" dirty="0"/>
              <a:t> has lots of questions and useful answers</a:t>
            </a:r>
          </a:p>
          <a:p>
            <a:pPr lvl="1"/>
            <a:r>
              <a:rPr lang="en-US" dirty="0"/>
              <a:t>Don’t worry about googling stuff you “should know”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Learning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ggplot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50" y="3581400"/>
            <a:ext cx="5626100" cy="257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5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graph components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aesthetic mappings</a:t>
            </a:r>
          </a:p>
          <a:p>
            <a:pPr lvl="1"/>
            <a:r>
              <a:rPr lang="en-US" dirty="0" err="1"/>
              <a:t>geoms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Advanced graph components</a:t>
            </a:r>
          </a:p>
          <a:p>
            <a:pPr lvl="1"/>
            <a:r>
              <a:rPr lang="en-US" dirty="0"/>
              <a:t>facets</a:t>
            </a:r>
          </a:p>
          <a:p>
            <a:pPr lvl="1"/>
            <a:r>
              <a:rPr lang="en-US" dirty="0"/>
              <a:t>scales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endParaRPr lang="en-US" dirty="0"/>
          </a:p>
          <a:p>
            <a:r>
              <a:rPr lang="en-US" dirty="0"/>
              <a:t>A graph is built by combining these components</a:t>
            </a:r>
          </a:p>
          <a:p>
            <a:r>
              <a:rPr lang="en-US" dirty="0"/>
              <a:t>Components are consistent across graph types</a:t>
            </a:r>
          </a:p>
          <a:p>
            <a:pPr lvl="1"/>
            <a:r>
              <a:rPr lang="en-US" dirty="0"/>
              <a:t>Scatterplots, bar graphs, density plots</a:t>
            </a:r>
            <a:r>
              <a:rPr lang="en-US"/>
              <a:t>, ridge plots 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Using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ggplot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259EFD-9D72-F943-9603-9FE21E6C6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034F3D-3D8D-434C-9FFA-B04BC6BF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code!!</a:t>
            </a:r>
          </a:p>
        </p:txBody>
      </p:sp>
    </p:spTree>
    <p:extLst>
      <p:ext uri="{BB962C8B-B14F-4D97-AF65-F5344CB8AC3E}">
        <p14:creationId xmlns:p14="http://schemas.microsoft.com/office/powerpoint/2010/main" val="31629860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5720&quot;&gt;&lt;property id=&quot;20148&quot; value=&quot;5&quot;/&gt;&lt;property id=&quot;20300&quot; value=&quot;Slide 9 - &amp;quot;Celebrating our leadership&amp;quot;&quot;/&gt;&lt;property id=&quot;20307&quot; value=&quot;277&quot;/&gt;&lt;/object&gt;&lt;object type=&quot;3&quot; unique_id=&quot;16150&quot;&gt;&lt;property id=&quot;20148&quot; value=&quot;5&quot;/&gt;&lt;property id=&quot;20300&quot; value=&quot;Slide 17 - &amp;quot;Staff Awards for Excellence&amp;quot;&quot;/&gt;&lt;property id=&quot;20307&quot; value=&quot;299&quot;/&gt;&lt;/object&gt;&lt;object type=&quot;3&quot; unique_id=&quot;16151&quot;&gt;&lt;property id=&quot;20148&quot; value=&quot;5&quot;/&gt;&lt;property id=&quot;20300&quot; value=&quot;Slide 18 - &amp;quot;Celebrating our leadership&amp;quot;&quot;/&gt;&lt;property id=&quot;20307&quot; value=&quot;302&quot;/&gt;&lt;/object&gt;&lt;object type=&quot;3&quot; unique_id=&quot;16152&quot;&gt;&lt;property id=&quot;20148&quot; value=&quot;5&quot;/&gt;&lt;property id=&quot;20300&quot; value=&quot;Slide 20 - &amp;quot;Dean’s Excellence in Leadership Award&amp;quot;&quot;/&gt;&lt;property id=&quot;20307&quot; value=&quot;301&quot;/&gt;&lt;/object&gt;&lt;object type=&quot;3&quot; unique_id=&quot;16218&quot;&gt;&lt;property id=&quot;20148&quot; value=&quot;5&quot;/&gt;&lt;property id=&quot;20300&quot; value=&quot;Slide 19 - &amp;quot;Dean’s Excellence in Mentoring Award&amp;quot;&quot;/&gt;&lt;property id=&quot;20307&quot; value=&quot;305&quot;/&gt;&lt;/object&gt;&lt;object type=&quot;3&quot; unique_id=&quot;16219&quot;&gt;&lt;property id=&quot;20148&quot; value=&quot;5&quot;/&gt;&lt;property id=&quot;20300&quot; value=&quot;Slide 22 - &amp;quot;Congrats&amp;quot;&quot;/&gt;&lt;property id=&quot;20307&quot; value=&quot;304&quot;/&gt;&lt;/object&gt;&lt;object type=&quot;3&quot; unique_id=&quot;16220&quot;&gt;&lt;property id=&quot;20148&quot; value=&quot;5&quot;/&gt;&lt;property id=&quot;20300&quot; value=&quot;Slide 23 - &amp;quot;Public Health Innovation Contest (tbd)&amp;quot;&quot;/&gt;&lt;property id=&quot;20307&quot; value=&quot;303&quot;/&gt;&lt;/object&gt;&lt;object type=&quot;3&quot; unique_id=&quot;16221&quot;&gt;&lt;property id=&quot;20148&quot; value=&quot;5&quot;/&gt;&lt;property id=&quot;20300&quot; value=&quot;Slide 26 - &amp;quot;New Faculty&amp;quot;&quot;/&gt;&lt;property id=&quot;20307&quot; value=&quot;306&quot;/&gt;&lt;/object&gt;&lt;object type=&quot;3&quot; unique_id=&quot;16222&quot;&gt;&lt;property id=&quot;20148&quot; value=&quot;5&quot;/&gt;&lt;property id=&quot;20300&quot; value=&quot;Slide 27 - &amp;quot;Promotions&amp;quot;&quot;/&gt;&lt;property id=&quot;20307&quot; value=&quot;307&quot;/&gt;&lt;/object&gt;&lt;object type=&quot;3&quot; unique_id=&quot;16367&quot;&gt;&lt;property id=&quot;20148&quot; value=&quot;5&quot;/&gt;&lt;property id=&quot;20300&quot; value=&quot;Slide 8 - &amp;quot;The Allan Rosenfield Alumni Award for Excellence&amp;quot;&quot;/&gt;&lt;property id=&quot;20307&quot; value=&quot;308&quot;/&gt;&lt;/object&gt;&lt;object type=&quot;3&quot; unique_id=&quot;16501&quot;&gt;&lt;property id=&quot;20148&quot; value=&quot;5&quot;/&gt;&lt;property id=&quot;20300&quot; value=&quot;Slide 10 - &amp;quot;Staff Awards for Excellence&amp;quot;&quot;/&gt;&lt;property id=&quot;20307&quot; value=&quot;315&quot;/&gt;&lt;/object&gt;&lt;object type=&quot;3&quot; unique_id=&quot;16502&quot;&gt;&lt;property id=&quot;20148&quot; value=&quot;5&quot;/&gt;&lt;property id=&quot;20300&quot; value=&quot;Slide 11 - &amp;quot;Staff Awards for Excellence&amp;quot;&quot;/&gt;&lt;property id=&quot;20307&quot; value=&quot;314&quot;/&gt;&lt;/object&gt;&lt;object type=&quot;3&quot; unique_id=&quot;16503&quot;&gt;&lt;property id=&quot;20148&quot; value=&quot;5&quot;/&gt;&lt;property id=&quot;20300&quot; value=&quot;Slide 12 - &amp;quot;Staff Awards for Excellence&amp;quot;&quot;/&gt;&lt;property id=&quot;20307&quot; value=&quot;313&quot;/&gt;&lt;/object&gt;&lt;object type=&quot;3&quot; unique_id=&quot;16504&quot;&gt;&lt;property id=&quot;20148&quot; value=&quot;5&quot;/&gt;&lt;property id=&quot;20300&quot; value=&quot;Slide 13 - &amp;quot;Staff Awards for Excellence&amp;quot;&quot;/&gt;&lt;property id=&quot;20307&quot; value=&quot;312&quot;/&gt;&lt;/object&gt;&lt;object type=&quot;3&quot; unique_id=&quot;16505&quot;&gt;&lt;property id=&quot;20148&quot; value=&quot;5&quot;/&gt;&lt;property id=&quot;20300&quot; value=&quot;Slide 14 - &amp;quot;Staff Awards for Excellence&amp;quot;&quot;/&gt;&lt;property id=&quot;20307&quot; value=&quot;311&quot;/&gt;&lt;/object&gt;&lt;object type=&quot;3&quot; unique_id=&quot;16506&quot;&gt;&lt;property id=&quot;20148&quot; value=&quot;5&quot;/&gt;&lt;property id=&quot;20300&quot; value=&quot;Slide 15 - &amp;quot;Staff Awards for Excellence&amp;quot;&quot;/&gt;&lt;property id=&quot;20307&quot; value=&quot;310&quot;/&gt;&lt;/object&gt;&lt;object type=&quot;3&quot; unique_id=&quot;16507&quot;&gt;&lt;property id=&quot;20148&quot; value=&quot;5&quot;/&gt;&lt;property id=&quot;20300&quot; value=&quot;Slide 16 - &amp;quot;Staff Awards for Excellence&amp;quot;&quot;/&gt;&lt;property id=&quot;20307&quot; value=&quot;309&quot;/&gt;&lt;/object&gt;&lt;object type=&quot;3&quot; unique_id=&quot;16712&quot;&gt;&lt;property id=&quot;20148&quot; value=&quot;5&quot;/&gt;&lt;property id=&quot;20300&quot; value=&quot;Slide 24 - &amp;quot;Celebrating our leadership&amp;quot;&quot;/&gt;&lt;property id=&quot;20307&quot; value=&quot;316&quot;/&gt;&lt;/object&gt;&lt;object type=&quot;3&quot; unique_id=&quot;16713&quot;&gt;&lt;property id=&quot;20148&quot; value=&quot;5&quot;/&gt;&lt;property id=&quot;20300&quot; value=&quot;Slide 25 - &amp;quot;New Leaders&amp;quot;&quot;/&gt;&lt;property id=&quot;20307&quot; value=&quot;317&quot;/&gt;&lt;/object&gt;&lt;object type=&quot;3&quot; unique_id=&quot;16861&quot;&gt;&lt;property id=&quot;20148&quot; value=&quot;5&quot;/&gt;&lt;property id=&quot;20300&quot; value=&quot;Slide 28 - &amp;quot;Teaching Excellence Award&amp;quot;&quot;/&gt;&lt;property id=&quot;20307&quot; value=&quot;318&quot;/&gt;&lt;/object&gt;&lt;object type=&quot;3&quot; unique_id=&quot;16862&quot;&gt;&lt;property id=&quot;20148&quot; value=&quot;5&quot;/&gt;&lt;property id=&quot;20300&quot; value=&quot;Slide 29 - &amp;quot;Junior Faculty Teaching Award&amp;quot;&quot;/&gt;&lt;property id=&quot;20307&quot; value=&quot;319&quot;/&gt;&lt;/object&gt;&lt;object type=&quot;3&quot; unique_id=&quot;16978&quot;&gt;&lt;property id=&quot;20148&quot; value=&quot;5&quot;/&gt;&lt;property id=&quot;20300&quot; value=&quot;Slide 21 - &amp;quot;Highest ranking faculty (tbd)&amp;quot;&quot;/&gt;&lt;property id=&quot;20307&quot; value=&quot;320&quot;/&gt;&lt;/object&gt;&lt;object type=&quot;3&quot; unique_id=&quot;17411&quot;&gt;&lt;property id=&quot;20148&quot; value=&quot;5&quot;/&gt;&lt;property id=&quot;20300&quot; value=&quot;Slide 1 - &amp;quot;New Revenue Model Needed&amp;quot;&quot;/&gt;&lt;property id=&quot;20307&quot; value=&quot;333&quot;/&gt;&lt;/object&gt;&lt;object type=&quot;3&quot; unique_id=&quot;17808&quot;&gt;&lt;property id=&quot;20148&quot; value=&quot;5&quot;/&gt;&lt;property id=&quot;20300&quot; value=&quot;Slide 2 - &amp;quot;New Revenue Model Needed&amp;quot;&quot;/&gt;&lt;property id=&quot;20307&quot; value=&quot;335&quot;/&gt;&lt;/object&gt;&lt;object type=&quot;3&quot; unique_id=&quot;17809&quot;&gt;&lt;property id=&quot;20148&quot; value=&quot;5&quot;/&gt;&lt;property id=&quot;20300&quot; value=&quot;Slide 3 - &amp;quot;New Revenue Streams&amp;quot;&quot;/&gt;&lt;property id=&quot;20307&quot; value=&quot;336&quot;/&gt;&lt;/object&gt;&lt;object type=&quot;3&quot; unique_id=&quot;17810&quot;&gt;&lt;property id=&quot;20148&quot; value=&quot;5&quot;/&gt;&lt;property id=&quot;20300&quot; value=&quot;Slide 4 - &amp;quot;Philanthropy&amp;quot;&quot;/&gt;&lt;property id=&quot;20307&quot; value=&quot;337&quot;/&gt;&lt;/object&gt;&lt;object type=&quot;3&quot; unique_id=&quot;17811&quot;&gt;&lt;property id=&quot;20148&quot; value=&quot;5&quot;/&gt;&lt;property id=&quot;20300&quot; value=&quot;Slide 5 - &amp;quot;Educational Initiatives&amp;quot;&quot;/&gt;&lt;property id=&quot;20307&quot; value=&quot;338&quot;/&gt;&lt;/object&gt;&lt;object type=&quot;3&quot; unique_id=&quot;17812&quot;&gt;&lt;property id=&quot;20148&quot; value=&quot;5&quot;/&gt;&lt;property id=&quot;20300&quot; value=&quot;Slide 6 - &amp;quot;Research Competitiveness&amp;quot;&quot;/&gt;&lt;property id=&quot;20307&quot; value=&quot;339&quot;/&gt;&lt;/object&gt;&lt;object type=&quot;3&quot; unique_id=&quot;17813&quot;&gt;&lt;property id=&quot;20148&quot; value=&quot;5&quot;/&gt;&lt;property id=&quot;20300&quot; value=&quot;Slide 7 - &amp;quot;Harnessing Global Centers&amp;quot;&quot;/&gt;&lt;property id=&quot;20307&quot; value=&quot;34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8_sos_1">
  <a:themeElements>
    <a:clrScheme name="Custom 2">
      <a:dk1>
        <a:srgbClr val="FFFFFF"/>
      </a:dk1>
      <a:lt1>
        <a:sysClr val="window" lastClr="FFFFFF"/>
      </a:lt1>
      <a:dk2>
        <a:srgbClr val="000000"/>
      </a:dk2>
      <a:lt2>
        <a:srgbClr val="454545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10800</TotalTime>
  <Words>153</Words>
  <Application>Microsoft Macintosh PowerPoint</Application>
  <PresentationFormat>Widescreen</PresentationFormat>
  <Paragraphs>38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Circular Std Book</vt:lpstr>
      <vt:lpstr>Gill Sans MT</vt:lpstr>
      <vt:lpstr>Monaco</vt:lpstr>
      <vt:lpstr>Proxima Nova Rg</vt:lpstr>
      <vt:lpstr>8_sos_1</vt:lpstr>
      <vt:lpstr>Visualization</vt:lpstr>
      <vt:lpstr>Why ggplot?</vt:lpstr>
      <vt:lpstr>Why ggplot?</vt:lpstr>
      <vt:lpstr>Learning ggplot</vt:lpstr>
      <vt:lpstr>Using ggplot</vt:lpstr>
      <vt:lpstr>Time to code!!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Columbia University</dc:creator>
  <cp:lastModifiedBy>Goldsmith, Jeff</cp:lastModifiedBy>
  <cp:revision>622</cp:revision>
  <cp:lastPrinted>2017-08-09T19:12:12Z</cp:lastPrinted>
  <dcterms:created xsi:type="dcterms:W3CDTF">2013-09-08T00:57:50Z</dcterms:created>
  <dcterms:modified xsi:type="dcterms:W3CDTF">2022-04-05T11:09:33Z</dcterms:modified>
</cp:coreProperties>
</file>