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9"/>
  </p:notesMasterIdLst>
  <p:handoutMasterIdLst>
    <p:handoutMasterId r:id="rId10"/>
  </p:handoutMasterIdLst>
  <p:sldIdLst>
    <p:sldId id="353" r:id="rId2"/>
    <p:sldId id="373" r:id="rId3"/>
    <p:sldId id="378" r:id="rId4"/>
    <p:sldId id="387" r:id="rId5"/>
    <p:sldId id="388" r:id="rId6"/>
    <p:sldId id="390" r:id="rId7"/>
    <p:sldId id="383" r:id="rId8"/>
  </p:sldIdLst>
  <p:sldSz cx="12192000" cy="6858000"/>
  <p:notesSz cx="7315200" cy="9601200"/>
  <p:custDataLst>
    <p:tags r:id="rId11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323"/>
    <a:srgbClr val="286FB7"/>
    <a:srgbClr val="389DAA"/>
    <a:srgbClr val="D5E7F4"/>
    <a:srgbClr val="1D2763"/>
    <a:srgbClr val="A9B52A"/>
    <a:srgbClr val="641868"/>
    <a:srgbClr val="D33320"/>
    <a:srgbClr val="4990D7"/>
    <a:srgbClr val="89B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5" autoAdjust="0"/>
    <p:restoredTop sz="88776" autoAdjust="0"/>
  </p:normalViewPr>
  <p:slideViewPr>
    <p:cSldViewPr>
      <p:cViewPr varScale="1">
        <p:scale>
          <a:sx n="113" d="100"/>
          <a:sy n="113" d="100"/>
        </p:scale>
        <p:origin x="1176" y="176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7" y="2514600"/>
            <a:ext cx="6062198" cy="2514600"/>
          </a:xfrm>
        </p:spPr>
        <p:txBody>
          <a:bodyPr anchor="t">
            <a:normAutofit/>
          </a:bodyPr>
          <a:lstStyle>
            <a:lvl1pPr algn="r">
              <a:defRPr sz="3600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6E92-8B77-684E-97B0-F58F65E12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533400"/>
            <a:ext cx="7162800" cy="59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3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5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Proxima Nova Rg" panose="02000506030000020004" pitchFamily="2" charset="0"/>
              </a:defRPr>
            </a:lvl1pPr>
            <a:lvl2pPr marL="742862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89DAA"/>
                </a:solidFill>
                <a:latin typeface="Proxima Nova Rg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0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568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702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68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17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8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4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3048000" y="406280"/>
            <a:ext cx="777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6"/>
            <a:ext cx="58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6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87319"/>
            <a:ext cx="2754321" cy="345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28A51-F912-434E-8014-4F93D52C5FE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53969" y="814"/>
            <a:ext cx="1056861" cy="121756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9880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</p:sldLayoutIdLst>
  <p:hf hdr="0" ftr="0" dt="0"/>
  <p:txStyles>
    <p:titleStyle>
      <a:lvl1pPr algn="l" defTabSz="914292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 Rg" panose="02000506030000020004" pitchFamily="2" charset="0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 Rg" panose="02000506030000020004" pitchFamily="2" charset="0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828585" marR="0" indent="0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Jeff Goldsmith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PhD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Department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data is critical</a:t>
            </a:r>
          </a:p>
          <a:p>
            <a:pPr lvl="1"/>
            <a:r>
              <a:rPr lang="en-US" dirty="0"/>
              <a:t>True for you as an analyst</a:t>
            </a:r>
          </a:p>
          <a:p>
            <a:pPr lvl="1"/>
            <a:r>
              <a:rPr lang="en-US" dirty="0"/>
              <a:t>True for you as a communicator</a:t>
            </a:r>
          </a:p>
          <a:p>
            <a:endParaRPr lang="en-US" dirty="0"/>
          </a:p>
          <a:p>
            <a:r>
              <a:rPr lang="en-US" dirty="0"/>
              <a:t>You should make dozens of graphics for each dataset</a:t>
            </a:r>
          </a:p>
          <a:p>
            <a:pPr lvl="1"/>
            <a:r>
              <a:rPr lang="en-US" dirty="0"/>
              <a:t>Most of these are for your eyes only</a:t>
            </a:r>
          </a:p>
          <a:p>
            <a:pPr lvl="1"/>
            <a:r>
              <a:rPr lang="en-US" dirty="0"/>
              <a:t>A (small) subset are for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picture is worth 1000 words</a:t>
            </a:r>
          </a:p>
        </p:txBody>
      </p:sp>
    </p:spTree>
    <p:extLst>
      <p:ext uri="{BB962C8B-B14F-4D97-AF65-F5344CB8AC3E}">
        <p14:creationId xmlns:p14="http://schemas.microsoft.com/office/powerpoint/2010/main" val="33157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good graphics with relative ease</a:t>
            </a:r>
          </a:p>
          <a:p>
            <a:pPr lvl="1"/>
            <a:r>
              <a:rPr lang="en-US" dirty="0"/>
              <a:t>“Relative” here is compared to base R graphics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49410"/>
            <a:ext cx="3736340" cy="319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46" y="2449410"/>
            <a:ext cx="3381248" cy="325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6248401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“Don</a:t>
            </a:r>
            <a:r>
              <a:rPr lang="mr-IN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’</a:t>
            </a:r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t teach built-in plotting to beginners (teach ggplot2)” </a:t>
            </a:r>
            <a:r>
              <a:rPr lang="mr-IN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–</a:t>
            </a:r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 blog post by David Robinson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5270" y="304233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68323"/>
                </a:solidFill>
              </a:rPr>
              <a:t>vs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54" y="533400"/>
            <a:ext cx="1828799" cy="20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2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Cohesiveness shortens the learning curve</a:t>
            </a:r>
          </a:p>
          <a:p>
            <a:pPr lvl="1"/>
            <a:r>
              <a:rPr lang="en-US" dirty="0"/>
              <a:t>Same principles underlie all graphic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4191000" cy="2971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56" y="2514600"/>
            <a:ext cx="3206416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6248401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“hello ggplot2!” </a:t>
            </a:r>
            <a:r>
              <a:rPr lang="mr-IN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–</a:t>
            </a:r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 talk by Jenny Bryan</a:t>
            </a:r>
          </a:p>
        </p:txBody>
      </p:sp>
    </p:spTree>
    <p:extLst>
      <p:ext uri="{BB962C8B-B14F-4D97-AF65-F5344CB8AC3E}">
        <p14:creationId xmlns:p14="http://schemas.microsoft.com/office/powerpoint/2010/main" val="12134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materials online</a:t>
            </a:r>
          </a:p>
          <a:p>
            <a:r>
              <a:rPr lang="en-US" dirty="0"/>
              <a:t>google is your friend</a:t>
            </a:r>
          </a:p>
          <a:p>
            <a:pPr lvl="1"/>
            <a:r>
              <a:rPr lang="en-US" dirty="0"/>
              <a:t>Start searches with “</a:t>
            </a:r>
            <a:r>
              <a:rPr lang="en-US" dirty="0" err="1"/>
              <a:t>ggplot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 has lots of questions and useful answers</a:t>
            </a:r>
          </a:p>
          <a:p>
            <a:pPr lvl="1"/>
            <a:r>
              <a:rPr lang="en-US" dirty="0"/>
              <a:t>Don’t worry about googling stuff you “should know”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ggplot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3581400"/>
            <a:ext cx="5626100" cy="25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5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graph components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 mappings</a:t>
            </a:r>
          </a:p>
          <a:p>
            <a:pPr lvl="1"/>
            <a:r>
              <a:rPr lang="en-US" dirty="0" err="1"/>
              <a:t>geoms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Advanced graph components</a:t>
            </a:r>
          </a:p>
          <a:p>
            <a:pPr lvl="1"/>
            <a:r>
              <a:rPr lang="en-US" dirty="0"/>
              <a:t>facets</a:t>
            </a:r>
          </a:p>
          <a:p>
            <a:pPr lvl="1"/>
            <a:r>
              <a:rPr lang="en-US" dirty="0"/>
              <a:t>scales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endParaRPr lang="en-US" dirty="0"/>
          </a:p>
          <a:p>
            <a:r>
              <a:rPr lang="en-US" dirty="0"/>
              <a:t>A graph is built by combining these components</a:t>
            </a:r>
          </a:p>
          <a:p>
            <a:r>
              <a:rPr lang="en-US" dirty="0"/>
              <a:t>Components are consistent across graph types</a:t>
            </a:r>
          </a:p>
          <a:p>
            <a:pPr lvl="1"/>
            <a:r>
              <a:rPr lang="en-US" dirty="0"/>
              <a:t>Scatterplots, bar graphs, density plots</a:t>
            </a:r>
            <a:r>
              <a:rPr lang="en-US"/>
              <a:t>, ridge plots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Using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ggplot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259EFD-9D72-F943-9603-9FE21E6C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34F3D-3D8D-434C-9FFA-B04BC6BF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code!!</a:t>
            </a:r>
          </a:p>
        </p:txBody>
      </p:sp>
    </p:spTree>
    <p:extLst>
      <p:ext uri="{BB962C8B-B14F-4D97-AF65-F5344CB8AC3E}">
        <p14:creationId xmlns:p14="http://schemas.microsoft.com/office/powerpoint/2010/main" val="3162986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10800</TotalTime>
  <Words>202</Words>
  <Application>Microsoft Macintosh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Circular Std Book</vt:lpstr>
      <vt:lpstr>Gill Sans MT</vt:lpstr>
      <vt:lpstr>Monaco</vt:lpstr>
      <vt:lpstr>Proxima Nova Rg</vt:lpstr>
      <vt:lpstr>8_sos_1</vt:lpstr>
      <vt:lpstr>Visualization</vt:lpstr>
      <vt:lpstr>A picture is worth 1000 words</vt:lpstr>
      <vt:lpstr>Why ggplot?</vt:lpstr>
      <vt:lpstr>Why ggplot?</vt:lpstr>
      <vt:lpstr>Learning ggplot</vt:lpstr>
      <vt:lpstr>Using ggplot</vt:lpstr>
      <vt:lpstr>Time to code!!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Goldsmith, Jeff</cp:lastModifiedBy>
  <cp:revision>621</cp:revision>
  <cp:lastPrinted>2017-08-09T19:12:12Z</cp:lastPrinted>
  <dcterms:created xsi:type="dcterms:W3CDTF">2013-09-08T00:57:50Z</dcterms:created>
  <dcterms:modified xsi:type="dcterms:W3CDTF">2022-04-03T02:47:34Z</dcterms:modified>
</cp:coreProperties>
</file>