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353" r:id="rId2"/>
    <p:sldId id="384" r:id="rId3"/>
    <p:sldId id="373" r:id="rId4"/>
    <p:sldId id="381" r:id="rId5"/>
    <p:sldId id="376" r:id="rId6"/>
    <p:sldId id="377" r:id="rId7"/>
    <p:sldId id="354" r:id="rId8"/>
    <p:sldId id="358" r:id="rId9"/>
    <p:sldId id="369" r:id="rId10"/>
    <p:sldId id="378" r:id="rId11"/>
    <p:sldId id="380" r:id="rId12"/>
    <p:sldId id="383" r:id="rId13"/>
  </p:sldIdLst>
  <p:sldSz cx="12192000" cy="6858000"/>
  <p:notesSz cx="7315200" cy="9601200"/>
  <p:custDataLst>
    <p:tags r:id="rId1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DAA"/>
    <a:srgbClr val="286FB7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6" autoAdjust="0"/>
    <p:restoredTop sz="91497" autoAdjust="0"/>
  </p:normalViewPr>
  <p:slideViewPr>
    <p:cSldViewPr>
      <p:cViewPr varScale="1">
        <p:scale>
          <a:sx n="117" d="100"/>
          <a:sy n="117" d="100"/>
        </p:scale>
        <p:origin x="984" y="168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drob</a:t>
            </a:r>
            <a:r>
              <a:rPr lang="en-US" dirty="0"/>
              <a:t>/status/882988972888215552</a:t>
            </a:r>
          </a:p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rabaath</a:t>
            </a:r>
            <a:r>
              <a:rPr lang="en-US" dirty="0"/>
              <a:t>/status/882995183255793664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5C20A-1A08-1140-B79A-5DD6D30BB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526341"/>
            <a:ext cx="71628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1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61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949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2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9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89154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85" y="1309642"/>
            <a:ext cx="4174369" cy="381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3" y="1299693"/>
            <a:ext cx="4919241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38843" y="3505203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7580" y="3505203"/>
            <a:ext cx="41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😡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8" y="4578908"/>
            <a:ext cx="4015646" cy="2051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8B008A-D0EB-604B-A396-20E1CAAA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files</a:t>
            </a:r>
          </a:p>
        </p:txBody>
      </p:sp>
    </p:spTree>
    <p:extLst>
      <p:ext uri="{BB962C8B-B14F-4D97-AF65-F5344CB8AC3E}">
        <p14:creationId xmlns:p14="http://schemas.microsoft.com/office/powerpoint/2010/main" val="72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E68323"/>
                </a:solidFill>
              </a:rPr>
              <a:t>Being organized will </a:t>
            </a:r>
            <a:r>
              <a:rPr lang="en-US" sz="2400" i="1" dirty="0">
                <a:solidFill>
                  <a:srgbClr val="E68323"/>
                </a:solidFill>
              </a:rPr>
              <a:t>frequently</a:t>
            </a:r>
            <a:r>
              <a:rPr lang="en-US" sz="2400" dirty="0">
                <a:solidFill>
                  <a:srgbClr val="E68323"/>
                </a:solidFill>
              </a:rPr>
              <a:t> make your life easier</a:t>
            </a:r>
          </a:p>
          <a:p>
            <a:endParaRPr lang="en-US" dirty="0"/>
          </a:p>
          <a:p>
            <a:r>
              <a:rPr lang="en-US" dirty="0"/>
              <a:t>“Your most frequent collaborator is you from six months ago, but you don’t reply to emails”</a:t>
            </a:r>
            <a:r>
              <a:rPr lang="en-US" baseline="30000" dirty="0">
                <a:solidFill>
                  <a:srgbClr val="E68323"/>
                </a:solidFill>
              </a:rPr>
              <a:t>1</a:t>
            </a:r>
            <a:endParaRPr lang="en-US" dirty="0"/>
          </a:p>
          <a:p>
            <a:r>
              <a:rPr lang="en-US" dirty="0"/>
              <a:t>Eventually, someone other than you (or even future you) will need to reproduce your results</a:t>
            </a:r>
          </a:p>
          <a:p>
            <a:pPr lvl="1"/>
            <a:r>
              <a:rPr lang="en-US" dirty="0"/>
              <a:t>Be ready for that.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organization matters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12205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68323"/>
                </a:solidFill>
                <a:latin typeface="Proxima Nova Rg" panose="02000506030000020004" pitchFamily="2" charset="0"/>
              </a:rPr>
              <a:t>1. </a:t>
            </a:r>
            <a:r>
              <a:rPr lang="en-US" sz="1400" dirty="0">
                <a:solidFill>
                  <a:srgbClr val="286FB7"/>
                </a:solidFill>
                <a:latin typeface="Proxima Nova Rg" panose="02000506030000020004" pitchFamily="2" charset="0"/>
              </a:rPr>
              <a:t>This version of the quote comes from Karl Broman, who traced it to a tweet: http://</a:t>
            </a:r>
            <a:r>
              <a:rPr lang="en-US" sz="1400" dirty="0" err="1">
                <a:solidFill>
                  <a:srgbClr val="286FB7"/>
                </a:solidFill>
                <a:latin typeface="Proxima Nova Rg" panose="02000506030000020004" pitchFamily="2" charset="0"/>
              </a:rPr>
              <a:t>bit.ly</a:t>
            </a:r>
            <a:r>
              <a:rPr lang="en-US" sz="1400" dirty="0">
                <a:solidFill>
                  <a:srgbClr val="286FB7"/>
                </a:solidFill>
                <a:latin typeface="Proxima Nova Rg" panose="02000506030000020004" pitchFamily="2" charset="0"/>
              </a:rPr>
              <a:t>/</a:t>
            </a:r>
            <a:r>
              <a:rPr lang="en-US" sz="1400" dirty="0" err="1">
                <a:solidFill>
                  <a:srgbClr val="286FB7"/>
                </a:solidFill>
                <a:latin typeface="Proxima Nova Rg" panose="02000506030000020004" pitchFamily="2" charset="0"/>
              </a:rPr>
              <a:t>motivate_git</a:t>
            </a:r>
            <a:endParaRPr lang="en-US" sz="1400" dirty="0">
              <a:solidFill>
                <a:srgbClr val="286FB7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0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59EFD-9D72-F943-9603-9FE21E6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4F3D-3D8D-434C-9FFA-B04BC6B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code!!</a:t>
            </a:r>
          </a:p>
        </p:txBody>
      </p:sp>
    </p:spTree>
    <p:extLst>
      <p:ext uri="{BB962C8B-B14F-4D97-AF65-F5344CB8AC3E}">
        <p14:creationId xmlns:p14="http://schemas.microsoft.com/office/powerpoint/2010/main" val="238122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4723A-5EEA-EF49-B52D-6AFC3C09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 course is intended to introduce some common tools</a:t>
            </a:r>
          </a:p>
          <a:p>
            <a:endParaRPr lang="en-US" dirty="0"/>
          </a:p>
          <a:p>
            <a:r>
              <a:rPr lang="en-US" dirty="0"/>
              <a:t>This lecture will get us started </a:t>
            </a:r>
            <a:r>
              <a:rPr lang="en-US"/>
              <a:t>by focusing on:</a:t>
            </a:r>
            <a:endParaRPr lang="en-US" dirty="0"/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/>
              <a:t>Some coding best practices</a:t>
            </a:r>
          </a:p>
          <a:p>
            <a:pPr lvl="1"/>
            <a:r>
              <a:rPr lang="en-US" dirty="0"/>
              <a:t>R Markdown</a:t>
            </a:r>
          </a:p>
          <a:p>
            <a:pPr lvl="1"/>
            <a:r>
              <a:rPr lang="en-US" dirty="0"/>
              <a:t>Project organization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F9C6-ACEF-FE45-92B5-76CB76B2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</p:spTree>
    <p:extLst>
      <p:ext uri="{BB962C8B-B14F-4D97-AF65-F5344CB8AC3E}">
        <p14:creationId xmlns:p14="http://schemas.microsoft.com/office/powerpoint/2010/main" val="41134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Makes life </a:t>
            </a:r>
            <a:r>
              <a:rPr lang="en-US" i="1" dirty="0"/>
              <a:t>much </a:t>
            </a:r>
            <a:r>
              <a:rPr lang="en-US" dirty="0"/>
              <a:t>easier for </a:t>
            </a:r>
            <a:r>
              <a:rPr lang="en-US" dirty="0" err="1"/>
              <a:t>useRs</a:t>
            </a:r>
            <a:r>
              <a:rPr lang="en-US" dirty="0"/>
              <a:t> (not a typo </a:t>
            </a:r>
            <a:r>
              <a:rPr lang="mr-IN" dirty="0"/>
              <a:t>–</a:t>
            </a:r>
            <a:r>
              <a:rPr lang="en-US" dirty="0"/>
              <a:t> people who use R are sometimes referred to as </a:t>
            </a:r>
            <a:r>
              <a:rPr lang="en-US" dirty="0" err="1"/>
              <a:t>useRs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folks are also leading the development of a new analytic framework within R, and that work is integrated into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are we using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68" y="5334000"/>
            <a:ext cx="2234784" cy="7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dirty="0" err="1"/>
              <a:t>Rstudio</a:t>
            </a:r>
            <a:r>
              <a:rPr lang="en-US" dirty="0"/>
              <a:t> is an Integrated Development Environment (IDE)</a:t>
            </a:r>
          </a:p>
          <a:p>
            <a:pPr lvl="1" defTabSz="914400"/>
            <a:r>
              <a:rPr lang="en-US" dirty="0"/>
              <a:t>It’s got everything you need to do data science in R</a:t>
            </a:r>
          </a:p>
          <a:p>
            <a:pPr lvl="1" defTabSz="914400"/>
            <a:r>
              <a:rPr lang="en-US" dirty="0"/>
              <a:t>This IDE is one of the better reasons to use R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089" y="6135303"/>
            <a:ext cx="515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R for Data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288312"/>
            <a:ext cx="5867400" cy="4780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6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case sensitive</a:t>
            </a:r>
          </a:p>
          <a:p>
            <a:r>
              <a:rPr lang="en-US" dirty="0"/>
              <a:t>There is no autocorrect</a:t>
            </a:r>
          </a:p>
          <a:p>
            <a:endParaRPr lang="en-US" dirty="0"/>
          </a:p>
          <a:p>
            <a:r>
              <a:rPr lang="en-US" dirty="0"/>
              <a:t>Establish a variable naming convention</a:t>
            </a:r>
          </a:p>
          <a:p>
            <a:pPr lvl="1"/>
            <a:r>
              <a:rPr lang="en-US" dirty="0" err="1"/>
              <a:t>this_is_snake_case</a:t>
            </a:r>
            <a:endParaRPr lang="en-US" dirty="0"/>
          </a:p>
          <a:p>
            <a:pPr lvl="1"/>
            <a:r>
              <a:rPr lang="en-US" dirty="0" err="1"/>
              <a:t>this.is.period.case</a:t>
            </a:r>
            <a:endParaRPr lang="en-US" dirty="0"/>
          </a:p>
          <a:p>
            <a:pPr lvl="1"/>
            <a:r>
              <a:rPr lang="en-US" dirty="0" err="1"/>
              <a:t>thisIsLowerCamelCase</a:t>
            </a:r>
            <a:endParaRPr lang="en-US" dirty="0"/>
          </a:p>
          <a:p>
            <a:pPr lvl="1"/>
            <a:r>
              <a:rPr lang="en-US" dirty="0" err="1"/>
              <a:t>ThisIsUpperCamelCase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names should match your regex skills</a:t>
            </a:r>
          </a:p>
          <a:p>
            <a:pPr lvl="1"/>
            <a:endParaRPr lang="en-US" dirty="0"/>
          </a:p>
          <a:p>
            <a:r>
              <a:rPr lang="en-US" dirty="0"/>
              <a:t>Extensive documentation will save you headache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637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your inputs (e.g. raw data) and code as “real”</a:t>
            </a:r>
          </a:p>
          <a:p>
            <a:pPr lvl="1"/>
            <a:r>
              <a:rPr lang="en-US" dirty="0"/>
              <a:t>Your results and created by input and code, and you can always reproduce your results from these if you need to</a:t>
            </a:r>
          </a:p>
          <a:p>
            <a:pPr lvl="1"/>
            <a:endParaRPr lang="en-US" dirty="0"/>
          </a:p>
          <a:p>
            <a:r>
              <a:rPr lang="en-US" dirty="0"/>
              <a:t>Your code matters</a:t>
            </a:r>
          </a:p>
          <a:p>
            <a:pPr lvl="1"/>
            <a:r>
              <a:rPr lang="en-US" dirty="0"/>
              <a:t>It’s one of the most central ways you will communicate. </a:t>
            </a:r>
          </a:p>
          <a:p>
            <a:pPr lvl="1"/>
            <a:endParaRPr lang="en-US" dirty="0"/>
          </a:p>
          <a:p>
            <a:r>
              <a:rPr lang="en-US" dirty="0"/>
              <a:t>Plan for mistakes</a:t>
            </a:r>
          </a:p>
          <a:p>
            <a:pPr lvl="1"/>
            <a:r>
              <a:rPr lang="en-US" dirty="0"/>
              <a:t>Write code that makes it easy to fix mistakes without breaking the rest of your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perspective 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7995A-6BB5-504E-85C2-D02BCB43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07229"/>
            <a:ext cx="7797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spend a lot of your time communicating in writing</a:t>
            </a:r>
          </a:p>
          <a:p>
            <a:pPr lvl="1"/>
            <a:r>
              <a:rPr lang="en-US" dirty="0"/>
              <a:t>With collaborators, a general public, future you</a:t>
            </a:r>
          </a:p>
          <a:p>
            <a:pPr lvl="1"/>
            <a:r>
              <a:rPr lang="en-US" dirty="0"/>
              <a:t>About data cleaning, analyses, results</a:t>
            </a:r>
          </a:p>
          <a:p>
            <a:pPr lvl="1"/>
            <a:r>
              <a:rPr lang="en-US" dirty="0"/>
              <a:t>In formal reports, brief summaries, replies to questions</a:t>
            </a:r>
          </a:p>
          <a:p>
            <a:pPr marL="457145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Text and code are important</a:t>
            </a:r>
          </a:p>
        </p:txBody>
      </p:sp>
    </p:spTree>
    <p:extLst>
      <p:ext uri="{BB962C8B-B14F-4D97-AF65-F5344CB8AC3E}">
        <p14:creationId xmlns:p14="http://schemas.microsoft.com/office/powerpoint/2010/main" val="8730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Code is necessary but not sufficient for clear communication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tools that combine your code and text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Greatly facilitates </a:t>
            </a:r>
            <a:r>
              <a:rPr lang="en-US" i="1" dirty="0"/>
              <a:t>reproducibility</a:t>
            </a:r>
            <a:r>
              <a:rPr lang="en-US" dirty="0"/>
              <a:t>, which is a big concept</a:t>
            </a:r>
          </a:p>
          <a:p>
            <a:pPr lvl="1"/>
            <a:r>
              <a:rPr lang="en-US" dirty="0"/>
              <a:t>In short, someone you don’t know or work with should be able to reproduce each step of your analysis </a:t>
            </a:r>
          </a:p>
          <a:p>
            <a:pPr lvl="1"/>
            <a:r>
              <a:rPr lang="en-US" dirty="0"/>
              <a:t>As a part of this, they should understand why you did what you did</a:t>
            </a:r>
          </a:p>
          <a:p>
            <a:pPr lvl="1"/>
            <a:r>
              <a:rPr lang="en-US" dirty="0"/>
              <a:t>(Again, this someone is often future you)</a:t>
            </a:r>
          </a:p>
          <a:p>
            <a:pPr lvl="1"/>
            <a:endParaRPr lang="en-US" dirty="0"/>
          </a:p>
          <a:p>
            <a:r>
              <a:rPr lang="en-US" dirty="0"/>
              <a:t>We’ll use R Markdown to write reproducible reports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573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56F-AE30-F44D-A00E-CD136530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 “Markdown” language is a </a:t>
            </a:r>
            <a:r>
              <a:rPr lang="en-US" i="1" dirty="0"/>
              <a:t>lightweight syntax </a:t>
            </a:r>
            <a:r>
              <a:rPr lang="en-US" dirty="0"/>
              <a:t>that can be easily converted to another format (HTML, PDF, Word)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 Markdown lets you combine formatted text with code chunks and the results of those chunks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Having text and code in the same place, and having the combined output be user-friendly, is huge for your workflow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 Markdown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90FAC-2F7D-FC41-A6F3-1F14E7A8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59" y="3093899"/>
            <a:ext cx="6529282" cy="1106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46102-9CD4-324F-9F3A-43AE8DE21D81}"/>
              </a:ext>
            </a:extLst>
          </p:cNvPr>
          <p:cNvSpPr txBox="1"/>
          <p:nvPr/>
        </p:nvSpPr>
        <p:spPr>
          <a:xfrm>
            <a:off x="7985804" y="4267200"/>
            <a:ext cx="420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panose="02000506030000020004" pitchFamily="2" charset="0"/>
              </a:rPr>
              <a:t>R for 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6CC6D-503A-8A4B-AE6D-FCF5F4485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76228"/>
            <a:ext cx="941332" cy="10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561</Words>
  <Application>Microsoft Macintosh PowerPoint</Application>
  <PresentationFormat>Widescreen</PresentationFormat>
  <Paragraphs>89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Circular Std Book</vt:lpstr>
      <vt:lpstr>Gill Sans MT</vt:lpstr>
      <vt:lpstr>Proxima Nova Rg</vt:lpstr>
      <vt:lpstr>8_sos_1</vt:lpstr>
      <vt:lpstr>Getting Started</vt:lpstr>
      <vt:lpstr>Overall goals</vt:lpstr>
      <vt:lpstr>Why are we using RStudio?</vt:lpstr>
      <vt:lpstr>Working in RStudio</vt:lpstr>
      <vt:lpstr>Code</vt:lpstr>
      <vt:lpstr>Some perspective on code</vt:lpstr>
      <vt:lpstr>Text and code are important</vt:lpstr>
      <vt:lpstr>Tools</vt:lpstr>
      <vt:lpstr>R Markdown</vt:lpstr>
      <vt:lpstr>Organizing files</vt:lpstr>
      <vt:lpstr>Why organization matters</vt:lpstr>
      <vt:lpstr>Time to code!!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596</cp:revision>
  <cp:lastPrinted>2019-01-17T22:12:35Z</cp:lastPrinted>
  <dcterms:created xsi:type="dcterms:W3CDTF">2013-09-08T00:57:50Z</dcterms:created>
  <dcterms:modified xsi:type="dcterms:W3CDTF">2022-04-02T13:37:30Z</dcterms:modified>
</cp:coreProperties>
</file>