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7"/>
  </p:notesMasterIdLst>
  <p:handoutMasterIdLst>
    <p:handoutMasterId r:id="rId18"/>
  </p:handoutMasterIdLst>
  <p:sldIdLst>
    <p:sldId id="353" r:id="rId2"/>
    <p:sldId id="354" r:id="rId3"/>
    <p:sldId id="358" r:id="rId4"/>
    <p:sldId id="373" r:id="rId5"/>
    <p:sldId id="357" r:id="rId6"/>
    <p:sldId id="374" r:id="rId7"/>
    <p:sldId id="361" r:id="rId8"/>
    <p:sldId id="384" r:id="rId9"/>
    <p:sldId id="385" r:id="rId10"/>
    <p:sldId id="376" r:id="rId11"/>
    <p:sldId id="377" r:id="rId12"/>
    <p:sldId id="375" r:id="rId13"/>
    <p:sldId id="378" r:id="rId14"/>
    <p:sldId id="379" r:id="rId15"/>
    <p:sldId id="383" r:id="rId16"/>
  </p:sldIdLst>
  <p:sldSz cx="12192000" cy="6858000"/>
  <p:notesSz cx="7315200" cy="9601200"/>
  <p:custDataLst>
    <p:tags r:id="rId19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DAA"/>
    <a:srgbClr val="286FB7"/>
    <a:srgbClr val="E68323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2" autoAdjust="0"/>
    <p:restoredTop sz="88912" autoAdjust="0"/>
  </p:normalViewPr>
  <p:slideViewPr>
    <p:cSldViewPr>
      <p:cViewPr varScale="1">
        <p:scale>
          <a:sx n="113" d="100"/>
          <a:sy n="113" d="100"/>
        </p:scale>
        <p:origin x="1128" y="176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-2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7" y="2514600"/>
            <a:ext cx="6062198" cy="2514600"/>
          </a:xfrm>
        </p:spPr>
        <p:txBody>
          <a:bodyPr anchor="t">
            <a:normAutofit/>
          </a:bodyPr>
          <a:lstStyle>
            <a:lvl1pPr algn="r">
              <a:defRPr sz="36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0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11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latin typeface="Proxima Nova Rg" panose="02000506030000020004" pitchFamily="2" charset="0"/>
              </a:defRPr>
            </a:lvl1pPr>
            <a:lvl2pPr marL="742862">
              <a:lnSpc>
                <a:spcPct val="100000"/>
              </a:lnSpc>
              <a:spcBef>
                <a:spcPts val="0"/>
              </a:spcBef>
              <a:defRPr sz="2400">
                <a:solidFill>
                  <a:srgbClr val="389DAA"/>
                </a:solidFill>
                <a:latin typeface="Proxima Nova Rg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1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87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30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5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7" indent="0">
              <a:buNone/>
              <a:defRPr sz="1600" b="1"/>
            </a:lvl7pPr>
            <a:lvl8pPr marL="3200023" indent="0">
              <a:buNone/>
              <a:defRPr sz="1600" b="1"/>
            </a:lvl8pPr>
            <a:lvl9pPr marL="365716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43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0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04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8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5" indent="0">
              <a:buNone/>
              <a:defRPr sz="2000"/>
            </a:lvl5pPr>
            <a:lvl6pPr marL="2285730" indent="0">
              <a:buNone/>
              <a:defRPr sz="2000"/>
            </a:lvl6pPr>
            <a:lvl7pPr marL="2742877" indent="0">
              <a:buNone/>
              <a:defRPr sz="2000"/>
            </a:lvl7pPr>
            <a:lvl8pPr marL="3200023" indent="0">
              <a:buNone/>
              <a:defRPr sz="2000"/>
            </a:lvl8pPr>
            <a:lvl9pPr marL="365716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5" indent="0">
              <a:buNone/>
              <a:defRPr sz="900"/>
            </a:lvl5pPr>
            <a:lvl6pPr marL="2285730" indent="0">
              <a:buNone/>
              <a:defRPr sz="900"/>
            </a:lvl6pPr>
            <a:lvl7pPr marL="2742877" indent="0">
              <a:buNone/>
              <a:defRPr sz="900"/>
            </a:lvl7pPr>
            <a:lvl8pPr marL="3200023" indent="0">
              <a:buNone/>
              <a:defRPr sz="900"/>
            </a:lvl8pPr>
            <a:lvl9pPr marL="365716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1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4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6"/>
            <a:ext cx="58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6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87319"/>
            <a:ext cx="2754321" cy="34589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20DAF5-B597-4042-B17E-B9E60A35420B}"/>
              </a:ext>
            </a:extLst>
          </p:cNvPr>
          <p:cNvCxnSpPr>
            <a:cxnSpLocks/>
          </p:cNvCxnSpPr>
          <p:nvPr userDrawn="1"/>
        </p:nvCxnSpPr>
        <p:spPr>
          <a:xfrm flipH="1">
            <a:off x="3048000" y="406280"/>
            <a:ext cx="777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219F46E-D5D0-DD40-9A6F-3A7E3B82164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053969" y="814"/>
            <a:ext cx="1056861" cy="12175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893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hf hdr="0" ftr="0" dt="0"/>
  <p:txStyles>
    <p:titleStyle>
      <a:lvl1pPr algn="l" defTabSz="914292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342860" indent="-342860" algn="l" defTabSz="91429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 Rg" panose="02000506030000020004" pitchFamily="2" charset="0"/>
          <a:ea typeface="+mn-ea"/>
          <a:cs typeface="+mn-cs"/>
        </a:defRPr>
      </a:lvl1pPr>
      <a:lvl2pPr marL="742862" marR="0" indent="-285717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 Rg" panose="02000506030000020004" pitchFamily="2" charset="0"/>
          <a:ea typeface="+mn-ea"/>
          <a:cs typeface="+mn-cs"/>
        </a:defRPr>
      </a:lvl2pPr>
      <a:lvl3pPr marL="1142865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012" indent="-228573" algn="l" defTabSz="9142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828585" marR="0" indent="0" algn="l" defTabSz="9142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304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0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7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2" indent="-228573" algn="l" defTabSz="91429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dirty="0">
                <a:latin typeface="Circular Std Book" charset="0"/>
                <a:ea typeface="Circular Std Book" charset="0"/>
                <a:cs typeface="Circular Std Book" charset="0"/>
              </a:rPr>
              <a:t>Data Import and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roxima Nova Rg" charset="0"/>
                <a:ea typeface="Proxima Nova Rg" charset="0"/>
                <a:cs typeface="Proxima Nova Rg" charset="0"/>
              </a:rPr>
              <a:t>Jeff Goldsmith, PhD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roxima Nova Rg" charset="0"/>
                <a:ea typeface="Proxima Nova Rg" charset="0"/>
                <a:cs typeface="Proxima Nova Rg" charset="0"/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1201400" cy="495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/>
              <a:t>package has specific functions that map to each of these major steps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dirty="0"/>
              <a:t> relevant variables</a:t>
            </a:r>
          </a:p>
          <a:p>
            <a:pPr lvl="1"/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filter</a:t>
            </a:r>
            <a:r>
              <a:rPr lang="en-US" dirty="0"/>
              <a:t> out unnecessary observations</a:t>
            </a:r>
          </a:p>
          <a:p>
            <a:pPr lvl="1"/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mutate</a:t>
            </a:r>
            <a:r>
              <a:rPr lang="en-US" dirty="0"/>
              <a:t> (sorry) new variables, or change existing ones</a:t>
            </a:r>
          </a:p>
          <a:p>
            <a:pPr lvl="1"/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arrange</a:t>
            </a:r>
            <a:r>
              <a:rPr lang="en-US" dirty="0"/>
              <a:t> in an easy-to-digest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057401"/>
            <a:ext cx="1981200" cy="2227511"/>
          </a:xfrm>
          <a:prstGeom prst="rect">
            <a:avLst/>
          </a:prstGeom>
        </p:spPr>
      </p:pic>
      <p:pic>
        <p:nvPicPr>
          <p:cNvPr id="6" name="Picture 5" descr="A picture containing computer, screen, monitor, video&#10;&#10;Description automatically generated">
            <a:extLst>
              <a:ext uri="{FF2B5EF4-FFF2-40B4-BE49-F238E27FC236}">
                <a16:creationId xmlns:a16="http://schemas.microsoft.com/office/drawing/2014/main" id="{001F7AB1-67F9-FE4F-AFDD-65182AE6F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17" y="2057402"/>
            <a:ext cx="1853189" cy="21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modularity is intentional</a:t>
            </a:r>
          </a:p>
          <a:p>
            <a:pPr lvl="1"/>
            <a:r>
              <a:rPr lang="en-US" dirty="0"/>
              <a:t>Each function is designed to do one thing, and do it well</a:t>
            </a:r>
          </a:p>
          <a:p>
            <a:pPr lvl="1"/>
            <a:r>
              <a:rPr lang="en-US" dirty="0"/>
              <a:t>This is true of other functions as well (and there are several others)</a:t>
            </a:r>
          </a:p>
          <a:p>
            <a:pPr lvl="1"/>
            <a:endParaRPr lang="en-US" dirty="0"/>
          </a:p>
          <a:p>
            <a:r>
              <a:rPr lang="en-US" dirty="0"/>
              <a:t>These functions share a structure: the first argument is always a data frame, and the returned objects is always a data frame</a:t>
            </a:r>
          </a:p>
          <a:p>
            <a:pPr lvl="1"/>
            <a:r>
              <a:rPr lang="en-US" sz="2000" dirty="0" err="1"/>
              <a:t>tibble</a:t>
            </a:r>
            <a:r>
              <a:rPr lang="en-US" sz="2000" dirty="0"/>
              <a:t> comes in, </a:t>
            </a:r>
            <a:r>
              <a:rPr lang="en-US" sz="2000" dirty="0" err="1"/>
              <a:t>tibble</a:t>
            </a:r>
            <a:r>
              <a:rPr lang="en-US" sz="2000" dirty="0"/>
              <a:t> goes out, you can’t explain that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Piping allows you to tie together a sequence actions</a:t>
            </a:r>
          </a:p>
          <a:p>
            <a:pPr lvl="1"/>
            <a:r>
              <a:rPr lang="en-US" dirty="0"/>
              <a:t>“New” to R (2014)</a:t>
            </a:r>
          </a:p>
          <a:p>
            <a:pPr lvl="1"/>
            <a:r>
              <a:rPr lang="en-US" dirty="0"/>
              <a:t>Comes from the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magrittr</a:t>
            </a:r>
            <a:r>
              <a:rPr lang="en-US" dirty="0"/>
              <a:t> package; loaded by everything in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71799"/>
            <a:ext cx="1981200" cy="2288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72D90-7CFE-804F-B544-7B3F6706A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2971799"/>
            <a:ext cx="3048001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0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actions to start my days</a:t>
            </a:r>
          </a:p>
          <a:p>
            <a:pPr lvl="1"/>
            <a:r>
              <a:rPr lang="en-US" dirty="0"/>
              <a:t>Wake up</a:t>
            </a:r>
          </a:p>
          <a:p>
            <a:pPr lvl="1"/>
            <a:r>
              <a:rPr lang="en-US" dirty="0"/>
              <a:t>Brush teeth</a:t>
            </a:r>
          </a:p>
          <a:p>
            <a:pPr lvl="1"/>
            <a:r>
              <a:rPr lang="en-US" dirty="0"/>
              <a:t>Do data science</a:t>
            </a:r>
          </a:p>
          <a:p>
            <a:pPr lvl="1"/>
            <a:endParaRPr lang="en-US" dirty="0"/>
          </a:p>
          <a:p>
            <a:r>
              <a:rPr lang="en-US" dirty="0"/>
              <a:t>In “R”, I can nest these actions: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389DAA"/>
                </a:solidFill>
                <a:latin typeface="Monaco" pitchFamily="2" charset="77"/>
              </a:rPr>
              <a:t>happy_jeff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rgbClr val="389DAA"/>
                </a:solidFill>
                <a:latin typeface="Monaco" pitchFamily="2" charset="77"/>
              </a:rPr>
              <a:t>do_ds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(</a:t>
            </a:r>
            <a:r>
              <a:rPr lang="en-US" sz="2000" dirty="0" err="1">
                <a:solidFill>
                  <a:srgbClr val="E68323"/>
                </a:solidFill>
                <a:latin typeface="Monaco" pitchFamily="2" charset="77"/>
              </a:rPr>
              <a:t>brush_teeth</a:t>
            </a:r>
            <a:r>
              <a:rPr lang="en-US" sz="2000" dirty="0">
                <a:solidFill>
                  <a:srgbClr val="E68323"/>
                </a:solidFill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wake_up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asleep_jeff</a:t>
            </a:r>
            <a:r>
              <a:rPr lang="en-US" sz="2000" dirty="0">
                <a:latin typeface="Monaco" pitchFamily="2" charset="77"/>
              </a:rPr>
              <a:t>)</a:t>
            </a:r>
            <a:r>
              <a:rPr lang="en-US" sz="2000" dirty="0">
                <a:solidFill>
                  <a:srgbClr val="E68323"/>
                </a:solidFill>
                <a:latin typeface="Monaco" pitchFamily="2" charset="77"/>
              </a:rPr>
              <a:t>)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)</a:t>
            </a:r>
          </a:p>
          <a:p>
            <a:endParaRPr lang="en-US" dirty="0"/>
          </a:p>
          <a:p>
            <a:r>
              <a:rPr lang="en-US" dirty="0"/>
              <a:t>Alternatively, I could name a bunch of intermediate objects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 	</a:t>
            </a:r>
            <a:r>
              <a:rPr lang="en-US" sz="2000" dirty="0" err="1">
                <a:latin typeface="Monaco" pitchFamily="2" charset="77"/>
              </a:rPr>
              <a:t>awake_jeff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latin typeface="Monaco" pitchFamily="2" charset="77"/>
              </a:rPr>
              <a:t>wake_up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asleep_jeff</a:t>
            </a:r>
            <a:r>
              <a:rPr lang="en-US" sz="20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E68323"/>
                </a:solidFill>
                <a:latin typeface="Monaco" pitchFamily="2" charset="77"/>
              </a:rPr>
              <a:t>clean_teeth_jeff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rgbClr val="E68323"/>
                </a:solidFill>
                <a:latin typeface="Monaco" pitchFamily="2" charset="77"/>
              </a:rPr>
              <a:t>brush_teeth</a:t>
            </a:r>
            <a:r>
              <a:rPr lang="en-US" sz="2000" dirty="0">
                <a:solidFill>
                  <a:srgbClr val="E68323"/>
                </a:solidFill>
                <a:latin typeface="Monaco" pitchFamily="2" charset="77"/>
              </a:rPr>
              <a:t>(</a:t>
            </a:r>
            <a:r>
              <a:rPr lang="en-US" sz="2000" dirty="0" err="1">
                <a:latin typeface="Monaco" pitchFamily="2" charset="77"/>
              </a:rPr>
              <a:t>awake_jeff</a:t>
            </a:r>
            <a:r>
              <a:rPr lang="en-US" sz="2000" dirty="0">
                <a:solidFill>
                  <a:srgbClr val="E68323"/>
                </a:solidFill>
                <a:latin typeface="Monaco" pitchFamily="2" charset="77"/>
              </a:rPr>
              <a:t>)</a:t>
            </a:r>
            <a:endParaRPr lang="en-US" sz="20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	</a:t>
            </a:r>
            <a:r>
              <a:rPr lang="en-US" sz="2000" dirty="0" err="1">
                <a:solidFill>
                  <a:srgbClr val="389DAA"/>
                </a:solidFill>
                <a:latin typeface="Monaco" pitchFamily="2" charset="77"/>
              </a:rPr>
              <a:t>happy_jeff</a:t>
            </a:r>
            <a:r>
              <a:rPr lang="en-US" sz="2000" dirty="0"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rgbClr val="389DAA"/>
                </a:solidFill>
                <a:latin typeface="Monaco" pitchFamily="2" charset="77"/>
              </a:rPr>
              <a:t>do_ds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(</a:t>
            </a:r>
            <a:r>
              <a:rPr lang="en-US" sz="2000" dirty="0" err="1">
                <a:solidFill>
                  <a:srgbClr val="E68323"/>
                </a:solidFill>
                <a:latin typeface="Monaco" pitchFamily="2" charset="77"/>
              </a:rPr>
              <a:t>clean_teeth_jeff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75755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pipes is easier to read and understand, and avoids clutter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	</a:t>
            </a:r>
            <a:r>
              <a:rPr lang="en-US" sz="2000" dirty="0" err="1">
                <a:latin typeface="Monaco" pitchFamily="2" charset="77"/>
              </a:rPr>
              <a:t>happy_jeff</a:t>
            </a:r>
            <a:r>
              <a:rPr lang="en-US" sz="2000" dirty="0">
                <a:latin typeface="Monaco" pitchFamily="2" charset="77"/>
              </a:rPr>
              <a:t> = 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        </a:t>
            </a:r>
            <a:r>
              <a:rPr lang="en-US" sz="2000" dirty="0" err="1">
                <a:latin typeface="Monaco" pitchFamily="2" charset="77"/>
              </a:rPr>
              <a:t>wake_up</a:t>
            </a:r>
            <a:r>
              <a:rPr lang="en-US" sz="2000" dirty="0">
                <a:latin typeface="Monaco" pitchFamily="2" charset="77"/>
              </a:rPr>
              <a:t>(</a:t>
            </a:r>
            <a:r>
              <a:rPr lang="en-US" sz="2000">
                <a:latin typeface="Monaco" pitchFamily="2" charset="77"/>
              </a:rPr>
              <a:t>asleep_jeff) </a:t>
            </a:r>
            <a:r>
              <a:rPr lang="en-US" sz="2000" dirty="0">
                <a:latin typeface="Monaco" pitchFamily="2" charset="77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Monaco" pitchFamily="2" charset="77"/>
              </a:rPr>
              <a:t>        </a:t>
            </a:r>
            <a:r>
              <a:rPr lang="en-US" sz="2000" dirty="0" err="1">
                <a:solidFill>
                  <a:srgbClr val="E68323"/>
                </a:solidFill>
                <a:latin typeface="Monaco" pitchFamily="2" charset="77"/>
              </a:rPr>
              <a:t>brush_teeth</a:t>
            </a:r>
            <a:r>
              <a:rPr lang="en-US" sz="2000" dirty="0">
                <a:solidFill>
                  <a:srgbClr val="E68323"/>
                </a:solidFill>
                <a:latin typeface="Monaco" pitchFamily="2" charset="77"/>
              </a:rPr>
              <a:t>()</a:t>
            </a:r>
            <a:r>
              <a:rPr lang="en-US" sz="2000" dirty="0">
                <a:latin typeface="Monaco" pitchFamily="2" charset="77"/>
              </a:rPr>
              <a:t> %&gt;%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        </a:t>
            </a:r>
            <a:r>
              <a:rPr lang="en-US" sz="2000" dirty="0" err="1">
                <a:solidFill>
                  <a:srgbClr val="389DAA"/>
                </a:solidFill>
                <a:latin typeface="Monaco" pitchFamily="2" charset="77"/>
              </a:rPr>
              <a:t>do_ds</a:t>
            </a:r>
            <a:r>
              <a:rPr lang="en-US" sz="2000" dirty="0">
                <a:solidFill>
                  <a:srgbClr val="389DAA"/>
                </a:solidFill>
                <a:latin typeface="Monaco" pitchFamily="2" charset="77"/>
              </a:rPr>
              <a:t>()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“</a:t>
            </a:r>
            <a:r>
              <a:rPr lang="en-US" sz="2000" dirty="0">
                <a:latin typeface="Monaco" pitchFamily="2" charset="77"/>
              </a:rPr>
              <a:t>%&gt;%</a:t>
            </a:r>
            <a:r>
              <a:rPr lang="en-US" dirty="0"/>
              <a:t>” as “and then”</a:t>
            </a:r>
          </a:p>
          <a:p>
            <a:r>
              <a:rPr lang="en-US" dirty="0"/>
              <a:t>The result of one function gets passed as the first argument to the next one by default, although you can be more specific</a:t>
            </a:r>
          </a:p>
          <a:p>
            <a:r>
              <a:rPr lang="en-US" dirty="0"/>
              <a:t>Works very well with “</a:t>
            </a:r>
            <a:r>
              <a:rPr lang="en-US" dirty="0" err="1"/>
              <a:t>tibble</a:t>
            </a:r>
            <a:r>
              <a:rPr lang="en-US" dirty="0"/>
              <a:t> goes in, </a:t>
            </a:r>
            <a:r>
              <a:rPr lang="en-US" dirty="0" err="1"/>
              <a:t>tibble</a:t>
            </a:r>
            <a:r>
              <a:rPr lang="en-US" dirty="0"/>
              <a:t> comes out” philosophy</a:t>
            </a:r>
          </a:p>
          <a:p>
            <a:endParaRPr lang="en-US" dirty="0"/>
          </a:p>
          <a:p>
            <a:r>
              <a:rPr lang="en-US" dirty="0"/>
              <a:t>You will probably never fully appreciate how great piping is</a:t>
            </a:r>
          </a:p>
          <a:p>
            <a:pPr lvl="1"/>
            <a:r>
              <a:rPr lang="en-US" dirty="0"/>
              <a:t>You should be glad that that’s true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282803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59EFD-9D72-F943-9603-9FE21E6C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4F3D-3D8D-434C-9FFA-B04BC6BF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code!!</a:t>
            </a:r>
          </a:p>
        </p:txBody>
      </p:sp>
    </p:spTree>
    <p:extLst>
      <p:ext uri="{BB962C8B-B14F-4D97-AF65-F5344CB8AC3E}">
        <p14:creationId xmlns:p14="http://schemas.microsoft.com/office/powerpoint/2010/main" val="29282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Data don’t magically appear in your R session</a:t>
            </a:r>
          </a:p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They’re rarely even in the form you need</a:t>
            </a:r>
          </a:p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 process of taking data in whatever form they exist and transforming them to the form you need is “wrangling”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8730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“Import” is the first step to “wrangle”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Import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0" y="5222441"/>
            <a:ext cx="420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</a:rPr>
              <a:t>R for Data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045C3-5AB6-9248-932B-A90BB94A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10" y="2178803"/>
            <a:ext cx="73837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Data often come in tables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Row = subject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Column = variable</a:t>
            </a:r>
          </a:p>
          <a:p>
            <a:endParaRPr lang="en-US" dirty="0"/>
          </a:p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 variables may be of different types</a:t>
            </a:r>
          </a:p>
          <a:p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In R,</a:t>
            </a:r>
            <a:r>
              <a:rPr lang="en-US" dirty="0"/>
              <a:t>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data.frames</a:t>
            </a:r>
            <a:r>
              <a:rPr lang="en-US" sz="2000" dirty="0"/>
              <a:t> </a:t>
            </a: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are designed to hold this kind of dataset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Looks like a matrix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Actually a very specific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Data tables</a:t>
            </a:r>
          </a:p>
        </p:txBody>
      </p:sp>
    </p:spTree>
    <p:extLst>
      <p:ext uri="{BB962C8B-B14F-4D97-AF65-F5344CB8AC3E}">
        <p14:creationId xmlns:p14="http://schemas.microsoft.com/office/powerpoint/2010/main" val="3315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>
                <a:latin typeface="Proxima Nova Rg" charset="0"/>
                <a:ea typeface="Proxima Nova Rg" charset="0"/>
                <a:cs typeface="Proxima Nova Rg" charset="0"/>
              </a:rPr>
              <a:t>…</a:t>
            </a: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 formerly </a:t>
            </a:r>
            <a:r>
              <a:rPr lang="en-US" sz="2000" dirty="0" err="1">
                <a:latin typeface="Proxima Nova Rg" charset="0"/>
                <a:ea typeface="Proxima Nova Rg" charset="0"/>
                <a:cs typeface="Proxima Nova Rg" charset="0"/>
              </a:rPr>
              <a:t>tbl_df</a:t>
            </a:r>
            <a:r>
              <a:rPr lang="en-US" sz="1600" dirty="0">
                <a:latin typeface="Proxima Nova Rg" charset="0"/>
                <a:ea typeface="Proxima Nova Rg" charset="0"/>
                <a:cs typeface="Proxima Nova Rg" charset="0"/>
              </a:rPr>
              <a:t> </a:t>
            </a:r>
            <a:r>
              <a:rPr lang="mr-IN" dirty="0">
                <a:latin typeface="Proxima Nova Rg" charset="0"/>
                <a:ea typeface="Proxima Nova Rg" charset="0"/>
                <a:cs typeface="Proxima Nova Rg" charset="0"/>
              </a:rPr>
              <a:t>…</a:t>
            </a:r>
            <a:endParaRPr lang="en-US" sz="1600" dirty="0">
              <a:latin typeface="Proxima Nova Rg" charset="0"/>
              <a:ea typeface="Proxima Nova Rg" charset="0"/>
              <a:cs typeface="Proxima Nova Rg" charset="0"/>
            </a:endParaRPr>
          </a:p>
          <a:p>
            <a:pPr lvl="1"/>
            <a:endParaRPr lang="en-US" dirty="0">
              <a:latin typeface="Proxima Nova Rg" charset="0"/>
              <a:ea typeface="Proxima Nova Rg" charset="0"/>
              <a:cs typeface="Proxima Nova Rg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Tibbles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1" y="17121"/>
            <a:ext cx="453218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64" y="947746"/>
            <a:ext cx="5026700" cy="245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61" y="1572193"/>
            <a:ext cx="6268081" cy="351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49" y="2724234"/>
            <a:ext cx="6543701" cy="2823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95CF4-E503-4C40-B5C6-6E81D14AD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1" y="2907216"/>
            <a:ext cx="3353157" cy="388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88" y="3974705"/>
            <a:ext cx="3772816" cy="28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data.frames</a:t>
            </a:r>
            <a:r>
              <a:rPr lang="en-US" dirty="0"/>
              <a:t> </a:t>
            </a: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have been around since R was introduced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Some things change; base R is not one of those things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Tibbles are data frames, just slightly different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They keep you from printing everything by accident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They make you type complete variable names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Why </a:t>
            </a:r>
            <a:r>
              <a:rPr lang="en-US" dirty="0" err="1">
                <a:latin typeface="Circular Std Book" charset="0"/>
                <a:ea typeface="Circular Std Book" charset="0"/>
                <a:cs typeface="Circular Std Book" charset="0"/>
              </a:rPr>
              <a:t>tibbles</a:t>
            </a:r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168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The tools I use most for data import are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readr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haven,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readxl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Useful functions for importing from several sources</a:t>
            </a: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Produce </a:t>
            </a:r>
            <a:r>
              <a:rPr lang="en-US" dirty="0" err="1">
                <a:latin typeface="Proxima Nova Rg" charset="0"/>
                <a:ea typeface="Proxima Nova Rg" charset="0"/>
                <a:cs typeface="Proxima Nova Rg" charset="0"/>
              </a:rPr>
              <a:t>tibbles</a:t>
            </a:r>
            <a:endParaRPr lang="en-US" dirty="0">
              <a:latin typeface="Proxima Nova Rg" charset="0"/>
              <a:ea typeface="Proxima Nova Rg" charset="0"/>
              <a:cs typeface="Proxima Nova Rg" charset="0"/>
            </a:endParaRPr>
          </a:p>
          <a:p>
            <a:pPr lvl="1"/>
            <a:r>
              <a:rPr lang="en-US" dirty="0">
                <a:latin typeface="Proxima Nova Rg" charset="0"/>
                <a:ea typeface="Proxima Nova Rg" charset="0"/>
                <a:cs typeface="Proxima Nova Rg" charset="0"/>
              </a:rPr>
              <a:t>Fairly consistent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ircular Std Book" charset="0"/>
                <a:ea typeface="Circular Std Book" charset="0"/>
                <a:cs typeface="Circular Std Book" charset="0"/>
              </a:rPr>
              <a:t>Tools for data import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50490"/>
            <a:ext cx="1950603" cy="2193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3" y="3837303"/>
            <a:ext cx="1752601" cy="2030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03" y="3838071"/>
            <a:ext cx="1752602" cy="202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(aka transform, manage, clean) is the third step in wrangling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manipulation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935A7-6898-0D45-B32E-C4C8A002DEA4}"/>
              </a:ext>
            </a:extLst>
          </p:cNvPr>
          <p:cNvSpPr txBox="1"/>
          <p:nvPr/>
        </p:nvSpPr>
        <p:spPr>
          <a:xfrm>
            <a:off x="7981972" y="5410201"/>
            <a:ext cx="420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6FB7"/>
                </a:solidFill>
                <a:latin typeface="Proxima Nova Rg" panose="02000506030000020004" pitchFamily="2" charset="0"/>
              </a:rPr>
              <a:t>R for 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5AEBC-50F4-8743-A310-9A712DCD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73837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things you’re going to do a lot of when you manipulate data:</a:t>
            </a:r>
          </a:p>
          <a:p>
            <a:pPr lvl="1"/>
            <a:r>
              <a:rPr lang="en-US" dirty="0"/>
              <a:t>Select relevant variables</a:t>
            </a:r>
          </a:p>
          <a:p>
            <a:pPr lvl="1"/>
            <a:r>
              <a:rPr lang="en-US" dirty="0"/>
              <a:t>Filter out unnecessary observations</a:t>
            </a:r>
          </a:p>
          <a:p>
            <a:pPr lvl="1"/>
            <a:r>
              <a:rPr lang="en-US" dirty="0"/>
              <a:t>Create new variables, or change existing ones</a:t>
            </a:r>
          </a:p>
          <a:p>
            <a:pPr lvl="1"/>
            <a:r>
              <a:rPr lang="en-US" dirty="0"/>
              <a:t>Arrange in an easy-to-digest format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Major steps</a:t>
            </a:r>
          </a:p>
        </p:txBody>
      </p:sp>
    </p:spTree>
    <p:extLst>
      <p:ext uri="{BB962C8B-B14F-4D97-AF65-F5344CB8AC3E}">
        <p14:creationId xmlns:p14="http://schemas.microsoft.com/office/powerpoint/2010/main" val="1181126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10627</TotalTime>
  <Words>610</Words>
  <Application>Microsoft Macintosh PowerPoint</Application>
  <PresentationFormat>Widescreen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Circular Std Book</vt:lpstr>
      <vt:lpstr>Gill Sans MT</vt:lpstr>
      <vt:lpstr>Monaco</vt:lpstr>
      <vt:lpstr>Proxima Nova Rg</vt:lpstr>
      <vt:lpstr>8_sos_1</vt:lpstr>
      <vt:lpstr>Data Import and Manipulation</vt:lpstr>
      <vt:lpstr>Data wrangling</vt:lpstr>
      <vt:lpstr>Import</vt:lpstr>
      <vt:lpstr>Data tables</vt:lpstr>
      <vt:lpstr>Tibbles</vt:lpstr>
      <vt:lpstr>Why tibbles?</vt:lpstr>
      <vt:lpstr>Tools for data import</vt:lpstr>
      <vt:lpstr>Data manipulation</vt:lpstr>
      <vt:lpstr>Major steps</vt:lpstr>
      <vt:lpstr>dplyr</vt:lpstr>
      <vt:lpstr>dplyr</vt:lpstr>
      <vt:lpstr>Pipes</vt:lpstr>
      <vt:lpstr>Pipes</vt:lpstr>
      <vt:lpstr>Pipes</vt:lpstr>
      <vt:lpstr>Time to code!!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Goldsmith, Jeff</cp:lastModifiedBy>
  <cp:revision>603</cp:revision>
  <cp:lastPrinted>2017-08-09T19:12:12Z</cp:lastPrinted>
  <dcterms:created xsi:type="dcterms:W3CDTF">2013-09-08T00:57:50Z</dcterms:created>
  <dcterms:modified xsi:type="dcterms:W3CDTF">2022-04-03T02:50:31Z</dcterms:modified>
</cp:coreProperties>
</file>