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5"/>
  </p:notesMasterIdLst>
  <p:handoutMasterIdLst>
    <p:handoutMasterId r:id="rId26"/>
  </p:handoutMasterIdLst>
  <p:sldIdLst>
    <p:sldId id="353" r:id="rId2"/>
    <p:sldId id="354" r:id="rId3"/>
    <p:sldId id="383" r:id="rId4"/>
    <p:sldId id="384" r:id="rId5"/>
    <p:sldId id="379" r:id="rId6"/>
    <p:sldId id="377" r:id="rId7"/>
    <p:sldId id="378" r:id="rId8"/>
    <p:sldId id="374" r:id="rId9"/>
    <p:sldId id="356" r:id="rId10"/>
    <p:sldId id="346" r:id="rId11"/>
    <p:sldId id="376" r:id="rId12"/>
    <p:sldId id="380" r:id="rId13"/>
    <p:sldId id="382" r:id="rId14"/>
    <p:sldId id="348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</p:sldIdLst>
  <p:sldSz cx="12192000" cy="6858000"/>
  <p:notesSz cx="7315200" cy="9601200"/>
  <p:custDataLst>
    <p:tags r:id="rId27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FB7"/>
    <a:srgbClr val="389DAA"/>
    <a:srgbClr val="E68323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2505" autoAdjust="0"/>
  </p:normalViewPr>
  <p:slideViewPr>
    <p:cSldViewPr>
      <p:cViewPr varScale="1">
        <p:scale>
          <a:sx n="82" d="100"/>
          <a:sy n="82" d="100"/>
        </p:scale>
        <p:origin x="296" y="176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9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0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3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1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7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9" y="2514600"/>
            <a:ext cx="6062199" cy="2514600"/>
          </a:xfrm>
        </p:spPr>
        <p:txBody>
          <a:bodyPr anchor="t">
            <a:normAutofit/>
          </a:bodyPr>
          <a:lstStyle>
            <a:lvl1pPr algn="r">
              <a:defRPr sz="2025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" panose="02000506030000020004" pitchFamily="2" charset="0"/>
                <a:ea typeface="Proxima Nova" panose="02000506030000020004" pitchFamily="2" charset="0"/>
                <a:cs typeface="Proxima Nova" panose="02000506030000020004" pitchFamily="2" charset="0"/>
              </a:defRPr>
            </a:lvl1pPr>
            <a:lvl2pPr marL="2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3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88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" panose="02000506030000020004" pitchFamily="2" charset="0"/>
              </a:defRPr>
            </a:lvl1pPr>
            <a:lvl2pPr marL="41786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13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84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8" b="1"/>
            </a:lvl1pPr>
            <a:lvl2pPr marL="257145" indent="0">
              <a:buNone/>
              <a:defRPr sz="1125" b="1"/>
            </a:lvl2pPr>
            <a:lvl3pPr marL="514289" indent="0">
              <a:buNone/>
              <a:defRPr sz="1013" b="1"/>
            </a:lvl3pPr>
            <a:lvl4pPr marL="771434" indent="0">
              <a:buNone/>
              <a:defRPr sz="900" b="1"/>
            </a:lvl4pPr>
            <a:lvl5pPr marL="1028579" indent="0">
              <a:buNone/>
              <a:defRPr sz="900" b="1"/>
            </a:lvl5pPr>
            <a:lvl6pPr marL="1285724" indent="0">
              <a:buNone/>
              <a:defRPr sz="900" b="1"/>
            </a:lvl6pPr>
            <a:lvl7pPr marL="1542869" indent="0">
              <a:buNone/>
              <a:defRPr sz="900" b="1"/>
            </a:lvl7pPr>
            <a:lvl8pPr marL="1800013" indent="0">
              <a:buNone/>
              <a:defRPr sz="900" b="1"/>
            </a:lvl8pPr>
            <a:lvl9pPr marL="205715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2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88" b="1"/>
            </a:lvl1pPr>
            <a:lvl2pPr marL="257145" indent="0">
              <a:buNone/>
              <a:defRPr sz="1125" b="1"/>
            </a:lvl2pPr>
            <a:lvl3pPr marL="514289" indent="0">
              <a:buNone/>
              <a:defRPr sz="1013" b="1"/>
            </a:lvl3pPr>
            <a:lvl4pPr marL="771434" indent="0">
              <a:buNone/>
              <a:defRPr sz="900" b="1"/>
            </a:lvl4pPr>
            <a:lvl5pPr marL="1028579" indent="0">
              <a:buNone/>
              <a:defRPr sz="900" b="1"/>
            </a:lvl5pPr>
            <a:lvl6pPr marL="1285724" indent="0">
              <a:buNone/>
              <a:defRPr sz="900" b="1"/>
            </a:lvl6pPr>
            <a:lvl7pPr marL="1542869" indent="0">
              <a:buNone/>
              <a:defRPr sz="900" b="1"/>
            </a:lvl7pPr>
            <a:lvl8pPr marL="1800013" indent="0">
              <a:buNone/>
              <a:defRPr sz="900" b="1"/>
            </a:lvl8pPr>
            <a:lvl9pPr marL="2057158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7"/>
            <a:ext cx="4011084" cy="1162051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45" indent="0">
              <a:buNone/>
              <a:defRPr sz="675"/>
            </a:lvl2pPr>
            <a:lvl3pPr marL="514289" indent="0">
              <a:buNone/>
              <a:defRPr sz="563"/>
            </a:lvl3pPr>
            <a:lvl4pPr marL="771434" indent="0">
              <a:buNone/>
              <a:defRPr sz="506"/>
            </a:lvl4pPr>
            <a:lvl5pPr marL="1028579" indent="0">
              <a:buNone/>
              <a:defRPr sz="506"/>
            </a:lvl5pPr>
            <a:lvl6pPr marL="1285724" indent="0">
              <a:buNone/>
              <a:defRPr sz="506"/>
            </a:lvl6pPr>
            <a:lvl7pPr marL="1542869" indent="0">
              <a:buNone/>
              <a:defRPr sz="506"/>
            </a:lvl7pPr>
            <a:lvl8pPr marL="1800013" indent="0">
              <a:buNone/>
              <a:defRPr sz="506"/>
            </a:lvl8pPr>
            <a:lvl9pPr marL="205715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8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2"/>
            <a:ext cx="7315200" cy="566739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45" indent="0">
              <a:buNone/>
              <a:defRPr sz="1575"/>
            </a:lvl2pPr>
            <a:lvl3pPr marL="514289" indent="0">
              <a:buNone/>
              <a:defRPr sz="1350"/>
            </a:lvl3pPr>
            <a:lvl4pPr marL="771434" indent="0">
              <a:buNone/>
              <a:defRPr sz="1125"/>
            </a:lvl4pPr>
            <a:lvl5pPr marL="1028579" indent="0">
              <a:buNone/>
              <a:defRPr sz="1125"/>
            </a:lvl5pPr>
            <a:lvl6pPr marL="1285724" indent="0">
              <a:buNone/>
              <a:defRPr sz="1125"/>
            </a:lvl6pPr>
            <a:lvl7pPr marL="1542869" indent="0">
              <a:buNone/>
              <a:defRPr sz="1125"/>
            </a:lvl7pPr>
            <a:lvl8pPr marL="1800013" indent="0">
              <a:buNone/>
              <a:defRPr sz="1125"/>
            </a:lvl8pPr>
            <a:lvl9pPr marL="2057158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4"/>
            <a:ext cx="7315200" cy="804863"/>
          </a:xfrm>
        </p:spPr>
        <p:txBody>
          <a:bodyPr/>
          <a:lstStyle>
            <a:lvl1pPr marL="0" indent="0">
              <a:buNone/>
              <a:defRPr sz="788"/>
            </a:lvl1pPr>
            <a:lvl2pPr marL="257145" indent="0">
              <a:buNone/>
              <a:defRPr sz="675"/>
            </a:lvl2pPr>
            <a:lvl3pPr marL="514289" indent="0">
              <a:buNone/>
              <a:defRPr sz="563"/>
            </a:lvl3pPr>
            <a:lvl4pPr marL="771434" indent="0">
              <a:buNone/>
              <a:defRPr sz="506"/>
            </a:lvl4pPr>
            <a:lvl5pPr marL="1028579" indent="0">
              <a:buNone/>
              <a:defRPr sz="506"/>
            </a:lvl5pPr>
            <a:lvl6pPr marL="1285724" indent="0">
              <a:buNone/>
              <a:defRPr sz="506"/>
            </a:lvl6pPr>
            <a:lvl7pPr marL="1542869" indent="0">
              <a:buNone/>
              <a:defRPr sz="506"/>
            </a:lvl7pPr>
            <a:lvl8pPr marL="1800013" indent="0">
              <a:buNone/>
              <a:defRPr sz="506"/>
            </a:lvl8pPr>
            <a:lvl9pPr marL="2057158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08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5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1" y="406280"/>
            <a:ext cx="89154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8"/>
            <a:ext cx="580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9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9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4" y="87319"/>
            <a:ext cx="2754321" cy="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8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hdr="0" ftr="0" dt="0"/>
  <p:txStyles>
    <p:titleStyle>
      <a:lvl1pPr algn="l" defTabSz="514289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192859" indent="-192859" algn="l" defTabSz="51428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" panose="02000506030000020004" pitchFamily="2" charset="0"/>
          <a:ea typeface="+mn-ea"/>
          <a:cs typeface="+mn-cs"/>
        </a:defRPr>
      </a:lvl1pPr>
      <a:lvl2pPr marL="417860" marR="0" indent="-160716" algn="l" defTabSz="5142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" panose="02000506030000020004" pitchFamily="2" charset="0"/>
          <a:ea typeface="+mn-ea"/>
          <a:cs typeface="+mn-cs"/>
        </a:defRPr>
      </a:lvl2pPr>
      <a:lvl3pPr marL="642862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900007" indent="-128573" algn="l" defTabSz="514289" rtl="0" eaLnBrk="1" latinLnBrk="0" hangingPunct="1">
        <a:spcBef>
          <a:spcPct val="20000"/>
        </a:spcBef>
        <a:buFont typeface="Arial" pitchFamily="34" charset="0"/>
        <a:buChar char="–"/>
        <a:defRPr sz="1013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028579" marR="0" indent="0" algn="l" defTabSz="5142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463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1414296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441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586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730" indent="-128573" algn="l" defTabSz="51428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45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8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34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7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24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69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13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158" algn="l" defTabSz="51428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Function-on-Scalar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Jeff Goldsmith,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5DB0-B205-8847-83F7-A249C105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         are correlated within a subject, but variable selection methods assume independent errors</a:t>
            </a:r>
          </a:p>
          <a:p>
            <a:r>
              <a:rPr lang="en-US" dirty="0"/>
              <a:t>Three approaches:</a:t>
            </a:r>
          </a:p>
          <a:p>
            <a:pPr lvl="1"/>
            <a:r>
              <a:rPr lang="en-US" dirty="0"/>
              <a:t> Ignore this issue</a:t>
            </a:r>
          </a:p>
          <a:p>
            <a:pPr lvl="1"/>
            <a:r>
              <a:rPr lang="en-US" dirty="0"/>
              <a:t>Use GLS in place of OLS by “pre-whitening” the left and right side of the matrix formulation of the model:</a:t>
            </a:r>
          </a:p>
          <a:p>
            <a:pPr lvl="2"/>
            <a:r>
              <a:rPr lang="en-US" sz="2400" dirty="0"/>
              <a:t>I.e. define                            where                   is the error covariance matrix, and similarly modify the RHS</a:t>
            </a:r>
          </a:p>
          <a:p>
            <a:pPr lvl="1"/>
            <a:r>
              <a:rPr lang="en-US" dirty="0"/>
              <a:t>Jointly model the coefficient vector and the residual covariance</a:t>
            </a:r>
          </a:p>
          <a:p>
            <a:pPr lvl="2"/>
            <a:r>
              <a:rPr lang="en-US" sz="2400" dirty="0"/>
              <a:t>Easiest in a Bayesian setting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Correlated errors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2340"/>
            <a:ext cx="469900" cy="27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17063"/>
            <a:ext cx="1193800" cy="2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8" y="3760603"/>
            <a:ext cx="1860550" cy="3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77896-52AF-5D4A-91EF-8435BD51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does not include smoothness constraints on estimated coefficients</a:t>
            </a:r>
          </a:p>
          <a:p>
            <a:r>
              <a:rPr lang="en-US" dirty="0"/>
              <a:t>Such constraints often take the form of a penalty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expressed in terms of a penalty on the basis coefficients</a:t>
            </a:r>
          </a:p>
          <a:p>
            <a:r>
              <a:rPr lang="en-US" dirty="0"/>
              <a:t>Alternatively, one can be careful about the dimension of the spline basis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Smoothness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0" y="2743200"/>
            <a:ext cx="1993900" cy="6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F588-A10C-BC48-B9BB-0AFC6337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“Global” test: under the null, there is no association between the predictor and outcome at any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“Local” test: under the null, there is no association between the predictor and outcome at time 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can be implemented by focusing on basis coefficients</a:t>
            </a:r>
          </a:p>
          <a:p>
            <a:r>
              <a:rPr lang="en-US" dirty="0"/>
              <a:t>The former avoids some multiple comparisons issues</a:t>
            </a:r>
          </a:p>
          <a:p>
            <a:r>
              <a:rPr lang="en-US" dirty="0"/>
              <a:t>Analogous to F and t tests in MLR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481114"/>
            <a:ext cx="2667000" cy="283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924300"/>
            <a:ext cx="3556000" cy="2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899E2-CC89-EE41-8FE8-5056F74C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over t for each subject gives the average activity for a subject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similarly average over coefficients in </a:t>
            </a:r>
            <a:r>
              <a:rPr lang="en-US" dirty="0" err="1"/>
              <a:t>FoSR</a:t>
            </a:r>
            <a:r>
              <a:rPr lang="en-US" dirty="0"/>
              <a:t> to approximate estimates in MLR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differ slightly from an MLR fit to average activity counts</a:t>
            </a:r>
          </a:p>
          <a:p>
            <a:r>
              <a:rPr lang="en-US" dirty="0"/>
              <a:t>Illustrates the connection (and difference) between approaches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Connection to MLR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978" y="1980410"/>
            <a:ext cx="1660843" cy="595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37487"/>
            <a:ext cx="3810000" cy="5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3CC6-3104-C745-A348-B50A04A2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Switch to code</a:t>
            </a:r>
          </a:p>
        </p:txBody>
      </p:sp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87" y="1551880"/>
            <a:ext cx="8155427" cy="1885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3437760"/>
            <a:ext cx="6705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76" y="1752600"/>
            <a:ext cx="8229600" cy="22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000"/>
            <a:ext cx="7467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77638"/>
            <a:ext cx="8137666" cy="22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28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73" y="1577638"/>
            <a:ext cx="6335055" cy="4028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5943601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</a:rPr>
              <a:t>J. A. </a:t>
            </a:r>
            <a:r>
              <a:rPr lang="en-US" sz="1200" dirty="0" err="1">
                <a:solidFill>
                  <a:srgbClr val="286FB7"/>
                </a:solidFill>
              </a:rPr>
              <a:t>Schrack</a:t>
            </a:r>
            <a:r>
              <a:rPr lang="en-US" sz="1200" dirty="0">
                <a:solidFill>
                  <a:srgbClr val="286FB7"/>
                </a:solidFill>
              </a:rPr>
              <a:t>, V. </a:t>
            </a:r>
            <a:r>
              <a:rPr lang="en-US" sz="1200" dirty="0" err="1">
                <a:solidFill>
                  <a:srgbClr val="286FB7"/>
                </a:solidFill>
              </a:rPr>
              <a:t>Zipunnikov</a:t>
            </a:r>
            <a:r>
              <a:rPr lang="en-US" sz="1200" dirty="0">
                <a:solidFill>
                  <a:srgbClr val="286FB7"/>
                </a:solidFill>
              </a:rPr>
              <a:t>, J. Goldsmith, J. Bai, E. M. </a:t>
            </a:r>
            <a:r>
              <a:rPr lang="en-US" sz="1200" dirty="0" err="1">
                <a:solidFill>
                  <a:srgbClr val="286FB7"/>
                </a:solidFill>
              </a:rPr>
              <a:t>Simonsick</a:t>
            </a:r>
            <a:r>
              <a:rPr lang="en-US" sz="1200" dirty="0">
                <a:solidFill>
                  <a:srgbClr val="286FB7"/>
                </a:solidFill>
              </a:rPr>
              <a:t>, C. M. </a:t>
            </a:r>
            <a:r>
              <a:rPr lang="en-US" sz="1200" dirty="0" err="1">
                <a:solidFill>
                  <a:srgbClr val="286FB7"/>
                </a:solidFill>
              </a:rPr>
              <a:t>Crainiceanu</a:t>
            </a:r>
            <a:r>
              <a:rPr lang="en-US" sz="1200" dirty="0">
                <a:solidFill>
                  <a:srgbClr val="286FB7"/>
                </a:solidFill>
              </a:rPr>
              <a:t>, L. </a:t>
            </a:r>
            <a:r>
              <a:rPr lang="en-US" sz="1200" dirty="0" err="1">
                <a:solidFill>
                  <a:srgbClr val="286FB7"/>
                </a:solidFill>
              </a:rPr>
              <a:t>Ferrucci</a:t>
            </a:r>
            <a:r>
              <a:rPr lang="en-US" sz="1200" dirty="0">
                <a:solidFill>
                  <a:srgbClr val="286FB7"/>
                </a:solidFill>
              </a:rPr>
              <a:t> (2014). Assessing the “Physical Cliff”: Detailed Quantification of Aging and Physical Activity. Journal of Gerontology: Medical Sciences, 69 973-979.</a:t>
            </a:r>
          </a:p>
        </p:txBody>
      </p:sp>
    </p:spTree>
    <p:extLst>
      <p:ext uri="{BB962C8B-B14F-4D97-AF65-F5344CB8AC3E}">
        <p14:creationId xmlns:p14="http://schemas.microsoft.com/office/powerpoint/2010/main" val="148274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6" y="1752601"/>
            <a:ext cx="8056204" cy="24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5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16" y="1577638"/>
            <a:ext cx="7455969" cy="47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1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1"/>
            <a:ext cx="8229600" cy="10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66" y="1574419"/>
            <a:ext cx="7455469" cy="47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25A8-B6F7-2348-8BAE-0B0F53CF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Association?</a:t>
            </a:r>
          </a:p>
          <a:p>
            <a:r>
              <a:rPr lang="en-US" dirty="0"/>
              <a:t>Confounding?</a:t>
            </a:r>
          </a:p>
          <a:p>
            <a:r>
              <a:rPr lang="en-US" dirty="0"/>
              <a:t>Significance?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 to address</a:t>
            </a:r>
          </a:p>
        </p:txBody>
      </p:sp>
    </p:spTree>
    <p:extLst>
      <p:ext uri="{BB962C8B-B14F-4D97-AF65-F5344CB8AC3E}">
        <p14:creationId xmlns:p14="http://schemas.microsoft.com/office/powerpoint/2010/main" val="18407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A923-FEEB-F64D-807C-67302382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may depend on covariates</a:t>
            </a:r>
          </a:p>
          <a:p>
            <a:r>
              <a:rPr lang="en-US" dirty="0"/>
              <a:t>Associations may be different at different times of day</a:t>
            </a:r>
          </a:p>
          <a:p>
            <a:r>
              <a:rPr lang="en-US" dirty="0"/>
              <a:t>Shift from functions as predictors to functions as outcomes</a:t>
            </a:r>
          </a:p>
          <a:p>
            <a:r>
              <a:rPr lang="en-US" dirty="0"/>
              <a:t>“Function-on-scalar” regression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Functions as outcomes</a:t>
            </a:r>
          </a:p>
        </p:txBody>
      </p:sp>
    </p:spTree>
    <p:extLst>
      <p:ext uri="{BB962C8B-B14F-4D97-AF65-F5344CB8AC3E}">
        <p14:creationId xmlns:p14="http://schemas.microsoft.com/office/powerpoint/2010/main" val="12355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4CA0F-04D2-9C4C-AF92-9BEC837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function-on-scalar model that is analogous to simple linear regression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Functional response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Scalar predictor x</a:t>
            </a:r>
            <a:r>
              <a:rPr lang="en-US" baseline="-25000" dirty="0"/>
              <a:t>i</a:t>
            </a:r>
          </a:p>
          <a:p>
            <a:r>
              <a:rPr lang="en-US" dirty="0"/>
              <a:t>Functional covariate is of interest</a:t>
            </a:r>
          </a:p>
          <a:p>
            <a:r>
              <a:rPr lang="en-US" dirty="0"/>
              <a:t>Linear model</a:t>
            </a:r>
          </a:p>
          <a:p>
            <a:pPr lvl="1"/>
            <a:r>
              <a:rPr lang="en-US" dirty="0"/>
              <a:t>Most common approach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Simple linear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38274"/>
            <a:ext cx="4419600" cy="3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752F-577C-A746-976C-25E85EF9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MLR equivalent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Functional response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Scalar predictor x</a:t>
            </a:r>
            <a:r>
              <a:rPr lang="en-US" baseline="-25000" dirty="0"/>
              <a:t>i</a:t>
            </a:r>
          </a:p>
          <a:p>
            <a:r>
              <a:rPr lang="en-US" dirty="0"/>
              <a:t>Functional covariates are of interest</a:t>
            </a:r>
          </a:p>
          <a:p>
            <a:r>
              <a:rPr lang="en-US" dirty="0"/>
              <a:t>Linear model</a:t>
            </a:r>
          </a:p>
          <a:p>
            <a:pPr lvl="1"/>
            <a:r>
              <a:rPr lang="en-US" dirty="0"/>
              <a:t> Most common approach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</a:t>
            </a:r>
            <a:r>
              <a:rPr lang="en-US" dirty="0" err="1"/>
              <a:t>FoSR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87348"/>
            <a:ext cx="4737100" cy="9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818C-1592-9540-BA6F-9B29FA7B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functional coefficients are usually expanded in terms of a basis: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basis options are possible</a:t>
            </a:r>
          </a:p>
          <a:p>
            <a:pPr lvl="1"/>
            <a:r>
              <a:rPr lang="en-US" dirty="0"/>
              <a:t>FPC</a:t>
            </a:r>
          </a:p>
          <a:p>
            <a:pPr lvl="1"/>
            <a:r>
              <a:rPr lang="en-US" dirty="0"/>
              <a:t>Splines (my preference)</a:t>
            </a:r>
          </a:p>
          <a:p>
            <a:pPr lvl="1"/>
            <a:r>
              <a:rPr lang="en-US" dirty="0"/>
              <a:t>Wavelets</a:t>
            </a:r>
          </a:p>
          <a:p>
            <a:pPr lvl="1"/>
            <a:r>
              <a:rPr lang="en-US" dirty="0"/>
              <a:t>Fourier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Basis expansion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9E317-9EF6-A846-A950-2C0E6A86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2984500" cy="1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07A3-DE76-D440-B7A3-04A68DBA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response data on a common finite grid, the model can be expressed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is the matrix of row-stacked responses</a:t>
            </a:r>
          </a:p>
          <a:p>
            <a:r>
              <a:rPr lang="en-US" dirty="0"/>
              <a:t>X is the usual design matrix</a:t>
            </a:r>
          </a:p>
          <a:p>
            <a:r>
              <a:rPr lang="en-US" dirty="0"/>
              <a:t>    is the matrix of basis functions evaluated over the common grid</a:t>
            </a:r>
          </a:p>
          <a:p>
            <a:r>
              <a:rPr lang="en-US" dirty="0"/>
              <a:t>B is the matrix of basis coefficients</a:t>
            </a:r>
          </a:p>
          <a:p>
            <a:r>
              <a:rPr lang="en-US" dirty="0"/>
              <a:t>E is the matrix of row-stacked errors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Basis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51" y="2232419"/>
            <a:ext cx="2714897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215900" cy="2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4C18-257D-7B40-8924-AFFB60A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vectorizing the response and the linear predictor, we obtain the equivalent model formulation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vec</a:t>
            </a:r>
            <a:r>
              <a:rPr lang="en-US" dirty="0"/>
              <a:t>() concatenates the columns of the matrix argument</a:t>
            </a:r>
          </a:p>
          <a:p>
            <a:r>
              <a:rPr lang="en-US" dirty="0"/>
              <a:t>    is the </a:t>
            </a:r>
            <a:r>
              <a:rPr lang="en-US" dirty="0" err="1"/>
              <a:t>kronecker</a:t>
            </a:r>
            <a:r>
              <a:rPr lang="en-US" dirty="0"/>
              <a:t> product</a:t>
            </a:r>
          </a:p>
          <a:p>
            <a:r>
              <a:rPr lang="en-US" dirty="0"/>
              <a:t>This reformulates function-on-scalar regression as a usual least-squares problem</a:t>
            </a:r>
          </a:p>
          <a:p>
            <a:r>
              <a:rPr lang="en-US" dirty="0"/>
              <a:t>Goal is to estimate the columns of B or, equivalently, the elements of </a:t>
            </a:r>
            <a:r>
              <a:rPr lang="en-US" dirty="0" err="1"/>
              <a:t>vec</a:t>
            </a:r>
            <a:r>
              <a:rPr lang="en-US" dirty="0"/>
              <a:t>(B)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Recast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417414"/>
            <a:ext cx="5537200" cy="37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228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6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7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9143</TotalTime>
  <Words>575</Words>
  <Application>Microsoft Macintosh PowerPoint</Application>
  <PresentationFormat>Widescreen</PresentationFormat>
  <Paragraphs>136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Circular Std Book</vt:lpstr>
      <vt:lpstr>Gill Sans MT</vt:lpstr>
      <vt:lpstr>Proxima Nova</vt:lpstr>
      <vt:lpstr>7_sos_1</vt:lpstr>
      <vt:lpstr>Function-on-Scalar models</vt:lpstr>
      <vt:lpstr>Motivation</vt:lpstr>
      <vt:lpstr>Questions to address</vt:lpstr>
      <vt:lpstr>Functions as outcomes</vt:lpstr>
      <vt:lpstr>Simple linear regression</vt:lpstr>
      <vt:lpstr>Linear FoSR</vt:lpstr>
      <vt:lpstr>Basis expansion</vt:lpstr>
      <vt:lpstr>Basis expansion</vt:lpstr>
      <vt:lpstr>Recast model</vt:lpstr>
      <vt:lpstr>Correlated errors</vt:lpstr>
      <vt:lpstr>Smoothness constraints</vt:lpstr>
      <vt:lpstr>Testing</vt:lpstr>
      <vt:lpstr>Connection to MLR</vt:lpstr>
      <vt:lpstr>Switch to 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Jeff Goldsmith</cp:lastModifiedBy>
  <cp:revision>559</cp:revision>
  <cp:lastPrinted>2019-07-28T21:06:50Z</cp:lastPrinted>
  <dcterms:created xsi:type="dcterms:W3CDTF">2013-09-08T00:57:50Z</dcterms:created>
  <dcterms:modified xsi:type="dcterms:W3CDTF">2019-07-28T21:10:13Z</dcterms:modified>
</cp:coreProperties>
</file>