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5"/>
  </p:notesMasterIdLst>
  <p:handoutMasterIdLst>
    <p:handoutMasterId r:id="rId16"/>
  </p:handoutMasterIdLst>
  <p:sldIdLst>
    <p:sldId id="353" r:id="rId2"/>
    <p:sldId id="343" r:id="rId3"/>
    <p:sldId id="354" r:id="rId4"/>
    <p:sldId id="374" r:id="rId5"/>
    <p:sldId id="356" r:id="rId6"/>
    <p:sldId id="377" r:id="rId7"/>
    <p:sldId id="372" r:id="rId8"/>
    <p:sldId id="348" r:id="rId9"/>
    <p:sldId id="378" r:id="rId10"/>
    <p:sldId id="379" r:id="rId11"/>
    <p:sldId id="380" r:id="rId12"/>
    <p:sldId id="381" r:id="rId13"/>
    <p:sldId id="382" r:id="rId14"/>
  </p:sldIdLst>
  <p:sldSz cx="12192000" cy="6858000"/>
  <p:notesSz cx="7315200" cy="9601200"/>
  <p:custDataLst>
    <p:tags r:id="rId17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umbia University" initials="CU" lastIdx="11" clrIdx="0"/>
  <p:cmAuthor id="1" name="Cheng, Freddy" initials="FC" lastIdx="1" clrIdx="1"/>
  <p:cmAuthor id="2" name="Maria O'Brien" initials="MO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323"/>
    <a:srgbClr val="389DAA"/>
    <a:srgbClr val="286FB7"/>
    <a:srgbClr val="1D2763"/>
    <a:srgbClr val="A9B52A"/>
    <a:srgbClr val="641868"/>
    <a:srgbClr val="D33320"/>
    <a:srgbClr val="4990D7"/>
    <a:srgbClr val="89B2DB"/>
    <a:srgbClr val="2F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6" autoAdjust="0"/>
    <p:restoredTop sz="92410" autoAdjust="0"/>
  </p:normalViewPr>
  <p:slideViewPr>
    <p:cSldViewPr>
      <p:cViewPr varScale="1">
        <p:scale>
          <a:sx n="82" d="100"/>
          <a:sy n="82" d="100"/>
        </p:scale>
        <p:origin x="448" y="176"/>
      </p:cViewPr>
      <p:guideLst>
        <p:guide orient="horz" pos="384"/>
        <p:guide pos="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786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8" y="2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/>
          <a:lstStyle>
            <a:lvl1pPr algn="r">
              <a:defRPr sz="1000"/>
            </a:lvl1pPr>
          </a:lstStyle>
          <a:p>
            <a:fld id="{42DE4DD6-0497-4073-A07F-BACAF3B5AA44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8" y="9118663"/>
            <a:ext cx="3170582" cy="480886"/>
          </a:xfrm>
          <a:prstGeom prst="rect">
            <a:avLst/>
          </a:prstGeom>
        </p:spPr>
        <p:txBody>
          <a:bodyPr vert="horz" lIns="81432" tIns="40715" rIns="81432" bIns="40715" rtlCol="0" anchor="b"/>
          <a:lstStyle>
            <a:lvl1pPr algn="r">
              <a:defRPr sz="1000"/>
            </a:lvl1pPr>
          </a:lstStyle>
          <a:p>
            <a:fld id="{889A981B-1A9B-4905-B523-5D15ED53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3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/>
          <a:lstStyle>
            <a:lvl1pPr algn="r">
              <a:defRPr sz="1000"/>
            </a:lvl1pPr>
          </a:lstStyle>
          <a:p>
            <a:fld id="{B1EB5D17-1482-4B71-829E-DEE524F3DC4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605" tIns="41302" rIns="82605" bIns="413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82605" tIns="41302" rIns="82605" bIns="41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82605" tIns="41302" rIns="82605" bIns="41302" rtlCol="0" anchor="b"/>
          <a:lstStyle>
            <a:lvl1pPr algn="r">
              <a:defRPr sz="1000"/>
            </a:lvl1pPr>
          </a:lstStyle>
          <a:p>
            <a:fld id="{45F8B6A7-DB98-47EE-9BB0-6897AB4B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1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3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9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0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2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8B6A7-DB98-47EE-9BB0-6897AB4B33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E2E71A-3261-9645-8BF4-05418ADCA3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6638" y="2514600"/>
            <a:ext cx="6062199" cy="2514600"/>
          </a:xfrm>
        </p:spPr>
        <p:txBody>
          <a:bodyPr anchor="t">
            <a:normAutofit/>
          </a:bodyPr>
          <a:lstStyle>
            <a:lvl1pPr algn="r">
              <a:defRPr sz="2700" b="1" cap="all" baseline="0"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C130B4-1983-AE46-94D5-F95EA9C11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4749" y="5449838"/>
            <a:ext cx="77216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 cap="none" baseline="0">
                <a:solidFill>
                  <a:schemeClr val="tx1">
                    <a:lumMod val="75000"/>
                  </a:schemeClr>
                </a:solidFill>
                <a:latin typeface="Proxima Nova" panose="02000506030000020004" pitchFamily="2" charset="0"/>
                <a:ea typeface="Proxima Nova" panose="02000506030000020004" pitchFamily="2" charset="0"/>
                <a:cs typeface="Proxima Nova" panose="02000506030000020004" pitchFamily="2" charset="0"/>
              </a:defRPr>
            </a:lvl1pPr>
            <a:lvl2pPr marL="342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D6E92-8B77-684E-97B0-F58F65E12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533402"/>
            <a:ext cx="7162800" cy="59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D457510-F397-584B-AD96-6BFD7262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67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Proxima Nova" panose="02000506030000020004" pitchFamily="2" charset="0"/>
              </a:defRPr>
            </a:lvl1pPr>
            <a:lvl2pPr marL="557147">
              <a:lnSpc>
                <a:spcPct val="100000"/>
              </a:lnSpc>
              <a:spcBef>
                <a:spcPts val="0"/>
              </a:spcBef>
              <a:defRPr sz="1800">
                <a:solidFill>
                  <a:srgbClr val="389DAA"/>
                </a:solidFill>
                <a:latin typeface="Proxima Nova" panose="02000506030000020004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DB55A70-A879-4C4A-9B59-B1588052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146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113509E-B73E-F943-970E-05D0819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479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250" b="1"/>
            </a:lvl1pPr>
            <a:lvl2pPr marL="342860" indent="0">
              <a:buNone/>
              <a:defRPr sz="1500" b="1"/>
            </a:lvl2pPr>
            <a:lvl3pPr marL="685719" indent="0">
              <a:buNone/>
              <a:defRPr sz="1350" b="1"/>
            </a:lvl3pPr>
            <a:lvl4pPr marL="1028579" indent="0">
              <a:buNone/>
              <a:defRPr sz="1200" b="1"/>
            </a:lvl4pPr>
            <a:lvl5pPr marL="1371439" indent="0">
              <a:buNone/>
              <a:defRPr sz="1200" b="1"/>
            </a:lvl5pPr>
            <a:lvl6pPr marL="1714298" indent="0">
              <a:buNone/>
              <a:defRPr sz="1200" b="1"/>
            </a:lvl6pPr>
            <a:lvl7pPr marL="2057158" indent="0">
              <a:buNone/>
              <a:defRPr sz="1200" b="1"/>
            </a:lvl7pPr>
            <a:lvl8pPr marL="2400017" indent="0">
              <a:buNone/>
              <a:defRPr sz="1200" b="1"/>
            </a:lvl8pPr>
            <a:lvl9pPr marL="2742877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250" b="1"/>
            </a:lvl1pPr>
            <a:lvl2pPr marL="342860" indent="0">
              <a:buNone/>
              <a:defRPr sz="1500" b="1"/>
            </a:lvl2pPr>
            <a:lvl3pPr marL="685719" indent="0">
              <a:buNone/>
              <a:defRPr sz="1350" b="1"/>
            </a:lvl3pPr>
            <a:lvl4pPr marL="1028579" indent="0">
              <a:buNone/>
              <a:defRPr sz="1200" b="1"/>
            </a:lvl4pPr>
            <a:lvl5pPr marL="1371439" indent="0">
              <a:buNone/>
              <a:defRPr sz="1200" b="1"/>
            </a:lvl5pPr>
            <a:lvl6pPr marL="1714298" indent="0">
              <a:buNone/>
              <a:defRPr sz="1200" b="1"/>
            </a:lvl6pPr>
            <a:lvl7pPr marL="2057158" indent="0">
              <a:buNone/>
              <a:defRPr sz="1200" b="1"/>
            </a:lvl7pPr>
            <a:lvl8pPr marL="2400017" indent="0">
              <a:buNone/>
              <a:defRPr sz="1200" b="1"/>
            </a:lvl8pPr>
            <a:lvl9pPr marL="2742877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480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98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5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60" indent="0">
              <a:buNone/>
              <a:defRPr sz="900"/>
            </a:lvl2pPr>
            <a:lvl3pPr marL="685719" indent="0">
              <a:buNone/>
              <a:defRPr sz="750"/>
            </a:lvl3pPr>
            <a:lvl4pPr marL="1028579" indent="0">
              <a:buNone/>
              <a:defRPr sz="675"/>
            </a:lvl4pPr>
            <a:lvl5pPr marL="1371439" indent="0">
              <a:buNone/>
              <a:defRPr sz="675"/>
            </a:lvl5pPr>
            <a:lvl6pPr marL="1714298" indent="0">
              <a:buNone/>
              <a:defRPr sz="675"/>
            </a:lvl6pPr>
            <a:lvl7pPr marL="2057158" indent="0">
              <a:buNone/>
              <a:defRPr sz="675"/>
            </a:lvl7pPr>
            <a:lvl8pPr marL="2400017" indent="0">
              <a:buNone/>
              <a:defRPr sz="675"/>
            </a:lvl8pPr>
            <a:lvl9pPr marL="274287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90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10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60" indent="0">
              <a:buNone/>
              <a:defRPr sz="2100"/>
            </a:lvl2pPr>
            <a:lvl3pPr marL="685719" indent="0">
              <a:buNone/>
              <a:defRPr sz="1800"/>
            </a:lvl3pPr>
            <a:lvl4pPr marL="1028579" indent="0">
              <a:buNone/>
              <a:defRPr sz="1500"/>
            </a:lvl4pPr>
            <a:lvl5pPr marL="1371439" indent="0">
              <a:buNone/>
              <a:defRPr sz="1500"/>
            </a:lvl5pPr>
            <a:lvl6pPr marL="1714298" indent="0">
              <a:buNone/>
              <a:defRPr sz="1500"/>
            </a:lvl6pPr>
            <a:lvl7pPr marL="2057158" indent="0">
              <a:buNone/>
              <a:defRPr sz="1500"/>
            </a:lvl7pPr>
            <a:lvl8pPr marL="2400017" indent="0">
              <a:buNone/>
              <a:defRPr sz="1500"/>
            </a:lvl8pPr>
            <a:lvl9pPr marL="274287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2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60" indent="0">
              <a:buNone/>
              <a:defRPr sz="900"/>
            </a:lvl2pPr>
            <a:lvl3pPr marL="685719" indent="0">
              <a:buNone/>
              <a:defRPr sz="750"/>
            </a:lvl3pPr>
            <a:lvl4pPr marL="1028579" indent="0">
              <a:buNone/>
              <a:defRPr sz="675"/>
            </a:lvl4pPr>
            <a:lvl5pPr marL="1371439" indent="0">
              <a:buNone/>
              <a:defRPr sz="675"/>
            </a:lvl5pPr>
            <a:lvl6pPr marL="1714298" indent="0">
              <a:buNone/>
              <a:defRPr sz="675"/>
            </a:lvl6pPr>
            <a:lvl7pPr marL="2057158" indent="0">
              <a:buNone/>
              <a:defRPr sz="675"/>
            </a:lvl7pPr>
            <a:lvl8pPr marL="2400017" indent="0">
              <a:buNone/>
              <a:defRPr sz="675"/>
            </a:lvl8pPr>
            <a:lvl9pPr marL="274287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12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1555"/>
            <a:ext cx="10972800" cy="476684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 flipH="1">
            <a:off x="3048000" y="406280"/>
            <a:ext cx="89154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553200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19448"/>
            <a:ext cx="580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1200" smtClean="0">
                <a:solidFill>
                  <a:schemeClr val="accent2"/>
                </a:solidFill>
              </a:rPr>
              <a:pPr algn="ctr"/>
              <a:t>‹#›</a:t>
            </a:fld>
            <a:endParaRPr lang="en-US" sz="120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D103-1E30-B241-AD2B-7C607B845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87319"/>
            <a:ext cx="2754321" cy="3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78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hf hdr="0" ftr="0" dt="0"/>
  <p:txStyles>
    <p:titleStyle>
      <a:lvl1pPr algn="l" defTabSz="685719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Circular Std Book" panose="020B0604020101020102" pitchFamily="34" charset="77"/>
          <a:ea typeface="+mj-ea"/>
          <a:cs typeface="Circular Std Book" panose="020B0604020101020102" pitchFamily="34" charset="77"/>
        </a:defRPr>
      </a:lvl1pPr>
    </p:titleStyle>
    <p:bodyStyle>
      <a:lvl1pPr marL="257145" indent="-257145" algn="l" defTabSz="6857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86FB7"/>
          </a:solidFill>
          <a:effectLst/>
          <a:latin typeface="Proxima Nova" panose="02000506030000020004" pitchFamily="2" charset="0"/>
          <a:ea typeface="+mn-ea"/>
          <a:cs typeface="+mn-cs"/>
        </a:defRPr>
      </a:lvl1pPr>
      <a:lvl2pPr marL="557147" marR="0" indent="-214288" algn="l" defTabSz="685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b="0" kern="1200">
          <a:solidFill>
            <a:srgbClr val="389DAA"/>
          </a:solidFill>
          <a:effectLst/>
          <a:latin typeface="Proxima Nova" panose="02000506030000020004" pitchFamily="2" charset="0"/>
          <a:ea typeface="+mn-ea"/>
          <a:cs typeface="+mn-cs"/>
        </a:defRPr>
      </a:lvl2pPr>
      <a:lvl3pPr marL="857149" indent="-171430" algn="l" defTabSz="68571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200009" indent="-171430" algn="l" defTabSz="685719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1371439" marR="0" indent="0" algn="l" defTabSz="685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195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1885728" indent="-171430" algn="l" defTabSz="68571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88" indent="-171430" algn="l" defTabSz="68571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48" indent="-171430" algn="l" defTabSz="68571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07" indent="-171430" algn="l" defTabSz="68571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0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9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9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9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8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58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17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77" algn="l" defTabSz="68571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Notation for FDA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</a:rPr>
              <a:t>Jeff Goldsmith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 PhD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Department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209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89" y="1607689"/>
            <a:ext cx="8088023" cy="875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9" y="2971800"/>
            <a:ext cx="6553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2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6" y="1569053"/>
            <a:ext cx="8294077" cy="1859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63" y="3428069"/>
            <a:ext cx="6248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1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1" y="1605543"/>
            <a:ext cx="8484819" cy="1307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048000"/>
            <a:ext cx="6934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3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447801"/>
            <a:ext cx="8305799" cy="1714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180264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What are “Functional Data”?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2057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/>
            <a:r>
              <a:rPr lang="en-US" sz="2400" dirty="0">
                <a:solidFill>
                  <a:srgbClr val="389DAA"/>
                </a:solidFill>
                <a:latin typeface="Proxima Nova" panose="02000506030000020004" pitchFamily="2" charset="0"/>
              </a:rPr>
              <a:t>Tentative definition: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4700" y="2650868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defTabSz="914400"/>
            <a:r>
              <a:rPr lang="en-US" sz="2400" dirty="0">
                <a:solidFill>
                  <a:srgbClr val="E68323"/>
                </a:solidFill>
              </a:rPr>
              <a:t>Observations on subjects that you can imagine as </a:t>
            </a:r>
            <a:r>
              <a:rPr lang="en-US" sz="2400" i="1" dirty="0">
                <a:solidFill>
                  <a:srgbClr val="E68323"/>
                </a:solidFill>
              </a:rPr>
              <a:t>X</a:t>
            </a:r>
            <a:r>
              <a:rPr lang="en-US" sz="2400" i="1" baseline="-25000" dirty="0">
                <a:solidFill>
                  <a:srgbClr val="E68323"/>
                </a:solidFill>
              </a:rPr>
              <a:t>i</a:t>
            </a:r>
            <a:r>
              <a:rPr lang="en-US" sz="2400" i="1" dirty="0">
                <a:solidFill>
                  <a:srgbClr val="E68323"/>
                </a:solidFill>
              </a:rPr>
              <a:t>(</a:t>
            </a:r>
            <a:r>
              <a:rPr lang="en-US" sz="2400" i="1" dirty="0" err="1">
                <a:solidFill>
                  <a:srgbClr val="E68323"/>
                </a:solidFill>
              </a:rPr>
              <a:t>t</a:t>
            </a:r>
            <a:r>
              <a:rPr lang="en-US" sz="2400" i="1" baseline="-25000" dirty="0" err="1">
                <a:solidFill>
                  <a:srgbClr val="E68323"/>
                </a:solidFill>
              </a:rPr>
              <a:t>i</a:t>
            </a:r>
            <a:r>
              <a:rPr lang="en-US" sz="2400" i="1" dirty="0">
                <a:solidFill>
                  <a:srgbClr val="E68323"/>
                </a:solidFill>
              </a:rPr>
              <a:t>)</a:t>
            </a:r>
            <a:r>
              <a:rPr lang="en-US" sz="2400" dirty="0">
                <a:solidFill>
                  <a:srgbClr val="E68323"/>
                </a:solidFill>
              </a:rPr>
              <a:t>, where </a:t>
            </a:r>
            <a:r>
              <a:rPr lang="en-US" sz="2400" i="1" dirty="0" err="1">
                <a:solidFill>
                  <a:srgbClr val="E68323"/>
                </a:solidFill>
              </a:rPr>
              <a:t>t</a:t>
            </a:r>
            <a:r>
              <a:rPr lang="en-US" sz="2400" i="1" baseline="-25000" dirty="0" err="1">
                <a:solidFill>
                  <a:srgbClr val="E68323"/>
                </a:solidFill>
              </a:rPr>
              <a:t>i</a:t>
            </a:r>
            <a:r>
              <a:rPr lang="en-US" sz="2400" dirty="0">
                <a:solidFill>
                  <a:srgbClr val="E68323"/>
                </a:solidFill>
              </a:rPr>
              <a:t> is continuous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367522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/>
            <a:r>
              <a:rPr lang="en-US" sz="2400" dirty="0">
                <a:solidFill>
                  <a:srgbClr val="389DAA"/>
                </a:solidFill>
                <a:latin typeface="Proxima Nova" panose="02000506030000020004" pitchFamily="2" charset="0"/>
              </a:rPr>
              <a:t>Functional notation is conceptual; observations are made on a finite discrete grid.</a:t>
            </a:r>
          </a:p>
        </p:txBody>
      </p:sp>
    </p:spTree>
    <p:extLst>
      <p:ext uri="{BB962C8B-B14F-4D97-AF65-F5344CB8AC3E}">
        <p14:creationId xmlns:p14="http://schemas.microsoft.com/office/powerpoint/2010/main" val="235026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6C32-2FD8-4646-82B0-5D064696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 dimensional</a:t>
            </a:r>
          </a:p>
          <a:p>
            <a:r>
              <a:rPr lang="en-US" sz="2400" dirty="0"/>
              <a:t>Temporal and/or spatial structure</a:t>
            </a:r>
          </a:p>
          <a:p>
            <a:r>
              <a:rPr lang="en-US" sz="2400" dirty="0"/>
              <a:t>Interpretability across subject domains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Characteristics of FD</a:t>
            </a:r>
          </a:p>
        </p:txBody>
      </p:sp>
    </p:spTree>
    <p:extLst>
      <p:ext uri="{BB962C8B-B14F-4D97-AF65-F5344CB8AC3E}">
        <p14:creationId xmlns:p14="http://schemas.microsoft.com/office/powerpoint/2010/main" val="14827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875B-B5BD-5746-B5B2-34A4EE96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Conceptually, we regard functional data as being defined on a continuum, e.g. Xi(t), 0 &lt; t &lt;1</a:t>
            </a:r>
          </a:p>
          <a:p>
            <a:r>
              <a:rPr lang="en-US" sz="2400" dirty="0"/>
              <a:t>In practice, functional data are observed at a finite number of points</a:t>
            </a:r>
          </a:p>
          <a:p>
            <a:r>
              <a:rPr lang="en-US" sz="2400" dirty="0"/>
              <a:t>Observation grid is often regular and dense – many observations for each subject, all over a common collection of time points</a:t>
            </a:r>
          </a:p>
          <a:p>
            <a:pPr lvl="1"/>
            <a:r>
              <a:rPr lang="en-US" sz="2400" dirty="0"/>
              <a:t>Minute of the day</a:t>
            </a:r>
          </a:p>
          <a:p>
            <a:r>
              <a:rPr lang="en-US" sz="2400" dirty="0"/>
              <a:t>At each observation point t, Xi(t) has a distribution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Discretization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1882439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389D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9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05175-3C32-604D-9955-EAA23AFA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we have functional data</a:t>
            </a:r>
          </a:p>
          <a:p>
            <a:endParaRPr lang="en-US" sz="2400" dirty="0"/>
          </a:p>
          <a:p>
            <a:r>
              <a:rPr lang="en-US" sz="2400" dirty="0"/>
              <a:t>Mean:</a:t>
            </a:r>
          </a:p>
          <a:p>
            <a:endParaRPr lang="en-US" sz="2400" dirty="0"/>
          </a:p>
          <a:p>
            <a:r>
              <a:rPr lang="en-US" sz="2400" dirty="0"/>
              <a:t>The mean is itself functional</a:t>
            </a:r>
          </a:p>
          <a:p>
            <a:r>
              <a:rPr lang="en-US" sz="2400" dirty="0"/>
              <a:t>Typically, we assume that the mean is smooth.</a:t>
            </a:r>
          </a:p>
          <a:p>
            <a:r>
              <a:rPr lang="en-US" sz="2400" dirty="0"/>
              <a:t>“Raw'' estimator is sample mean: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typical estimator of        would be a smoothed version of this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Summaries of FD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56" y="1587801"/>
            <a:ext cx="3175000" cy="2526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33074"/>
            <a:ext cx="1689100" cy="258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14800"/>
            <a:ext cx="107315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800600"/>
            <a:ext cx="409832" cy="2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E1C726-48E4-094C-B483-BD2B275A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we have functional data</a:t>
            </a:r>
          </a:p>
          <a:p>
            <a:endParaRPr lang="en-US" sz="2400" dirty="0"/>
          </a:p>
          <a:p>
            <a:r>
              <a:rPr lang="en-US" sz="2400" dirty="0"/>
              <a:t>Variance:</a:t>
            </a:r>
          </a:p>
          <a:p>
            <a:endParaRPr lang="en-US" sz="2400" dirty="0"/>
          </a:p>
          <a:p>
            <a:r>
              <a:rPr lang="en-US" sz="2400" dirty="0"/>
              <a:t>This is a (two-dimensional) surface</a:t>
            </a:r>
          </a:p>
          <a:p>
            <a:r>
              <a:rPr lang="en-US" sz="2400" dirty="0"/>
              <a:t>“Raw'' estimator is sample covariance: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Would need to smooth this as well.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Summaries of FD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51954"/>
            <a:ext cx="3175000" cy="252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72087"/>
            <a:ext cx="7008341" cy="280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768854"/>
            <a:ext cx="2946400" cy="3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1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014D-4262-2F45-9C60-EBDFFF50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Spaghetti plots</a:t>
            </a:r>
          </a:p>
          <a:p>
            <a:r>
              <a:rPr lang="en-US" sz="2400" dirty="0"/>
              <a:t>Rainbow plots</a:t>
            </a:r>
          </a:p>
          <a:p>
            <a:r>
              <a:rPr lang="en-US" sz="2400" dirty="0"/>
              <a:t>Lasagna plots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Data displays</a:t>
            </a:r>
          </a:p>
        </p:txBody>
      </p:sp>
    </p:spTree>
    <p:extLst>
      <p:ext uri="{BB962C8B-B14F-4D97-AF65-F5344CB8AC3E}">
        <p14:creationId xmlns:p14="http://schemas.microsoft.com/office/powerpoint/2010/main" val="192031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A68B-2038-6543-8ACB-E6EA5F06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Switch to code</a:t>
            </a:r>
          </a:p>
        </p:txBody>
      </p:sp>
    </p:spTree>
    <p:extLst>
      <p:ext uri="{BB962C8B-B14F-4D97-AF65-F5344CB8AC3E}">
        <p14:creationId xmlns:p14="http://schemas.microsoft.com/office/powerpoint/2010/main" val="235026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/>
              <a:t>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577639"/>
            <a:ext cx="8240643" cy="695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43" y="2273826"/>
            <a:ext cx="8229600" cy="1148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21" y="3422142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07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5720&quot;&gt;&lt;property id=&quot;20148&quot; value=&quot;5&quot;/&gt;&lt;property id=&quot;20300&quot; value=&quot;Slide 9 - &amp;quot;Celebrating our leadership&amp;quot;&quot;/&gt;&lt;property id=&quot;20307&quot; value=&quot;277&quot;/&gt;&lt;/object&gt;&lt;object type=&quot;3&quot; unique_id=&quot;16150&quot;&gt;&lt;property id=&quot;20148&quot; value=&quot;5&quot;/&gt;&lt;property id=&quot;20300&quot; value=&quot;Slide 17 - &amp;quot;Staff Awards for Excellence&amp;quot;&quot;/&gt;&lt;property id=&quot;20307&quot; value=&quot;299&quot;/&gt;&lt;/object&gt;&lt;object type=&quot;3&quot; unique_id=&quot;16151&quot;&gt;&lt;property id=&quot;20148&quot; value=&quot;5&quot;/&gt;&lt;property id=&quot;20300&quot; value=&quot;Slide 18 - &amp;quot;Celebrating our leadership&amp;quot;&quot;/&gt;&lt;property id=&quot;20307&quot; value=&quot;302&quot;/&gt;&lt;/object&gt;&lt;object type=&quot;3&quot; unique_id=&quot;16152&quot;&gt;&lt;property id=&quot;20148&quot; value=&quot;5&quot;/&gt;&lt;property id=&quot;20300&quot; value=&quot;Slide 20 - &amp;quot;Dean’s Excellence in Leadership Award&amp;quot;&quot;/&gt;&lt;property id=&quot;20307&quot; value=&quot;301&quot;/&gt;&lt;/object&gt;&lt;object type=&quot;3&quot; unique_id=&quot;16218&quot;&gt;&lt;property id=&quot;20148&quot; value=&quot;5&quot;/&gt;&lt;property id=&quot;20300&quot; value=&quot;Slide 19 - &amp;quot;Dean’s Excellence in Mentoring Award&amp;quot;&quot;/&gt;&lt;property id=&quot;20307&quot; value=&quot;305&quot;/&gt;&lt;/object&gt;&lt;object type=&quot;3&quot; unique_id=&quot;16219&quot;&gt;&lt;property id=&quot;20148&quot; value=&quot;5&quot;/&gt;&lt;property id=&quot;20300&quot; value=&quot;Slide 22 - &amp;quot;Congrats&amp;quot;&quot;/&gt;&lt;property id=&quot;20307&quot; value=&quot;304&quot;/&gt;&lt;/object&gt;&lt;object type=&quot;3&quot; unique_id=&quot;16220&quot;&gt;&lt;property id=&quot;20148&quot; value=&quot;5&quot;/&gt;&lt;property id=&quot;20300&quot; value=&quot;Slide 23 - &amp;quot;Public Health Innovation Contest (tbd)&amp;quot;&quot;/&gt;&lt;property id=&quot;20307&quot; value=&quot;303&quot;/&gt;&lt;/object&gt;&lt;object type=&quot;3&quot; unique_id=&quot;16221&quot;&gt;&lt;property id=&quot;20148&quot; value=&quot;5&quot;/&gt;&lt;property id=&quot;20300&quot; value=&quot;Slide 26 - &amp;quot;New Faculty&amp;quot;&quot;/&gt;&lt;property id=&quot;20307&quot; value=&quot;306&quot;/&gt;&lt;/object&gt;&lt;object type=&quot;3&quot; unique_id=&quot;16222&quot;&gt;&lt;property id=&quot;20148&quot; value=&quot;5&quot;/&gt;&lt;property id=&quot;20300&quot; value=&quot;Slide 27 - &amp;quot;Promotions&amp;quot;&quot;/&gt;&lt;property id=&quot;20307&quot; value=&quot;307&quot;/&gt;&lt;/object&gt;&lt;object type=&quot;3&quot; unique_id=&quot;16367&quot;&gt;&lt;property id=&quot;20148&quot; value=&quot;5&quot;/&gt;&lt;property id=&quot;20300&quot; value=&quot;Slide 8 - &amp;quot;The Allan Rosenfield Alumni Award for Excellence&amp;quot;&quot;/&gt;&lt;property id=&quot;20307&quot; value=&quot;308&quot;/&gt;&lt;/object&gt;&lt;object type=&quot;3&quot; unique_id=&quot;16501&quot;&gt;&lt;property id=&quot;20148&quot; value=&quot;5&quot;/&gt;&lt;property id=&quot;20300&quot; value=&quot;Slide 10 - &amp;quot;Staff Awards for Excellence&amp;quot;&quot;/&gt;&lt;property id=&quot;20307&quot; value=&quot;315&quot;/&gt;&lt;/object&gt;&lt;object type=&quot;3&quot; unique_id=&quot;16502&quot;&gt;&lt;property id=&quot;20148&quot; value=&quot;5&quot;/&gt;&lt;property id=&quot;20300&quot; value=&quot;Slide 11 - &amp;quot;Staff Awards for Excellence&amp;quot;&quot;/&gt;&lt;property id=&quot;20307&quot; value=&quot;314&quot;/&gt;&lt;/object&gt;&lt;object type=&quot;3&quot; unique_id=&quot;16503&quot;&gt;&lt;property id=&quot;20148&quot; value=&quot;5&quot;/&gt;&lt;property id=&quot;20300&quot; value=&quot;Slide 12 - &amp;quot;Staff Awards for Excellence&amp;quot;&quot;/&gt;&lt;property id=&quot;20307&quot; value=&quot;313&quot;/&gt;&lt;/object&gt;&lt;object type=&quot;3&quot; unique_id=&quot;16504&quot;&gt;&lt;property id=&quot;20148&quot; value=&quot;5&quot;/&gt;&lt;property id=&quot;20300&quot; value=&quot;Slide 13 - &amp;quot;Staff Awards for Excellence&amp;quot;&quot;/&gt;&lt;property id=&quot;20307&quot; value=&quot;312&quot;/&gt;&lt;/object&gt;&lt;object type=&quot;3&quot; unique_id=&quot;16505&quot;&gt;&lt;property id=&quot;20148&quot; value=&quot;5&quot;/&gt;&lt;property id=&quot;20300&quot; value=&quot;Slide 14 - &amp;quot;Staff Awards for Excellence&amp;quot;&quot;/&gt;&lt;property id=&quot;20307&quot; value=&quot;311&quot;/&gt;&lt;/object&gt;&lt;object type=&quot;3&quot; unique_id=&quot;16506&quot;&gt;&lt;property id=&quot;20148&quot; value=&quot;5&quot;/&gt;&lt;property id=&quot;20300&quot; value=&quot;Slide 15 - &amp;quot;Staff Awards for Excellence&amp;quot;&quot;/&gt;&lt;property id=&quot;20307&quot; value=&quot;310&quot;/&gt;&lt;/object&gt;&lt;object type=&quot;3&quot; unique_id=&quot;16507&quot;&gt;&lt;property id=&quot;20148&quot; value=&quot;5&quot;/&gt;&lt;property id=&quot;20300&quot; value=&quot;Slide 16 - &amp;quot;Staff Awards for Excellence&amp;quot;&quot;/&gt;&lt;property id=&quot;20307&quot; value=&quot;309&quot;/&gt;&lt;/object&gt;&lt;object type=&quot;3&quot; unique_id=&quot;16712&quot;&gt;&lt;property id=&quot;20148&quot; value=&quot;5&quot;/&gt;&lt;property id=&quot;20300&quot; value=&quot;Slide 24 - &amp;quot;Celebrating our leadership&amp;quot;&quot;/&gt;&lt;property id=&quot;20307&quot; value=&quot;316&quot;/&gt;&lt;/object&gt;&lt;object type=&quot;3&quot; unique_id=&quot;16713&quot;&gt;&lt;property id=&quot;20148&quot; value=&quot;5&quot;/&gt;&lt;property id=&quot;20300&quot; value=&quot;Slide 25 - &amp;quot;New Leaders&amp;quot;&quot;/&gt;&lt;property id=&quot;20307&quot; value=&quot;317&quot;/&gt;&lt;/object&gt;&lt;object type=&quot;3&quot; unique_id=&quot;16861&quot;&gt;&lt;property id=&quot;20148&quot; value=&quot;5&quot;/&gt;&lt;property id=&quot;20300&quot; value=&quot;Slide 28 - &amp;quot;Teaching Excellence Award&amp;quot;&quot;/&gt;&lt;property id=&quot;20307&quot; value=&quot;318&quot;/&gt;&lt;/object&gt;&lt;object type=&quot;3&quot; unique_id=&quot;16862&quot;&gt;&lt;property id=&quot;20148&quot; value=&quot;5&quot;/&gt;&lt;property id=&quot;20300&quot; value=&quot;Slide 29 - &amp;quot;Junior Faculty Teaching Award&amp;quot;&quot;/&gt;&lt;property id=&quot;20307&quot; value=&quot;319&quot;/&gt;&lt;/object&gt;&lt;object type=&quot;3&quot; unique_id=&quot;16978&quot;&gt;&lt;property id=&quot;20148&quot; value=&quot;5&quot;/&gt;&lt;property id=&quot;20300&quot; value=&quot;Slide 21 - &amp;quot;Highest ranking faculty (tbd)&amp;quot;&quot;/&gt;&lt;property id=&quot;20307&quot; value=&quot;320&quot;/&gt;&lt;/object&gt;&lt;object type=&quot;3&quot; unique_id=&quot;17411&quot;&gt;&lt;property id=&quot;20148&quot; value=&quot;5&quot;/&gt;&lt;property id=&quot;20300&quot; value=&quot;Slide 1 - &amp;quot;New Revenue Model Needed&amp;quot;&quot;/&gt;&lt;property id=&quot;20307&quot; value=&quot;333&quot;/&gt;&lt;/object&gt;&lt;object type=&quot;3&quot; unique_id=&quot;17808&quot;&gt;&lt;property id=&quot;20148&quot; value=&quot;5&quot;/&gt;&lt;property id=&quot;20300&quot; value=&quot;Slide 2 - &amp;quot;New Revenue Model Needed&amp;quot;&quot;/&gt;&lt;property id=&quot;20307&quot; value=&quot;335&quot;/&gt;&lt;/object&gt;&lt;object type=&quot;3&quot; unique_id=&quot;17809&quot;&gt;&lt;property id=&quot;20148&quot; value=&quot;5&quot;/&gt;&lt;property id=&quot;20300&quot; value=&quot;Slide 3 - &amp;quot;New Revenue Streams&amp;quot;&quot;/&gt;&lt;property id=&quot;20307&quot; value=&quot;336&quot;/&gt;&lt;/object&gt;&lt;object type=&quot;3&quot; unique_id=&quot;17810&quot;&gt;&lt;property id=&quot;20148&quot; value=&quot;5&quot;/&gt;&lt;property id=&quot;20300&quot; value=&quot;Slide 4 - &amp;quot;Philanthropy&amp;quot;&quot;/&gt;&lt;property id=&quot;20307&quot; value=&quot;337&quot;/&gt;&lt;/object&gt;&lt;object type=&quot;3&quot; unique_id=&quot;17811&quot;&gt;&lt;property id=&quot;20148&quot; value=&quot;5&quot;/&gt;&lt;property id=&quot;20300&quot; value=&quot;Slide 5 - &amp;quot;Educational Initiatives&amp;quot;&quot;/&gt;&lt;property id=&quot;20307&quot; value=&quot;338&quot;/&gt;&lt;/object&gt;&lt;object type=&quot;3&quot; unique_id=&quot;17812&quot;&gt;&lt;property id=&quot;20148&quot; value=&quot;5&quot;/&gt;&lt;property id=&quot;20300&quot; value=&quot;Slide 6 - &amp;quot;Research Competitiveness&amp;quot;&quot;/&gt;&lt;property id=&quot;20307&quot; value=&quot;339&quot;/&gt;&lt;/object&gt;&lt;object type=&quot;3&quot; unique_id=&quot;17813&quot;&gt;&lt;property id=&quot;20148&quot; value=&quot;5&quot;/&gt;&lt;property id=&quot;20300&quot; value=&quot;Slide 7 - &amp;quot;Harnessing Global Centers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7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9143</TotalTime>
  <Words>248</Words>
  <Application>Microsoft Macintosh PowerPoint</Application>
  <PresentationFormat>Widescreen</PresentationFormat>
  <Paragraphs>60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Circular Std Book</vt:lpstr>
      <vt:lpstr>Gill Sans MT</vt:lpstr>
      <vt:lpstr>Proxima Nova</vt:lpstr>
      <vt:lpstr>7_sos_1</vt:lpstr>
      <vt:lpstr>Notation for FDA</vt:lpstr>
      <vt:lpstr>What are “Functional Data”?</vt:lpstr>
      <vt:lpstr>Characteristics of FD</vt:lpstr>
      <vt:lpstr>Discretization</vt:lpstr>
      <vt:lpstr>Summaries of FD</vt:lpstr>
      <vt:lpstr>Summaries of FD</vt:lpstr>
      <vt:lpstr>Data displays</vt:lpstr>
      <vt:lpstr>Switch to code</vt:lpstr>
      <vt:lpstr>Code</vt:lpstr>
      <vt:lpstr>Code</vt:lpstr>
      <vt:lpstr>Code</vt:lpstr>
      <vt:lpstr>Code</vt:lpstr>
      <vt:lpstr>Code</vt:lpstr>
    </vt:vector>
  </TitlesOfParts>
  <Company>Columbia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Jeff Goldsmith</cp:lastModifiedBy>
  <cp:revision>556</cp:revision>
  <cp:lastPrinted>2019-07-27T20:54:40Z</cp:lastPrinted>
  <dcterms:created xsi:type="dcterms:W3CDTF">2013-09-08T00:57:50Z</dcterms:created>
  <dcterms:modified xsi:type="dcterms:W3CDTF">2019-07-28T19:12:04Z</dcterms:modified>
</cp:coreProperties>
</file>