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4"/>
  </p:notesMasterIdLst>
  <p:handoutMasterIdLst>
    <p:handoutMasterId r:id="rId15"/>
  </p:handoutMasterIdLst>
  <p:sldIdLst>
    <p:sldId id="353" r:id="rId2"/>
    <p:sldId id="343" r:id="rId3"/>
    <p:sldId id="354" r:id="rId4"/>
    <p:sldId id="374" r:id="rId5"/>
    <p:sldId id="356" r:id="rId6"/>
    <p:sldId id="377" r:id="rId7"/>
    <p:sldId id="372" r:id="rId8"/>
    <p:sldId id="348" r:id="rId9"/>
    <p:sldId id="378" r:id="rId10"/>
    <p:sldId id="379" r:id="rId11"/>
    <p:sldId id="380" r:id="rId12"/>
    <p:sldId id="382" r:id="rId13"/>
  </p:sldIdLst>
  <p:sldSz cx="12192000" cy="6858000"/>
  <p:notesSz cx="7315200" cy="9601200"/>
  <p:custDataLst>
    <p:tags r:id="rId16"/>
  </p:custDataLst>
  <p:defaultTextStyle>
    <a:defPPr>
      <a:defRPr lang="en-US"/>
    </a:defPPr>
    <a:lvl1pPr marL="0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2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5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0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7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3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9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" userDrawn="1">
          <p15:clr>
            <a:srgbClr val="A4A3A4"/>
          </p15:clr>
        </p15:guide>
        <p15:guide id="2" pos="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lumbia University" initials="CU" lastIdx="11" clrIdx="0"/>
  <p:cmAuthor id="1" name="Cheng, Freddy" initials="FC" lastIdx="1" clrIdx="1"/>
  <p:cmAuthor id="2" name="Maria O'Brien" initials="MO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323"/>
    <a:srgbClr val="389DAA"/>
    <a:srgbClr val="286FB7"/>
    <a:srgbClr val="1D2763"/>
    <a:srgbClr val="A9B52A"/>
    <a:srgbClr val="641868"/>
    <a:srgbClr val="D33320"/>
    <a:srgbClr val="4990D7"/>
    <a:srgbClr val="89B2DB"/>
    <a:srgbClr val="2F6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71" autoAdjust="0"/>
    <p:restoredTop sz="92402" autoAdjust="0"/>
  </p:normalViewPr>
  <p:slideViewPr>
    <p:cSldViewPr>
      <p:cViewPr varScale="1">
        <p:scale>
          <a:sx n="145" d="100"/>
          <a:sy n="145" d="100"/>
        </p:scale>
        <p:origin x="504" y="184"/>
      </p:cViewPr>
      <p:guideLst>
        <p:guide orient="horz" pos="384"/>
        <p:guide pos="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786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8" y="2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/>
          <a:lstStyle>
            <a:lvl1pPr algn="r">
              <a:defRPr sz="1000"/>
            </a:lvl1pPr>
          </a:lstStyle>
          <a:p>
            <a:fld id="{42DE4DD6-0497-4073-A07F-BACAF3B5AA44}" type="datetimeFigureOut">
              <a:rPr lang="en-US" smtClean="0"/>
              <a:t>3/14/21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9118663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8" y="9118663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 anchor="b"/>
          <a:lstStyle>
            <a:lvl1pPr algn="r">
              <a:defRPr sz="1000"/>
            </a:lvl1pPr>
          </a:lstStyle>
          <a:p>
            <a:fld id="{889A981B-1A9B-4905-B523-5D15ED53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18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3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/>
          <a:lstStyle>
            <a:lvl1pPr algn="r">
              <a:defRPr sz="1000"/>
            </a:lvl1pPr>
          </a:lstStyle>
          <a:p>
            <a:fld id="{B1EB5D17-1482-4B71-829E-DEE524F3DC4D}" type="datetimeFigureOut">
              <a:rPr lang="en-US" smtClean="0"/>
              <a:t>3/14/21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19138"/>
            <a:ext cx="6399212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2605" tIns="41302" rIns="82605" bIns="4130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82605" tIns="41302" rIns="82605" bIns="41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 anchor="b"/>
          <a:lstStyle>
            <a:lvl1pPr algn="r">
              <a:defRPr sz="1000"/>
            </a:lvl1pPr>
          </a:lstStyle>
          <a:p>
            <a:fld id="{45F8B6A7-DB98-47EE-9BB0-6897AB4B3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1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2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5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0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7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3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9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09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43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29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82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50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41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95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1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09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63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3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0E2E71A-3261-9645-8BF4-05418ADCA3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16638" y="2514600"/>
            <a:ext cx="6062199" cy="2514600"/>
          </a:xfrm>
        </p:spPr>
        <p:txBody>
          <a:bodyPr anchor="t">
            <a:normAutofit/>
          </a:bodyPr>
          <a:lstStyle>
            <a:lvl1pPr algn="r">
              <a:defRPr sz="2700" b="1" cap="all" baseline="0">
                <a:latin typeface="Circular Std Book" panose="020B0604020101020102" pitchFamily="34" charset="77"/>
                <a:cs typeface="Circular Std Book" panose="020B0604020101020102" pitchFamily="34" charset="77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4C130B4-1983-AE46-94D5-F95EA9C11F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94749" y="5449838"/>
            <a:ext cx="7721600" cy="1066800"/>
          </a:xfrm>
        </p:spPr>
        <p:txBody>
          <a:bodyPr>
            <a:normAutofit/>
          </a:bodyPr>
          <a:lstStyle>
            <a:lvl1pPr marL="0" indent="0" algn="r">
              <a:buNone/>
              <a:defRPr sz="2400" b="0" i="0" cap="none" baseline="0">
                <a:solidFill>
                  <a:schemeClr val="tx1">
                    <a:lumMod val="75000"/>
                  </a:schemeClr>
                </a:solidFill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  <a:lvl2pPr marL="342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BD6E92-8B77-684E-97B0-F58F65E12A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0" y="533402"/>
            <a:ext cx="7162800" cy="597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D457510-F397-584B-AD96-6BFD7262B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677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953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Proxima Nova Rg" panose="02000506030000020004" pitchFamily="2" charset="0"/>
              </a:defRPr>
            </a:lvl1pPr>
            <a:lvl2pPr marL="557147">
              <a:lnSpc>
                <a:spcPct val="100000"/>
              </a:lnSpc>
              <a:spcBef>
                <a:spcPts val="0"/>
              </a:spcBef>
              <a:defRPr sz="1800">
                <a:solidFill>
                  <a:srgbClr val="389DAA"/>
                </a:solidFill>
                <a:latin typeface="Proxima Nova Rg" panose="02000506030000020004" pitchFamily="2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DB55A70-A879-4C4A-9B59-B1588052D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146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46400" y="1600205"/>
            <a:ext cx="8636000" cy="467359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B113509E-B73E-F943-970E-05D08191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479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250" b="1"/>
            </a:lvl1pPr>
            <a:lvl2pPr marL="342860" indent="0">
              <a:buNone/>
              <a:defRPr sz="1500" b="1"/>
            </a:lvl2pPr>
            <a:lvl3pPr marL="685719" indent="0">
              <a:buNone/>
              <a:defRPr sz="1350" b="1"/>
            </a:lvl3pPr>
            <a:lvl4pPr marL="1028579" indent="0">
              <a:buNone/>
              <a:defRPr sz="1200" b="1"/>
            </a:lvl4pPr>
            <a:lvl5pPr marL="1371439" indent="0">
              <a:buNone/>
              <a:defRPr sz="1200" b="1"/>
            </a:lvl5pPr>
            <a:lvl6pPr marL="1714298" indent="0">
              <a:buNone/>
              <a:defRPr sz="1200" b="1"/>
            </a:lvl6pPr>
            <a:lvl7pPr marL="2057158" indent="0">
              <a:buNone/>
              <a:defRPr sz="1200" b="1"/>
            </a:lvl7pPr>
            <a:lvl8pPr marL="2400017" indent="0">
              <a:buNone/>
              <a:defRPr sz="1200" b="1"/>
            </a:lvl8pPr>
            <a:lvl9pPr marL="2742877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1" y="1535117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250" b="1"/>
            </a:lvl1pPr>
            <a:lvl2pPr marL="342860" indent="0">
              <a:buNone/>
              <a:defRPr sz="1500" b="1"/>
            </a:lvl2pPr>
            <a:lvl3pPr marL="685719" indent="0">
              <a:buNone/>
              <a:defRPr sz="1350" b="1"/>
            </a:lvl3pPr>
            <a:lvl4pPr marL="1028579" indent="0">
              <a:buNone/>
              <a:defRPr sz="1200" b="1"/>
            </a:lvl4pPr>
            <a:lvl5pPr marL="1371439" indent="0">
              <a:buNone/>
              <a:defRPr sz="1200" b="1"/>
            </a:lvl5pPr>
            <a:lvl6pPr marL="1714298" indent="0">
              <a:buNone/>
              <a:defRPr sz="1200" b="1"/>
            </a:lvl6pPr>
            <a:lvl7pPr marL="2057158" indent="0">
              <a:buNone/>
              <a:defRPr sz="1200" b="1"/>
            </a:lvl7pPr>
            <a:lvl8pPr marL="2400017" indent="0">
              <a:buNone/>
              <a:defRPr sz="1200" b="1"/>
            </a:lvl8pPr>
            <a:lvl9pPr marL="2742877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1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7480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598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5"/>
            <a:ext cx="4011084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5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60" indent="0">
              <a:buNone/>
              <a:defRPr sz="900"/>
            </a:lvl2pPr>
            <a:lvl3pPr marL="685719" indent="0">
              <a:buNone/>
              <a:defRPr sz="750"/>
            </a:lvl3pPr>
            <a:lvl4pPr marL="1028579" indent="0">
              <a:buNone/>
              <a:defRPr sz="675"/>
            </a:lvl4pPr>
            <a:lvl5pPr marL="1371439" indent="0">
              <a:buNone/>
              <a:defRPr sz="675"/>
            </a:lvl5pPr>
            <a:lvl6pPr marL="1714298" indent="0">
              <a:buNone/>
              <a:defRPr sz="675"/>
            </a:lvl6pPr>
            <a:lvl7pPr marL="2057158" indent="0">
              <a:buNone/>
              <a:defRPr sz="675"/>
            </a:lvl7pPr>
            <a:lvl8pPr marL="2400017" indent="0">
              <a:buNone/>
              <a:defRPr sz="675"/>
            </a:lvl8pPr>
            <a:lvl9pPr marL="274287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990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10"/>
            <a:ext cx="73152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60" indent="0">
              <a:buNone/>
              <a:defRPr sz="2100"/>
            </a:lvl2pPr>
            <a:lvl3pPr marL="685719" indent="0">
              <a:buNone/>
              <a:defRPr sz="1800"/>
            </a:lvl3pPr>
            <a:lvl4pPr marL="1028579" indent="0">
              <a:buNone/>
              <a:defRPr sz="1500"/>
            </a:lvl4pPr>
            <a:lvl5pPr marL="1371439" indent="0">
              <a:buNone/>
              <a:defRPr sz="1500"/>
            </a:lvl5pPr>
            <a:lvl6pPr marL="1714298" indent="0">
              <a:buNone/>
              <a:defRPr sz="1500"/>
            </a:lvl6pPr>
            <a:lvl7pPr marL="2057158" indent="0">
              <a:buNone/>
              <a:defRPr sz="1500"/>
            </a:lvl7pPr>
            <a:lvl8pPr marL="2400017" indent="0">
              <a:buNone/>
              <a:defRPr sz="1500"/>
            </a:lvl8pPr>
            <a:lvl9pPr marL="274287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52"/>
            <a:ext cx="73152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860" indent="0">
              <a:buNone/>
              <a:defRPr sz="900"/>
            </a:lvl2pPr>
            <a:lvl3pPr marL="685719" indent="0">
              <a:buNone/>
              <a:defRPr sz="750"/>
            </a:lvl3pPr>
            <a:lvl4pPr marL="1028579" indent="0">
              <a:buNone/>
              <a:defRPr sz="675"/>
            </a:lvl4pPr>
            <a:lvl5pPr marL="1371439" indent="0">
              <a:buNone/>
              <a:defRPr sz="675"/>
            </a:lvl5pPr>
            <a:lvl6pPr marL="1714298" indent="0">
              <a:buNone/>
              <a:defRPr sz="675"/>
            </a:lvl6pPr>
            <a:lvl7pPr marL="2057158" indent="0">
              <a:buNone/>
              <a:defRPr sz="675"/>
            </a:lvl7pPr>
            <a:lvl8pPr marL="2400017" indent="0">
              <a:buNone/>
              <a:defRPr sz="675"/>
            </a:lvl8pPr>
            <a:lvl9pPr marL="274287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812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81555"/>
            <a:ext cx="10972800" cy="4766847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 flipH="1">
            <a:off x="3048000" y="406280"/>
            <a:ext cx="891540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203200" y="6553200"/>
            <a:ext cx="1178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28605" y="6519448"/>
            <a:ext cx="580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1345B3D-9E2B-4648-B8DA-C1967F580BC1}" type="slidenum">
              <a:rPr lang="en-US" sz="1200" smtClean="0">
                <a:solidFill>
                  <a:schemeClr val="accent2"/>
                </a:solidFill>
              </a:rPr>
              <a:pPr algn="ctr"/>
              <a:t>‹#›</a:t>
            </a:fld>
            <a:endParaRPr lang="en-US" sz="120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B6D103-1E30-B241-AD2B-7C607B845E4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3" y="87319"/>
            <a:ext cx="2754321" cy="3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78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</p:sldLayoutIdLst>
  <p:hf hdr="0" ftr="0" dt="0"/>
  <p:txStyles>
    <p:titleStyle>
      <a:lvl1pPr algn="l" defTabSz="685719" rtl="0" eaLnBrk="1" latinLnBrk="0" hangingPunct="1">
        <a:spcBef>
          <a:spcPct val="0"/>
        </a:spcBef>
        <a:buNone/>
        <a:defRPr sz="4200" b="1" i="0" kern="1200">
          <a:solidFill>
            <a:srgbClr val="286FB7"/>
          </a:solidFill>
          <a:effectLst/>
          <a:latin typeface="Circular Std Book" panose="020B0604020101020102" pitchFamily="34" charset="77"/>
          <a:ea typeface="+mj-ea"/>
          <a:cs typeface="Circular Std Book" panose="020B0604020101020102" pitchFamily="34" charset="77"/>
        </a:defRPr>
      </a:lvl1pPr>
    </p:titleStyle>
    <p:bodyStyle>
      <a:lvl1pPr marL="257145" indent="-257145" algn="l" defTabSz="68571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286FB7"/>
          </a:solidFill>
          <a:effectLst/>
          <a:latin typeface="Proxima Nova Rg" panose="02000506030000020004" pitchFamily="2" charset="0"/>
          <a:ea typeface="+mn-ea"/>
          <a:cs typeface="+mn-cs"/>
        </a:defRPr>
      </a:lvl1pPr>
      <a:lvl2pPr marL="557147" marR="0" indent="-214288" algn="l" defTabSz="685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2400" b="0" kern="1200">
          <a:solidFill>
            <a:srgbClr val="389DAA"/>
          </a:solidFill>
          <a:effectLst/>
          <a:latin typeface="Proxima Nova Rg" panose="02000506030000020004" pitchFamily="2" charset="0"/>
          <a:ea typeface="+mn-ea"/>
          <a:cs typeface="+mn-cs"/>
        </a:defRPr>
      </a:lvl2pPr>
      <a:lvl3pPr marL="857149" indent="-171430" algn="l" defTabSz="68571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rgbClr val="286FB7"/>
          </a:solidFill>
          <a:effectLst/>
          <a:latin typeface="+mn-lt"/>
          <a:ea typeface="+mn-ea"/>
          <a:cs typeface="+mn-cs"/>
        </a:defRPr>
      </a:lvl3pPr>
      <a:lvl4pPr marL="1200009" indent="-171430" algn="l" defTabSz="685719" rtl="0" eaLnBrk="1" latinLnBrk="0" hangingPunct="1">
        <a:spcBef>
          <a:spcPct val="20000"/>
        </a:spcBef>
        <a:buFont typeface="Arial" pitchFamily="34" charset="0"/>
        <a:buChar char="–"/>
        <a:defRPr sz="1350" kern="1200">
          <a:solidFill>
            <a:srgbClr val="286FB7"/>
          </a:solidFill>
          <a:effectLst/>
          <a:latin typeface="+mn-lt"/>
          <a:ea typeface="+mn-ea"/>
          <a:cs typeface="+mn-cs"/>
        </a:defRPr>
      </a:lvl4pPr>
      <a:lvl5pPr marL="1371439" marR="0" indent="0" algn="l" defTabSz="685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sz="1950" kern="1200">
          <a:solidFill>
            <a:srgbClr val="286FB7"/>
          </a:solidFill>
          <a:effectLst/>
          <a:latin typeface="+mn-lt"/>
          <a:ea typeface="+mn-ea"/>
          <a:cs typeface="+mn-cs"/>
        </a:defRPr>
      </a:lvl5pPr>
      <a:lvl6pPr marL="1885728" indent="-171430" algn="l" defTabSz="68571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88" indent="-171430" algn="l" defTabSz="68571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48" indent="-171430" algn="l" defTabSz="68571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07" indent="-171430" algn="l" defTabSz="68571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0" algn="l" defTabSz="68571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9" algn="l" defTabSz="68571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9" algn="l" defTabSz="68571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9" algn="l" defTabSz="68571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98" algn="l" defTabSz="68571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58" algn="l" defTabSz="68571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17" algn="l" defTabSz="68571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77" algn="l" defTabSz="68571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Notation for FDA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lumMod val="50000"/>
                  </a:schemeClr>
                </a:solidFill>
              </a:rPr>
              <a:t>Jeff Goldsmith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, PhD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Department of Biostatistics</a:t>
            </a:r>
          </a:p>
        </p:txBody>
      </p:sp>
    </p:spTree>
    <p:extLst>
      <p:ext uri="{BB962C8B-B14F-4D97-AF65-F5344CB8AC3E}">
        <p14:creationId xmlns:p14="http://schemas.microsoft.com/office/powerpoint/2010/main" val="312097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200" dirty="0"/>
              <a:t>Code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399" y="2971800"/>
            <a:ext cx="6553200" cy="3276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920970-34E1-D74F-80E2-EACE6A914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34021"/>
            <a:ext cx="7683500" cy="74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2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200" dirty="0"/>
              <a:t>Code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C6217EB-D174-F04F-AC0B-F0B973511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47800"/>
            <a:ext cx="7137400" cy="1538233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DA8A1F95-38B7-F340-98CB-9ABB638EF3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950864"/>
            <a:ext cx="520930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19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200" dirty="0"/>
              <a:t>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F41723-04EA-6A4B-AD8A-BF4291CBB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7829550" cy="712653"/>
          </a:xfrm>
          <a:prstGeom prst="rect">
            <a:avLst/>
          </a:prstGeom>
        </p:spPr>
      </p:pic>
      <p:pic>
        <p:nvPicPr>
          <p:cNvPr id="8" name="Picture 7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7ED49611-136F-0B40-AB33-98CE5EC55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59391"/>
            <a:ext cx="56388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200" dirty="0"/>
              <a:t>What are “Functional Data”?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20574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/>
            <a:r>
              <a:rPr lang="en-US" sz="2400" dirty="0">
                <a:solidFill>
                  <a:srgbClr val="389DAA"/>
                </a:solidFill>
                <a:latin typeface="Proxima Nova Rg" panose="02000506030000020004" pitchFamily="2" charset="0"/>
              </a:rPr>
              <a:t>Tentative definition: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14700" y="2650868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 defTabSz="914400"/>
            <a:r>
              <a:rPr lang="en-US" sz="2400" dirty="0">
                <a:solidFill>
                  <a:srgbClr val="E68323"/>
                </a:solidFill>
              </a:rPr>
              <a:t>Observations on subjects that you can imagine as </a:t>
            </a:r>
            <a:r>
              <a:rPr lang="en-US" sz="2400" i="1" dirty="0">
                <a:solidFill>
                  <a:srgbClr val="E68323"/>
                </a:solidFill>
              </a:rPr>
              <a:t>X</a:t>
            </a:r>
            <a:r>
              <a:rPr lang="en-US" sz="2400" i="1" baseline="-25000" dirty="0">
                <a:solidFill>
                  <a:srgbClr val="E68323"/>
                </a:solidFill>
              </a:rPr>
              <a:t>i</a:t>
            </a:r>
            <a:r>
              <a:rPr lang="en-US" sz="2400" i="1" dirty="0">
                <a:solidFill>
                  <a:srgbClr val="E68323"/>
                </a:solidFill>
              </a:rPr>
              <a:t>(</a:t>
            </a:r>
            <a:r>
              <a:rPr lang="en-US" sz="2400" i="1" dirty="0" err="1">
                <a:solidFill>
                  <a:srgbClr val="E68323"/>
                </a:solidFill>
              </a:rPr>
              <a:t>t</a:t>
            </a:r>
            <a:r>
              <a:rPr lang="en-US" sz="2400" i="1" baseline="-25000" dirty="0" err="1">
                <a:solidFill>
                  <a:srgbClr val="E68323"/>
                </a:solidFill>
              </a:rPr>
              <a:t>i</a:t>
            </a:r>
            <a:r>
              <a:rPr lang="en-US" sz="2400" i="1" dirty="0">
                <a:solidFill>
                  <a:srgbClr val="E68323"/>
                </a:solidFill>
              </a:rPr>
              <a:t>)</a:t>
            </a:r>
            <a:r>
              <a:rPr lang="en-US" sz="2400" dirty="0">
                <a:solidFill>
                  <a:srgbClr val="E68323"/>
                </a:solidFill>
              </a:rPr>
              <a:t>, where </a:t>
            </a:r>
            <a:r>
              <a:rPr lang="en-US" sz="2400" i="1" dirty="0" err="1">
                <a:solidFill>
                  <a:srgbClr val="E68323"/>
                </a:solidFill>
              </a:rPr>
              <a:t>t</a:t>
            </a:r>
            <a:r>
              <a:rPr lang="en-US" sz="2400" i="1" baseline="-25000" dirty="0" err="1">
                <a:solidFill>
                  <a:srgbClr val="E68323"/>
                </a:solidFill>
              </a:rPr>
              <a:t>i</a:t>
            </a:r>
            <a:r>
              <a:rPr lang="en-US" sz="2400" dirty="0">
                <a:solidFill>
                  <a:srgbClr val="E68323"/>
                </a:solidFill>
              </a:rPr>
              <a:t> is continuous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3600" y="3675221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/>
            <a:r>
              <a:rPr lang="en-US" sz="2400" dirty="0">
                <a:solidFill>
                  <a:srgbClr val="389DAA"/>
                </a:solidFill>
                <a:latin typeface="Proxima Nova Rg" panose="02000506030000020004" pitchFamily="2" charset="0"/>
              </a:rPr>
              <a:t>Functional notation is conceptual; observations are made on a finite discrete grid.</a:t>
            </a:r>
          </a:p>
        </p:txBody>
      </p:sp>
    </p:spTree>
    <p:extLst>
      <p:ext uri="{BB962C8B-B14F-4D97-AF65-F5344CB8AC3E}">
        <p14:creationId xmlns:p14="http://schemas.microsoft.com/office/powerpoint/2010/main" val="235026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06C32-2FD8-4646-82B0-5D064696C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High dimensional</a:t>
            </a:r>
          </a:p>
          <a:p>
            <a:r>
              <a:rPr lang="en-US" sz="2400" dirty="0"/>
              <a:t>Temporal and/or spatial structure</a:t>
            </a:r>
          </a:p>
          <a:p>
            <a:r>
              <a:rPr lang="en-US" sz="2400" dirty="0"/>
              <a:t>Interpretability across subject domains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200" dirty="0"/>
              <a:t>Characteristics of FD</a:t>
            </a:r>
          </a:p>
        </p:txBody>
      </p:sp>
    </p:spTree>
    <p:extLst>
      <p:ext uri="{BB962C8B-B14F-4D97-AF65-F5344CB8AC3E}">
        <p14:creationId xmlns:p14="http://schemas.microsoft.com/office/powerpoint/2010/main" val="148274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9875B-B5BD-5746-B5B2-34A4EE968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Conceptually, we regard functional data as being defined on a continuum, e.g. Xi(t), 0 &lt; t &lt;1</a:t>
            </a:r>
          </a:p>
          <a:p>
            <a:r>
              <a:rPr lang="en-US" sz="2400" dirty="0"/>
              <a:t>In practice, functional data are observed at a finite number of points</a:t>
            </a:r>
          </a:p>
          <a:p>
            <a:r>
              <a:rPr lang="en-US" sz="2400" dirty="0"/>
              <a:t>Observation grid is often regular and dense – many observations for each subject, all over a common collection of time points</a:t>
            </a:r>
          </a:p>
          <a:p>
            <a:pPr lvl="1"/>
            <a:r>
              <a:rPr lang="en-US" sz="2400" dirty="0"/>
              <a:t>Minute of the day</a:t>
            </a:r>
          </a:p>
          <a:p>
            <a:r>
              <a:rPr lang="en-US" sz="2400" dirty="0"/>
              <a:t>At each observation point t, Xi(t) has a distribution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200" dirty="0"/>
              <a:t>Discretization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1882439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389D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9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05175-3C32-604D-9955-EAA23AFAF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Suppose we have functional data</a:t>
            </a:r>
          </a:p>
          <a:p>
            <a:endParaRPr lang="en-US" sz="2400" dirty="0"/>
          </a:p>
          <a:p>
            <a:r>
              <a:rPr lang="en-US" sz="2400" dirty="0"/>
              <a:t>Mean:</a:t>
            </a:r>
          </a:p>
          <a:p>
            <a:endParaRPr lang="en-US" sz="2400" dirty="0"/>
          </a:p>
          <a:p>
            <a:r>
              <a:rPr lang="en-US" sz="2400" dirty="0"/>
              <a:t>The mean is itself functional</a:t>
            </a:r>
          </a:p>
          <a:p>
            <a:r>
              <a:rPr lang="en-US" sz="2400" dirty="0"/>
              <a:t>Typically, we assume that the mean is smooth.</a:t>
            </a:r>
          </a:p>
          <a:p>
            <a:r>
              <a:rPr lang="en-US" sz="2400" dirty="0"/>
              <a:t>“Raw'' estimator is sample mean: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 typical estimator of        would be a smoothed version of this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200" dirty="0"/>
              <a:t>Summaries of FD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156" y="1587801"/>
            <a:ext cx="3175000" cy="2526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233074"/>
            <a:ext cx="1689100" cy="2582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114800"/>
            <a:ext cx="1073150" cy="469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800600"/>
            <a:ext cx="409832" cy="25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96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E1C726-48E4-094C-B483-BD2B275A6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Suppose we have functional data</a:t>
            </a:r>
          </a:p>
          <a:p>
            <a:endParaRPr lang="en-US" sz="2400" dirty="0"/>
          </a:p>
          <a:p>
            <a:r>
              <a:rPr lang="en-US" sz="2400" dirty="0"/>
              <a:t>Variance:</a:t>
            </a:r>
          </a:p>
          <a:p>
            <a:endParaRPr lang="en-US" sz="2400" dirty="0"/>
          </a:p>
          <a:p>
            <a:r>
              <a:rPr lang="en-US" sz="2400" dirty="0"/>
              <a:t>This is a (two-dimensional) surface</a:t>
            </a:r>
          </a:p>
          <a:p>
            <a:r>
              <a:rPr lang="en-US" sz="2400" dirty="0"/>
              <a:t>“Raw'' estimator is sample covariance: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Would need to smooth this as well.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200" dirty="0"/>
              <a:t>Summaries of FD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551954"/>
            <a:ext cx="3175000" cy="2526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272087"/>
            <a:ext cx="7008341" cy="280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768854"/>
            <a:ext cx="2946400" cy="31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1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6014D-4262-2F45-9C60-EBDFFF50B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Spaghetti plots</a:t>
            </a:r>
          </a:p>
          <a:p>
            <a:r>
              <a:rPr lang="en-US" sz="2400" dirty="0"/>
              <a:t>Rainbow plots</a:t>
            </a:r>
          </a:p>
          <a:p>
            <a:r>
              <a:rPr lang="en-US" sz="2400" dirty="0"/>
              <a:t>Lasagna plots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200" dirty="0"/>
              <a:t>Data displays</a:t>
            </a:r>
          </a:p>
        </p:txBody>
      </p:sp>
    </p:spTree>
    <p:extLst>
      <p:ext uri="{BB962C8B-B14F-4D97-AF65-F5344CB8AC3E}">
        <p14:creationId xmlns:p14="http://schemas.microsoft.com/office/powerpoint/2010/main" val="192031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A68B-2038-6543-8ACB-E6EA5F06C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200" dirty="0"/>
              <a:t>Switch to code</a:t>
            </a:r>
          </a:p>
        </p:txBody>
      </p:sp>
    </p:spTree>
    <p:extLst>
      <p:ext uri="{BB962C8B-B14F-4D97-AF65-F5344CB8AC3E}">
        <p14:creationId xmlns:p14="http://schemas.microsoft.com/office/powerpoint/2010/main" val="2350261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200" dirty="0"/>
              <a:t>Code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905263"/>
            <a:ext cx="8240643" cy="6951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468097"/>
            <a:ext cx="5486400" cy="2743200"/>
          </a:xfrm>
          <a:prstGeom prst="rect">
            <a:avLst/>
          </a:prstGeo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CF4337BA-C5CA-D844-8EC4-DD235ACED4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9" y="1600378"/>
            <a:ext cx="8153399" cy="178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074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5720&quot;&gt;&lt;property id=&quot;20148&quot; value=&quot;5&quot;/&gt;&lt;property id=&quot;20300&quot; value=&quot;Slide 9 - &amp;quot;Celebrating our leadership&amp;quot;&quot;/&gt;&lt;property id=&quot;20307&quot; value=&quot;277&quot;/&gt;&lt;/object&gt;&lt;object type=&quot;3&quot; unique_id=&quot;16150&quot;&gt;&lt;property id=&quot;20148&quot; value=&quot;5&quot;/&gt;&lt;property id=&quot;20300&quot; value=&quot;Slide 17 - &amp;quot;Staff Awards for Excellence&amp;quot;&quot;/&gt;&lt;property id=&quot;20307&quot; value=&quot;299&quot;/&gt;&lt;/object&gt;&lt;object type=&quot;3&quot; unique_id=&quot;16151&quot;&gt;&lt;property id=&quot;20148&quot; value=&quot;5&quot;/&gt;&lt;property id=&quot;20300&quot; value=&quot;Slide 18 - &amp;quot;Celebrating our leadership&amp;quot;&quot;/&gt;&lt;property id=&quot;20307&quot; value=&quot;302&quot;/&gt;&lt;/object&gt;&lt;object type=&quot;3&quot; unique_id=&quot;16152&quot;&gt;&lt;property id=&quot;20148&quot; value=&quot;5&quot;/&gt;&lt;property id=&quot;20300&quot; value=&quot;Slide 20 - &amp;quot;Dean’s Excellence in Leadership Award&amp;quot;&quot;/&gt;&lt;property id=&quot;20307&quot; value=&quot;301&quot;/&gt;&lt;/object&gt;&lt;object type=&quot;3&quot; unique_id=&quot;16218&quot;&gt;&lt;property id=&quot;20148&quot; value=&quot;5&quot;/&gt;&lt;property id=&quot;20300&quot; value=&quot;Slide 19 - &amp;quot;Dean’s Excellence in Mentoring Award&amp;quot;&quot;/&gt;&lt;property id=&quot;20307&quot; value=&quot;305&quot;/&gt;&lt;/object&gt;&lt;object type=&quot;3&quot; unique_id=&quot;16219&quot;&gt;&lt;property id=&quot;20148&quot; value=&quot;5&quot;/&gt;&lt;property id=&quot;20300&quot; value=&quot;Slide 22 - &amp;quot;Congrats&amp;quot;&quot;/&gt;&lt;property id=&quot;20307&quot; value=&quot;304&quot;/&gt;&lt;/object&gt;&lt;object type=&quot;3&quot; unique_id=&quot;16220&quot;&gt;&lt;property id=&quot;20148&quot; value=&quot;5&quot;/&gt;&lt;property id=&quot;20300&quot; value=&quot;Slide 23 - &amp;quot;Public Health Innovation Contest (tbd)&amp;quot;&quot;/&gt;&lt;property id=&quot;20307&quot; value=&quot;303&quot;/&gt;&lt;/object&gt;&lt;object type=&quot;3&quot; unique_id=&quot;16221&quot;&gt;&lt;property id=&quot;20148&quot; value=&quot;5&quot;/&gt;&lt;property id=&quot;20300&quot; value=&quot;Slide 26 - &amp;quot;New Faculty&amp;quot;&quot;/&gt;&lt;property id=&quot;20307&quot; value=&quot;306&quot;/&gt;&lt;/object&gt;&lt;object type=&quot;3&quot; unique_id=&quot;16222&quot;&gt;&lt;property id=&quot;20148&quot; value=&quot;5&quot;/&gt;&lt;property id=&quot;20300&quot; value=&quot;Slide 27 - &amp;quot;Promotions&amp;quot;&quot;/&gt;&lt;property id=&quot;20307&quot; value=&quot;307&quot;/&gt;&lt;/object&gt;&lt;object type=&quot;3&quot; unique_id=&quot;16367&quot;&gt;&lt;property id=&quot;20148&quot; value=&quot;5&quot;/&gt;&lt;property id=&quot;20300&quot; value=&quot;Slide 8 - &amp;quot;The Allan Rosenfield Alumni Award for Excellence&amp;quot;&quot;/&gt;&lt;property id=&quot;20307&quot; value=&quot;308&quot;/&gt;&lt;/object&gt;&lt;object type=&quot;3&quot; unique_id=&quot;16501&quot;&gt;&lt;property id=&quot;20148&quot; value=&quot;5&quot;/&gt;&lt;property id=&quot;20300&quot; value=&quot;Slide 10 - &amp;quot;Staff Awards for Excellence&amp;quot;&quot;/&gt;&lt;property id=&quot;20307&quot; value=&quot;315&quot;/&gt;&lt;/object&gt;&lt;object type=&quot;3&quot; unique_id=&quot;16502&quot;&gt;&lt;property id=&quot;20148&quot; value=&quot;5&quot;/&gt;&lt;property id=&quot;20300&quot; value=&quot;Slide 11 - &amp;quot;Staff Awards for Excellence&amp;quot;&quot;/&gt;&lt;property id=&quot;20307&quot; value=&quot;314&quot;/&gt;&lt;/object&gt;&lt;object type=&quot;3&quot; unique_id=&quot;16503&quot;&gt;&lt;property id=&quot;20148&quot; value=&quot;5&quot;/&gt;&lt;property id=&quot;20300&quot; value=&quot;Slide 12 - &amp;quot;Staff Awards for Excellence&amp;quot;&quot;/&gt;&lt;property id=&quot;20307&quot; value=&quot;313&quot;/&gt;&lt;/object&gt;&lt;object type=&quot;3&quot; unique_id=&quot;16504&quot;&gt;&lt;property id=&quot;20148&quot; value=&quot;5&quot;/&gt;&lt;property id=&quot;20300&quot; value=&quot;Slide 13 - &amp;quot;Staff Awards for Excellence&amp;quot;&quot;/&gt;&lt;property id=&quot;20307&quot; value=&quot;312&quot;/&gt;&lt;/object&gt;&lt;object type=&quot;3&quot; unique_id=&quot;16505&quot;&gt;&lt;property id=&quot;20148&quot; value=&quot;5&quot;/&gt;&lt;property id=&quot;20300&quot; value=&quot;Slide 14 - &amp;quot;Staff Awards for Excellence&amp;quot;&quot;/&gt;&lt;property id=&quot;20307&quot; value=&quot;311&quot;/&gt;&lt;/object&gt;&lt;object type=&quot;3&quot; unique_id=&quot;16506&quot;&gt;&lt;property id=&quot;20148&quot; value=&quot;5&quot;/&gt;&lt;property id=&quot;20300&quot; value=&quot;Slide 15 - &amp;quot;Staff Awards for Excellence&amp;quot;&quot;/&gt;&lt;property id=&quot;20307&quot; value=&quot;310&quot;/&gt;&lt;/object&gt;&lt;object type=&quot;3&quot; unique_id=&quot;16507&quot;&gt;&lt;property id=&quot;20148&quot; value=&quot;5&quot;/&gt;&lt;property id=&quot;20300&quot; value=&quot;Slide 16 - &amp;quot;Staff Awards for Excellence&amp;quot;&quot;/&gt;&lt;property id=&quot;20307&quot; value=&quot;309&quot;/&gt;&lt;/object&gt;&lt;object type=&quot;3&quot; unique_id=&quot;16712&quot;&gt;&lt;property id=&quot;20148&quot; value=&quot;5&quot;/&gt;&lt;property id=&quot;20300&quot; value=&quot;Slide 24 - &amp;quot;Celebrating our leadership&amp;quot;&quot;/&gt;&lt;property id=&quot;20307&quot; value=&quot;316&quot;/&gt;&lt;/object&gt;&lt;object type=&quot;3&quot; unique_id=&quot;16713&quot;&gt;&lt;property id=&quot;20148&quot; value=&quot;5&quot;/&gt;&lt;property id=&quot;20300&quot; value=&quot;Slide 25 - &amp;quot;New Leaders&amp;quot;&quot;/&gt;&lt;property id=&quot;20307&quot; value=&quot;317&quot;/&gt;&lt;/object&gt;&lt;object type=&quot;3&quot; unique_id=&quot;16861&quot;&gt;&lt;property id=&quot;20148&quot; value=&quot;5&quot;/&gt;&lt;property id=&quot;20300&quot; value=&quot;Slide 28 - &amp;quot;Teaching Excellence Award&amp;quot;&quot;/&gt;&lt;property id=&quot;20307&quot; value=&quot;318&quot;/&gt;&lt;/object&gt;&lt;object type=&quot;3&quot; unique_id=&quot;16862&quot;&gt;&lt;property id=&quot;20148&quot; value=&quot;5&quot;/&gt;&lt;property id=&quot;20300&quot; value=&quot;Slide 29 - &amp;quot;Junior Faculty Teaching Award&amp;quot;&quot;/&gt;&lt;property id=&quot;20307&quot; value=&quot;319&quot;/&gt;&lt;/object&gt;&lt;object type=&quot;3&quot; unique_id=&quot;16978&quot;&gt;&lt;property id=&quot;20148&quot; value=&quot;5&quot;/&gt;&lt;property id=&quot;20300&quot; value=&quot;Slide 21 - &amp;quot;Highest ranking faculty (tbd)&amp;quot;&quot;/&gt;&lt;property id=&quot;20307&quot; value=&quot;320&quot;/&gt;&lt;/object&gt;&lt;object type=&quot;3&quot; unique_id=&quot;17411&quot;&gt;&lt;property id=&quot;20148&quot; value=&quot;5&quot;/&gt;&lt;property id=&quot;20300&quot; value=&quot;Slide 1 - &amp;quot;New Revenue Model Needed&amp;quot;&quot;/&gt;&lt;property id=&quot;20307&quot; value=&quot;333&quot;/&gt;&lt;/object&gt;&lt;object type=&quot;3&quot; unique_id=&quot;17808&quot;&gt;&lt;property id=&quot;20148&quot; value=&quot;5&quot;/&gt;&lt;property id=&quot;20300&quot; value=&quot;Slide 2 - &amp;quot;New Revenue Model Needed&amp;quot;&quot;/&gt;&lt;property id=&quot;20307&quot; value=&quot;335&quot;/&gt;&lt;/object&gt;&lt;object type=&quot;3&quot; unique_id=&quot;17809&quot;&gt;&lt;property id=&quot;20148&quot; value=&quot;5&quot;/&gt;&lt;property id=&quot;20300&quot; value=&quot;Slide 3 - &amp;quot;New Revenue Streams&amp;quot;&quot;/&gt;&lt;property id=&quot;20307&quot; value=&quot;336&quot;/&gt;&lt;/object&gt;&lt;object type=&quot;3&quot; unique_id=&quot;17810&quot;&gt;&lt;property id=&quot;20148&quot; value=&quot;5&quot;/&gt;&lt;property id=&quot;20300&quot; value=&quot;Slide 4 - &amp;quot;Philanthropy&amp;quot;&quot;/&gt;&lt;property id=&quot;20307&quot; value=&quot;337&quot;/&gt;&lt;/object&gt;&lt;object type=&quot;3&quot; unique_id=&quot;17811&quot;&gt;&lt;property id=&quot;20148&quot; value=&quot;5&quot;/&gt;&lt;property id=&quot;20300&quot; value=&quot;Slide 5 - &amp;quot;Educational Initiatives&amp;quot;&quot;/&gt;&lt;property id=&quot;20307&quot; value=&quot;338&quot;/&gt;&lt;/object&gt;&lt;object type=&quot;3&quot; unique_id=&quot;17812&quot;&gt;&lt;property id=&quot;20148&quot; value=&quot;5&quot;/&gt;&lt;property id=&quot;20300&quot; value=&quot;Slide 6 - &amp;quot;Research Competitiveness&amp;quot;&quot;/&gt;&lt;property id=&quot;20307&quot; value=&quot;339&quot;/&gt;&lt;/object&gt;&lt;object type=&quot;3&quot; unique_id=&quot;17813&quot;&gt;&lt;property id=&quot;20148&quot; value=&quot;5&quot;/&gt;&lt;property id=&quot;20300&quot; value=&quot;Slide 7 - &amp;quot;Harnessing Global Centers&amp;quot;&quot;/&gt;&lt;property id=&quot;20307&quot; value=&quot;34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7_sos_1">
  <a:themeElements>
    <a:clrScheme name="Custom 2">
      <a:dk1>
        <a:srgbClr val="FFFFFF"/>
      </a:dk1>
      <a:lt1>
        <a:sysClr val="window" lastClr="FFFFFF"/>
      </a:lt1>
      <a:dk2>
        <a:srgbClr val="000000"/>
      </a:dk2>
      <a:lt2>
        <a:srgbClr val="454545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9154</TotalTime>
  <Words>246</Words>
  <Application>Microsoft Macintosh PowerPoint</Application>
  <PresentationFormat>Widescreen</PresentationFormat>
  <Paragraphs>58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Circular Std Book</vt:lpstr>
      <vt:lpstr>Gill Sans MT</vt:lpstr>
      <vt:lpstr>Proxima Nova</vt:lpstr>
      <vt:lpstr>Proxima Nova Rg</vt:lpstr>
      <vt:lpstr>7_sos_1</vt:lpstr>
      <vt:lpstr>Notation for FDA</vt:lpstr>
      <vt:lpstr>What are “Functional Data”?</vt:lpstr>
      <vt:lpstr>Characteristics of FD</vt:lpstr>
      <vt:lpstr>Discretization</vt:lpstr>
      <vt:lpstr>Summaries of FD</vt:lpstr>
      <vt:lpstr>Summaries of FD</vt:lpstr>
      <vt:lpstr>Data displays</vt:lpstr>
      <vt:lpstr>Switch to code</vt:lpstr>
      <vt:lpstr>Code</vt:lpstr>
      <vt:lpstr>Code</vt:lpstr>
      <vt:lpstr>Code</vt:lpstr>
      <vt:lpstr>Code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Columbia University</dc:creator>
  <cp:lastModifiedBy>Goldsmith, Jeff</cp:lastModifiedBy>
  <cp:revision>557</cp:revision>
  <cp:lastPrinted>2019-07-27T20:54:40Z</cp:lastPrinted>
  <dcterms:created xsi:type="dcterms:W3CDTF">2013-09-08T00:57:50Z</dcterms:created>
  <dcterms:modified xsi:type="dcterms:W3CDTF">2021-03-14T11:38:17Z</dcterms:modified>
</cp:coreProperties>
</file>