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3" r:id="rId7"/>
    <p:sldId id="283" r:id="rId8"/>
    <p:sldId id="262" r:id="rId9"/>
    <p:sldId id="265" r:id="rId10"/>
    <p:sldId id="267" r:id="rId11"/>
    <p:sldId id="284" r:id="rId12"/>
    <p:sldId id="271" r:id="rId13"/>
    <p:sldId id="272" r:id="rId14"/>
    <p:sldId id="273" r:id="rId15"/>
    <p:sldId id="275" r:id="rId16"/>
    <p:sldId id="278" r:id="rId17"/>
    <p:sldId id="277" r:id="rId18"/>
    <p:sldId id="279" r:id="rId19"/>
    <p:sldId id="280" r:id="rId20"/>
    <p:sldId id="281" r:id="rId21"/>
    <p:sldId id="282" r:id="rId2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6" autoAdjust="0"/>
  </p:normalViewPr>
  <p:slideViewPr>
    <p:cSldViewPr>
      <p:cViewPr>
        <p:scale>
          <a:sx n="100" d="100"/>
          <a:sy n="100" d="100"/>
        </p:scale>
        <p:origin x="-130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441A5-6CA2-46DC-A42A-A7C809A9B7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CFEF76-E4FD-4F7B-9CC4-B43C1F32CB20}">
      <dgm:prSet phldrT="[Text]"/>
      <dgm:spPr/>
      <dgm:t>
        <a:bodyPr/>
        <a:lstStyle/>
        <a:p>
          <a:r>
            <a:rPr lang="en-US" dirty="0" smtClean="0"/>
            <a:t>IPRO 326</a:t>
          </a:r>
          <a:endParaRPr lang="en-US" dirty="0"/>
        </a:p>
      </dgm:t>
    </dgm:pt>
    <dgm:pt modelId="{0F446EE5-EE33-4BD3-BEEE-FE539F0AA471}" type="parTrans" cxnId="{1ECE7340-F6F5-4401-9155-D67A76840615}">
      <dgm:prSet/>
      <dgm:spPr/>
      <dgm:t>
        <a:bodyPr/>
        <a:lstStyle/>
        <a:p>
          <a:endParaRPr lang="en-US"/>
        </a:p>
      </dgm:t>
    </dgm:pt>
    <dgm:pt modelId="{43337244-56E9-4C6A-AE41-6419396CB3CE}" type="sibTrans" cxnId="{1ECE7340-F6F5-4401-9155-D67A76840615}">
      <dgm:prSet/>
      <dgm:spPr/>
      <dgm:t>
        <a:bodyPr/>
        <a:lstStyle/>
        <a:p>
          <a:endParaRPr lang="en-US"/>
        </a:p>
      </dgm:t>
    </dgm:pt>
    <dgm:pt modelId="{46D0BE8F-CE5C-46FF-827B-48275101E12C}" type="asst">
      <dgm:prSet phldrT="[Text]"/>
      <dgm:spPr/>
      <dgm:t>
        <a:bodyPr/>
        <a:lstStyle/>
        <a:p>
          <a:r>
            <a:rPr lang="en-US" dirty="0" smtClean="0"/>
            <a:t>Dispensing</a:t>
          </a:r>
          <a:endParaRPr lang="en-US" dirty="0"/>
        </a:p>
      </dgm:t>
    </dgm:pt>
    <dgm:pt modelId="{51374109-E242-46CD-8462-3B1821F7B329}" type="parTrans" cxnId="{1FF7D060-3314-4F42-8827-C1697F6AE8E4}">
      <dgm:prSet/>
      <dgm:spPr/>
      <dgm:t>
        <a:bodyPr/>
        <a:lstStyle/>
        <a:p>
          <a:endParaRPr lang="en-US"/>
        </a:p>
      </dgm:t>
    </dgm:pt>
    <dgm:pt modelId="{10B21490-75ED-4869-A666-A87454CF3B7F}" type="sibTrans" cxnId="{1FF7D060-3314-4F42-8827-C1697F6AE8E4}">
      <dgm:prSet/>
      <dgm:spPr/>
      <dgm:t>
        <a:bodyPr/>
        <a:lstStyle/>
        <a:p>
          <a:endParaRPr lang="en-US"/>
        </a:p>
      </dgm:t>
    </dgm:pt>
    <dgm:pt modelId="{33CE10AA-8554-4838-9AC3-2B8280B1513E}" type="asst">
      <dgm:prSet phldrT="[Text]"/>
      <dgm:spPr/>
      <dgm:t>
        <a:bodyPr/>
        <a:lstStyle/>
        <a:p>
          <a:r>
            <a:rPr lang="en-US" dirty="0" smtClean="0"/>
            <a:t>Mixed Model Lines</a:t>
          </a:r>
          <a:endParaRPr lang="en-US" dirty="0"/>
        </a:p>
      </dgm:t>
    </dgm:pt>
    <dgm:pt modelId="{ECA4E2B1-7DF9-4DDA-A7EA-DDB1BB241427}" type="parTrans" cxnId="{45641E79-9D87-4D40-8DDA-5986FE1058DF}">
      <dgm:prSet/>
      <dgm:spPr/>
      <dgm:t>
        <a:bodyPr/>
        <a:lstStyle/>
        <a:p>
          <a:endParaRPr lang="en-US"/>
        </a:p>
      </dgm:t>
    </dgm:pt>
    <dgm:pt modelId="{7B322EB2-2207-404F-B4E2-A499BCF78057}" type="sibTrans" cxnId="{45641E79-9D87-4D40-8DDA-5986FE1058DF}">
      <dgm:prSet/>
      <dgm:spPr/>
      <dgm:t>
        <a:bodyPr/>
        <a:lstStyle/>
        <a:p>
          <a:endParaRPr lang="en-US"/>
        </a:p>
      </dgm:t>
    </dgm:pt>
    <dgm:pt modelId="{88DCE743-B2DD-4497-8718-9805534DC22D}" type="pres">
      <dgm:prSet presAssocID="{F8C441A5-6CA2-46DC-A42A-A7C809A9B7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B8E0A4-476C-42C4-AFD2-37167EBB06BA}" type="pres">
      <dgm:prSet presAssocID="{C4CFEF76-E4FD-4F7B-9CC4-B43C1F32CB20}" presName="hierRoot1" presStyleCnt="0">
        <dgm:presLayoutVars>
          <dgm:hierBranch val="init"/>
        </dgm:presLayoutVars>
      </dgm:prSet>
      <dgm:spPr/>
    </dgm:pt>
    <dgm:pt modelId="{5900EEA5-7CDE-4B77-9227-04271DF2A5FE}" type="pres">
      <dgm:prSet presAssocID="{C4CFEF76-E4FD-4F7B-9CC4-B43C1F32CB20}" presName="rootComposite1" presStyleCnt="0"/>
      <dgm:spPr/>
    </dgm:pt>
    <dgm:pt modelId="{10F05B65-3B53-45CE-A1C1-3CEE65B09A14}" type="pres">
      <dgm:prSet presAssocID="{C4CFEF76-E4FD-4F7B-9CC4-B43C1F32CB2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FCBEDE-94F1-43FA-9C8B-D18822C776C2}" type="pres">
      <dgm:prSet presAssocID="{C4CFEF76-E4FD-4F7B-9CC4-B43C1F32CB2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BF73AE9-3ADE-404C-8CF8-FCFE385CF1F9}" type="pres">
      <dgm:prSet presAssocID="{C4CFEF76-E4FD-4F7B-9CC4-B43C1F32CB20}" presName="hierChild2" presStyleCnt="0"/>
      <dgm:spPr/>
    </dgm:pt>
    <dgm:pt modelId="{E7103BD7-B06F-4E5C-8431-70F9C624DC66}" type="pres">
      <dgm:prSet presAssocID="{C4CFEF76-E4FD-4F7B-9CC4-B43C1F32CB20}" presName="hierChild3" presStyleCnt="0"/>
      <dgm:spPr/>
    </dgm:pt>
    <dgm:pt modelId="{D6D3AEEC-42E2-4990-95AA-29563172A82F}" type="pres">
      <dgm:prSet presAssocID="{51374109-E242-46CD-8462-3B1821F7B329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6AF582E9-21CF-40C2-99CD-82B4C11E92FB}" type="pres">
      <dgm:prSet presAssocID="{46D0BE8F-CE5C-46FF-827B-48275101E12C}" presName="hierRoot3" presStyleCnt="0">
        <dgm:presLayoutVars>
          <dgm:hierBranch val="init"/>
        </dgm:presLayoutVars>
      </dgm:prSet>
      <dgm:spPr/>
    </dgm:pt>
    <dgm:pt modelId="{27D1BD71-77C5-4E87-8F89-FD73E1880ABD}" type="pres">
      <dgm:prSet presAssocID="{46D0BE8F-CE5C-46FF-827B-48275101E12C}" presName="rootComposite3" presStyleCnt="0"/>
      <dgm:spPr/>
    </dgm:pt>
    <dgm:pt modelId="{B7815E4F-4171-4969-B796-FDBE18A6F0B8}" type="pres">
      <dgm:prSet presAssocID="{46D0BE8F-CE5C-46FF-827B-48275101E12C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7F9DC4-D715-48DE-950E-95D7C0056FFA}" type="pres">
      <dgm:prSet presAssocID="{46D0BE8F-CE5C-46FF-827B-48275101E12C}" presName="rootConnector3" presStyleLbl="asst1" presStyleIdx="0" presStyleCnt="2"/>
      <dgm:spPr/>
      <dgm:t>
        <a:bodyPr/>
        <a:lstStyle/>
        <a:p>
          <a:endParaRPr lang="en-US"/>
        </a:p>
      </dgm:t>
    </dgm:pt>
    <dgm:pt modelId="{45FD0533-3562-4F63-93CA-81A28063D9E3}" type="pres">
      <dgm:prSet presAssocID="{46D0BE8F-CE5C-46FF-827B-48275101E12C}" presName="hierChild6" presStyleCnt="0"/>
      <dgm:spPr/>
    </dgm:pt>
    <dgm:pt modelId="{DA32795A-6951-4DFC-A10F-D5ED2479693F}" type="pres">
      <dgm:prSet presAssocID="{46D0BE8F-CE5C-46FF-827B-48275101E12C}" presName="hierChild7" presStyleCnt="0"/>
      <dgm:spPr/>
    </dgm:pt>
    <dgm:pt modelId="{3FC0944A-F368-4251-994A-7D3FD328B87C}" type="pres">
      <dgm:prSet presAssocID="{ECA4E2B1-7DF9-4DDA-A7EA-DDB1BB241427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40860FD8-5E01-4695-92C8-F6FBD7A704E0}" type="pres">
      <dgm:prSet presAssocID="{33CE10AA-8554-4838-9AC3-2B8280B1513E}" presName="hierRoot3" presStyleCnt="0">
        <dgm:presLayoutVars>
          <dgm:hierBranch val="init"/>
        </dgm:presLayoutVars>
      </dgm:prSet>
      <dgm:spPr/>
    </dgm:pt>
    <dgm:pt modelId="{E101A4BF-E58F-4C6D-B4B8-9FBB8A4B66D2}" type="pres">
      <dgm:prSet presAssocID="{33CE10AA-8554-4838-9AC3-2B8280B1513E}" presName="rootComposite3" presStyleCnt="0"/>
      <dgm:spPr/>
    </dgm:pt>
    <dgm:pt modelId="{B9240D24-7312-4045-B6B7-085EEA7DDB2B}" type="pres">
      <dgm:prSet presAssocID="{33CE10AA-8554-4838-9AC3-2B8280B1513E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64852-A034-4685-972F-4F02C430054D}" type="pres">
      <dgm:prSet presAssocID="{33CE10AA-8554-4838-9AC3-2B8280B1513E}" presName="rootConnector3" presStyleLbl="asst1" presStyleIdx="1" presStyleCnt="2"/>
      <dgm:spPr/>
      <dgm:t>
        <a:bodyPr/>
        <a:lstStyle/>
        <a:p>
          <a:endParaRPr lang="en-US"/>
        </a:p>
      </dgm:t>
    </dgm:pt>
    <dgm:pt modelId="{6861A310-128A-4947-9FAB-26F3F8DD5578}" type="pres">
      <dgm:prSet presAssocID="{33CE10AA-8554-4838-9AC3-2B8280B1513E}" presName="hierChild6" presStyleCnt="0"/>
      <dgm:spPr/>
    </dgm:pt>
    <dgm:pt modelId="{6FC8252C-6B97-4332-B288-B1F1BEF44CE4}" type="pres">
      <dgm:prSet presAssocID="{33CE10AA-8554-4838-9AC3-2B8280B1513E}" presName="hierChild7" presStyleCnt="0"/>
      <dgm:spPr/>
    </dgm:pt>
  </dgm:ptLst>
  <dgm:cxnLst>
    <dgm:cxn modelId="{013B54DA-F713-497A-B30C-63960A6F72A3}" type="presOf" srcId="{33CE10AA-8554-4838-9AC3-2B8280B1513E}" destId="{B9240D24-7312-4045-B6B7-085EEA7DDB2B}" srcOrd="0" destOrd="0" presId="urn:microsoft.com/office/officeart/2005/8/layout/orgChart1"/>
    <dgm:cxn modelId="{A9302034-5DB6-4BD1-B8D2-99718A756E99}" type="presOf" srcId="{46D0BE8F-CE5C-46FF-827B-48275101E12C}" destId="{B7815E4F-4171-4969-B796-FDBE18A6F0B8}" srcOrd="0" destOrd="0" presId="urn:microsoft.com/office/officeart/2005/8/layout/orgChart1"/>
    <dgm:cxn modelId="{487BFDC8-F5CF-4D27-8EF8-F90EB2695E91}" type="presOf" srcId="{51374109-E242-46CD-8462-3B1821F7B329}" destId="{D6D3AEEC-42E2-4990-95AA-29563172A82F}" srcOrd="0" destOrd="0" presId="urn:microsoft.com/office/officeart/2005/8/layout/orgChart1"/>
    <dgm:cxn modelId="{B760F868-B1ED-464A-88D2-45E30F0AD11D}" type="presOf" srcId="{ECA4E2B1-7DF9-4DDA-A7EA-DDB1BB241427}" destId="{3FC0944A-F368-4251-994A-7D3FD328B87C}" srcOrd="0" destOrd="0" presId="urn:microsoft.com/office/officeart/2005/8/layout/orgChart1"/>
    <dgm:cxn modelId="{6CC8EDF3-7293-4DDE-B308-2857E1E4482D}" type="presOf" srcId="{33CE10AA-8554-4838-9AC3-2B8280B1513E}" destId="{B0364852-A034-4685-972F-4F02C430054D}" srcOrd="1" destOrd="0" presId="urn:microsoft.com/office/officeart/2005/8/layout/orgChart1"/>
    <dgm:cxn modelId="{C70B5C85-9F07-4FDF-A147-6C48B66FE69A}" type="presOf" srcId="{C4CFEF76-E4FD-4F7B-9CC4-B43C1F32CB20}" destId="{10F05B65-3B53-45CE-A1C1-3CEE65B09A14}" srcOrd="0" destOrd="0" presId="urn:microsoft.com/office/officeart/2005/8/layout/orgChart1"/>
    <dgm:cxn modelId="{2D0BA698-C3E0-45A2-B0B3-1229CAECA714}" type="presOf" srcId="{C4CFEF76-E4FD-4F7B-9CC4-B43C1F32CB20}" destId="{02FCBEDE-94F1-43FA-9C8B-D18822C776C2}" srcOrd="1" destOrd="0" presId="urn:microsoft.com/office/officeart/2005/8/layout/orgChart1"/>
    <dgm:cxn modelId="{1FF7D060-3314-4F42-8827-C1697F6AE8E4}" srcId="{C4CFEF76-E4FD-4F7B-9CC4-B43C1F32CB20}" destId="{46D0BE8F-CE5C-46FF-827B-48275101E12C}" srcOrd="0" destOrd="0" parTransId="{51374109-E242-46CD-8462-3B1821F7B329}" sibTransId="{10B21490-75ED-4869-A666-A87454CF3B7F}"/>
    <dgm:cxn modelId="{46563049-1410-48EB-BD10-D898FE172633}" type="presOf" srcId="{F8C441A5-6CA2-46DC-A42A-A7C809A9B7F1}" destId="{88DCE743-B2DD-4497-8718-9805534DC22D}" srcOrd="0" destOrd="0" presId="urn:microsoft.com/office/officeart/2005/8/layout/orgChart1"/>
    <dgm:cxn modelId="{1ECE7340-F6F5-4401-9155-D67A76840615}" srcId="{F8C441A5-6CA2-46DC-A42A-A7C809A9B7F1}" destId="{C4CFEF76-E4FD-4F7B-9CC4-B43C1F32CB20}" srcOrd="0" destOrd="0" parTransId="{0F446EE5-EE33-4BD3-BEEE-FE539F0AA471}" sibTransId="{43337244-56E9-4C6A-AE41-6419396CB3CE}"/>
    <dgm:cxn modelId="{054F3F59-0D12-4675-ADE7-23CDFCE948C4}" type="presOf" srcId="{46D0BE8F-CE5C-46FF-827B-48275101E12C}" destId="{867F9DC4-D715-48DE-950E-95D7C0056FFA}" srcOrd="1" destOrd="0" presId="urn:microsoft.com/office/officeart/2005/8/layout/orgChart1"/>
    <dgm:cxn modelId="{45641E79-9D87-4D40-8DDA-5986FE1058DF}" srcId="{C4CFEF76-E4FD-4F7B-9CC4-B43C1F32CB20}" destId="{33CE10AA-8554-4838-9AC3-2B8280B1513E}" srcOrd="1" destOrd="0" parTransId="{ECA4E2B1-7DF9-4DDA-A7EA-DDB1BB241427}" sibTransId="{7B322EB2-2207-404F-B4E2-A499BCF78057}"/>
    <dgm:cxn modelId="{C338976F-AFE0-480F-AC42-FA79518E5711}" type="presParOf" srcId="{88DCE743-B2DD-4497-8718-9805534DC22D}" destId="{E8B8E0A4-476C-42C4-AFD2-37167EBB06BA}" srcOrd="0" destOrd="0" presId="urn:microsoft.com/office/officeart/2005/8/layout/orgChart1"/>
    <dgm:cxn modelId="{2F0A240C-A0B2-4596-99BD-2B780CCC2F5E}" type="presParOf" srcId="{E8B8E0A4-476C-42C4-AFD2-37167EBB06BA}" destId="{5900EEA5-7CDE-4B77-9227-04271DF2A5FE}" srcOrd="0" destOrd="0" presId="urn:microsoft.com/office/officeart/2005/8/layout/orgChart1"/>
    <dgm:cxn modelId="{FA4AD8FA-EDEF-408E-A35C-2186BC0C26A3}" type="presParOf" srcId="{5900EEA5-7CDE-4B77-9227-04271DF2A5FE}" destId="{10F05B65-3B53-45CE-A1C1-3CEE65B09A14}" srcOrd="0" destOrd="0" presId="urn:microsoft.com/office/officeart/2005/8/layout/orgChart1"/>
    <dgm:cxn modelId="{7F52CC52-A4E5-478C-8733-7CBB5CF99CBE}" type="presParOf" srcId="{5900EEA5-7CDE-4B77-9227-04271DF2A5FE}" destId="{02FCBEDE-94F1-43FA-9C8B-D18822C776C2}" srcOrd="1" destOrd="0" presId="urn:microsoft.com/office/officeart/2005/8/layout/orgChart1"/>
    <dgm:cxn modelId="{7626A735-4B44-4D91-93AA-99EDE6378489}" type="presParOf" srcId="{E8B8E0A4-476C-42C4-AFD2-37167EBB06BA}" destId="{BBF73AE9-3ADE-404C-8CF8-FCFE385CF1F9}" srcOrd="1" destOrd="0" presId="urn:microsoft.com/office/officeart/2005/8/layout/orgChart1"/>
    <dgm:cxn modelId="{9A37D559-1093-4511-BE17-EC6F69CD9852}" type="presParOf" srcId="{E8B8E0A4-476C-42C4-AFD2-37167EBB06BA}" destId="{E7103BD7-B06F-4E5C-8431-70F9C624DC66}" srcOrd="2" destOrd="0" presId="urn:microsoft.com/office/officeart/2005/8/layout/orgChart1"/>
    <dgm:cxn modelId="{0B566D9D-23CA-4268-B8FD-8CA27C267E93}" type="presParOf" srcId="{E7103BD7-B06F-4E5C-8431-70F9C624DC66}" destId="{D6D3AEEC-42E2-4990-95AA-29563172A82F}" srcOrd="0" destOrd="0" presId="urn:microsoft.com/office/officeart/2005/8/layout/orgChart1"/>
    <dgm:cxn modelId="{6103B87A-D925-43C0-820A-3D04AEE03119}" type="presParOf" srcId="{E7103BD7-B06F-4E5C-8431-70F9C624DC66}" destId="{6AF582E9-21CF-40C2-99CD-82B4C11E92FB}" srcOrd="1" destOrd="0" presId="urn:microsoft.com/office/officeart/2005/8/layout/orgChart1"/>
    <dgm:cxn modelId="{8C2488FB-C112-4B58-A20E-2E37C84C0978}" type="presParOf" srcId="{6AF582E9-21CF-40C2-99CD-82B4C11E92FB}" destId="{27D1BD71-77C5-4E87-8F89-FD73E1880ABD}" srcOrd="0" destOrd="0" presId="urn:microsoft.com/office/officeart/2005/8/layout/orgChart1"/>
    <dgm:cxn modelId="{E405457E-1EA6-4005-884E-AE5B10BA0ACB}" type="presParOf" srcId="{27D1BD71-77C5-4E87-8F89-FD73E1880ABD}" destId="{B7815E4F-4171-4969-B796-FDBE18A6F0B8}" srcOrd="0" destOrd="0" presId="urn:microsoft.com/office/officeart/2005/8/layout/orgChart1"/>
    <dgm:cxn modelId="{55A300C1-92DA-4791-AB7F-EA7946AEBAAE}" type="presParOf" srcId="{27D1BD71-77C5-4E87-8F89-FD73E1880ABD}" destId="{867F9DC4-D715-48DE-950E-95D7C0056FFA}" srcOrd="1" destOrd="0" presId="urn:microsoft.com/office/officeart/2005/8/layout/orgChart1"/>
    <dgm:cxn modelId="{C187D6EE-DEEF-47B8-A652-53A8ABE745CB}" type="presParOf" srcId="{6AF582E9-21CF-40C2-99CD-82B4C11E92FB}" destId="{45FD0533-3562-4F63-93CA-81A28063D9E3}" srcOrd="1" destOrd="0" presId="urn:microsoft.com/office/officeart/2005/8/layout/orgChart1"/>
    <dgm:cxn modelId="{99CBFCA9-C233-494F-B804-A64081801DC5}" type="presParOf" srcId="{6AF582E9-21CF-40C2-99CD-82B4C11E92FB}" destId="{DA32795A-6951-4DFC-A10F-D5ED2479693F}" srcOrd="2" destOrd="0" presId="urn:microsoft.com/office/officeart/2005/8/layout/orgChart1"/>
    <dgm:cxn modelId="{3C9A19F8-2EBF-4E84-88A7-20E9331127BD}" type="presParOf" srcId="{E7103BD7-B06F-4E5C-8431-70F9C624DC66}" destId="{3FC0944A-F368-4251-994A-7D3FD328B87C}" srcOrd="2" destOrd="0" presId="urn:microsoft.com/office/officeart/2005/8/layout/orgChart1"/>
    <dgm:cxn modelId="{CD524585-8553-4F71-92C0-4E2DCA7E0D0C}" type="presParOf" srcId="{E7103BD7-B06F-4E5C-8431-70F9C624DC66}" destId="{40860FD8-5E01-4695-92C8-F6FBD7A704E0}" srcOrd="3" destOrd="0" presId="urn:microsoft.com/office/officeart/2005/8/layout/orgChart1"/>
    <dgm:cxn modelId="{221AB726-6D1D-485B-B0A3-BDC3DEE5CA05}" type="presParOf" srcId="{40860FD8-5E01-4695-92C8-F6FBD7A704E0}" destId="{E101A4BF-E58F-4C6D-B4B8-9FBB8A4B66D2}" srcOrd="0" destOrd="0" presId="urn:microsoft.com/office/officeart/2005/8/layout/orgChart1"/>
    <dgm:cxn modelId="{5312E281-E631-435F-A9EE-B9ACD7B740C0}" type="presParOf" srcId="{E101A4BF-E58F-4C6D-B4B8-9FBB8A4B66D2}" destId="{B9240D24-7312-4045-B6B7-085EEA7DDB2B}" srcOrd="0" destOrd="0" presId="urn:microsoft.com/office/officeart/2005/8/layout/orgChart1"/>
    <dgm:cxn modelId="{47FA4982-5B08-46F8-9006-7D070F057421}" type="presParOf" srcId="{E101A4BF-E58F-4C6D-B4B8-9FBB8A4B66D2}" destId="{B0364852-A034-4685-972F-4F02C430054D}" srcOrd="1" destOrd="0" presId="urn:microsoft.com/office/officeart/2005/8/layout/orgChart1"/>
    <dgm:cxn modelId="{EED2367F-BC66-4A32-91D9-7F2EBAF6FFEF}" type="presParOf" srcId="{40860FD8-5E01-4695-92C8-F6FBD7A704E0}" destId="{6861A310-128A-4947-9FAB-26F3F8DD5578}" srcOrd="1" destOrd="0" presId="urn:microsoft.com/office/officeart/2005/8/layout/orgChart1"/>
    <dgm:cxn modelId="{864CBAF9-9C33-4B60-B374-A70F2A735571}" type="presParOf" srcId="{40860FD8-5E01-4695-92C8-F6FBD7A704E0}" destId="{6FC8252C-6B97-4332-B288-B1F1BEF44C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0944A-F368-4251-994A-7D3FD328B87C}">
      <dsp:nvSpPr>
        <dsp:cNvPr id="0" name=""/>
        <dsp:cNvSpPr/>
      </dsp:nvSpPr>
      <dsp:spPr>
        <a:xfrm>
          <a:off x="3390900" y="1401209"/>
          <a:ext cx="294240" cy="128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055"/>
              </a:lnTo>
              <a:lnTo>
                <a:pt x="294240" y="1289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3AEEC-42E2-4990-95AA-29563172A82F}">
      <dsp:nvSpPr>
        <dsp:cNvPr id="0" name=""/>
        <dsp:cNvSpPr/>
      </dsp:nvSpPr>
      <dsp:spPr>
        <a:xfrm>
          <a:off x="3096659" y="1401209"/>
          <a:ext cx="294240" cy="1289055"/>
        </a:xfrm>
        <a:custGeom>
          <a:avLst/>
          <a:gdLst/>
          <a:ahLst/>
          <a:cxnLst/>
          <a:rect l="0" t="0" r="0" b="0"/>
          <a:pathLst>
            <a:path>
              <a:moveTo>
                <a:pt x="294240" y="0"/>
              </a:moveTo>
              <a:lnTo>
                <a:pt x="294240" y="1289055"/>
              </a:lnTo>
              <a:lnTo>
                <a:pt x="0" y="1289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05B65-3B53-45CE-A1C1-3CEE65B09A14}">
      <dsp:nvSpPr>
        <dsp:cNvPr id="0" name=""/>
        <dsp:cNvSpPr/>
      </dsp:nvSpPr>
      <dsp:spPr>
        <a:xfrm>
          <a:off x="1989752" y="62"/>
          <a:ext cx="2802294" cy="140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IPRO 326</a:t>
          </a:r>
          <a:endParaRPr lang="en-US" sz="4300" kern="1200" dirty="0"/>
        </a:p>
      </dsp:txBody>
      <dsp:txXfrm>
        <a:off x="1989752" y="62"/>
        <a:ext cx="2802294" cy="1401147"/>
      </dsp:txXfrm>
    </dsp:sp>
    <dsp:sp modelId="{B7815E4F-4171-4969-B796-FDBE18A6F0B8}">
      <dsp:nvSpPr>
        <dsp:cNvPr id="0" name=""/>
        <dsp:cNvSpPr/>
      </dsp:nvSpPr>
      <dsp:spPr>
        <a:xfrm>
          <a:off x="294365" y="1989690"/>
          <a:ext cx="2802294" cy="140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Dispensing</a:t>
          </a:r>
          <a:endParaRPr lang="en-US" sz="4300" kern="1200" dirty="0"/>
        </a:p>
      </dsp:txBody>
      <dsp:txXfrm>
        <a:off x="294365" y="1989690"/>
        <a:ext cx="2802294" cy="1401147"/>
      </dsp:txXfrm>
    </dsp:sp>
    <dsp:sp modelId="{B9240D24-7312-4045-B6B7-085EEA7DDB2B}">
      <dsp:nvSpPr>
        <dsp:cNvPr id="0" name=""/>
        <dsp:cNvSpPr/>
      </dsp:nvSpPr>
      <dsp:spPr>
        <a:xfrm>
          <a:off x="3685140" y="1989690"/>
          <a:ext cx="2802294" cy="140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Mixed Model Lines</a:t>
          </a:r>
          <a:endParaRPr lang="en-US" sz="4300" kern="1200" dirty="0"/>
        </a:p>
      </dsp:txBody>
      <dsp:txXfrm>
        <a:off x="3685140" y="1989690"/>
        <a:ext cx="2802294" cy="140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21F17C4-4705-4817-B44B-1885E891FC9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6AF2007-7CDC-4317-ACE7-3699B8BC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012C043-DDEC-41FE-BE96-057325D7C87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257B9D9-A34D-4DED-9491-26E650BA5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2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C83FC-82CE-4579-9530-C0081A0C99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3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F7D9-F0F7-4745-A4ED-7B0352243B3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02BA-5BAE-4962-A5D4-1FD050B73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tif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tif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RO_3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295400"/>
            <a:ext cx="859537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Dispensing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Content Placeholder 4" descr="IPRO_VALVE_D_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05" r="-40905"/>
          <a:stretch>
            <a:fillRect/>
          </a:stretch>
        </p:blipFill>
        <p:spPr>
          <a:xfrm>
            <a:off x="-1697160" y="1600200"/>
            <a:ext cx="8866555" cy="4876800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3048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Insulation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6400" y="23622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Insulating material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Wrapped around the heating  material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Heating material in one or many sections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Dispensing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048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Thermoelectric Technology</a:t>
            </a:r>
            <a:endParaRPr lang="en-US" sz="2800" dirty="0"/>
          </a:p>
        </p:txBody>
      </p:sp>
      <p:pic>
        <p:nvPicPr>
          <p:cNvPr id="2050" name="Picture 2" descr="C:\Documents and Settings\Jerry.JERRYDC\Desktop\loctite nee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52" y="1409700"/>
            <a:ext cx="2368153" cy="51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600" y="2362200"/>
            <a:ext cx="4572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Insulation material preventing heat </a:t>
            </a:r>
            <a:r>
              <a:rPr lang="en-US" sz="2400" dirty="0" smtClean="0"/>
              <a:t>loss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Plates </a:t>
            </a:r>
            <a:r>
              <a:rPr lang="en-US" sz="2400" dirty="0"/>
              <a:t>create a quick temperature </a:t>
            </a:r>
            <a:r>
              <a:rPr lang="en-US" sz="2400" dirty="0" smtClean="0"/>
              <a:t>response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Flexible </a:t>
            </a:r>
            <a:r>
              <a:rPr lang="en-US" sz="2400" dirty="0"/>
              <a:t>to respond in different situations to reach the best viscosity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400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Dispensing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46497" y="671929"/>
            <a:ext cx="7467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Comparison of the 3 possible solutions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Group 11"/>
          <p:cNvGraphicFramePr>
            <a:graphicFrameLocks noGrp="1"/>
          </p:cNvGraphicFramePr>
          <p:nvPr/>
        </p:nvGraphicFramePr>
        <p:xfrm>
          <a:off x="0" y="1524000"/>
          <a:ext cx="9144000" cy="2011680"/>
        </p:xfrm>
        <a:graphic>
          <a:graphicData uri="http://schemas.openxmlformats.org/drawingml/2006/table">
            <a:tbl>
              <a:tblPr/>
              <a:tblGrid>
                <a:gridCol w="1754188"/>
                <a:gridCol w="2416175"/>
                <a:gridCol w="2271712"/>
                <a:gridCol w="2701925"/>
              </a:tblGrid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Thermoelectric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Insulation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Separations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Change temperature fast, Cool base to stop excess, Inexpensive,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Lots of size options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Easy to add on,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Stops loss of heat,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Varies temperature less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Simple,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Cools base to stop excess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Complicated to setup,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Requires space,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Lots of wires needed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 a total 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Temp change is slow, still looses heat to the environment, still varies in temperature, more wires and more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pic>
        <p:nvPicPr>
          <p:cNvPr id="23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r="410"/>
          <a:stretch>
            <a:fillRect/>
          </a:stretch>
        </p:blipFill>
        <p:spPr bwMode="auto">
          <a:xfrm>
            <a:off x="1295400" y="3657600"/>
            <a:ext cx="7086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8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Mixed 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73862" y="1447800"/>
            <a:ext cx="5737378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Products deducted into families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Power Window </a:t>
            </a:r>
            <a:r>
              <a:rPr lang="en-US" dirty="0" smtClean="0">
                <a:solidFill>
                  <a:schemeClr val="tx1"/>
                </a:solidFill>
              </a:rPr>
              <a:t>Switches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Switches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Transmitters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1" name="Picture 20" descr="C:\Users\Derek\AppData\Local\Temp\20121011_16054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8040" y="3962400"/>
            <a:ext cx="2743200" cy="2057400"/>
          </a:xfrm>
          <a:prstGeom prst="rect">
            <a:avLst/>
          </a:prstGeom>
          <a:noFill/>
        </p:spPr>
      </p:pic>
      <p:pic>
        <p:nvPicPr>
          <p:cNvPr id="22" name="Picture 2" descr="C:\Users\Derek\AppData\Local\Temp\20121011_16071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676400"/>
            <a:ext cx="2743200" cy="2057400"/>
          </a:xfrm>
          <a:prstGeom prst="rect">
            <a:avLst/>
          </a:prstGeom>
          <a:noFill/>
        </p:spPr>
      </p:pic>
      <p:pic>
        <p:nvPicPr>
          <p:cNvPr id="23" name="Picture 5" descr="C:\Users\Derek\AppData\Local\Temp\20121011_16023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3962400"/>
            <a:ext cx="2743200" cy="20574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Mixed 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3206750"/>
            <a:ext cx="8615363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950722"/>
            <a:ext cx="8153400" cy="202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dirty="0" smtClean="0">
                <a:solidFill>
                  <a:schemeClr val="tx1"/>
                </a:solidFill>
              </a:rPr>
              <a:t>Gathered Data and created various documentation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Cycle Time Estimation Sheets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Takt Time Calculations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Process Flow Diagrams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Mixed 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7693" y="2362200"/>
            <a:ext cx="4120426" cy="2272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U-Shape Workbench Design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Positioning of materials in relation to workbench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Enables quick access to parts</a:t>
            </a:r>
          </a:p>
          <a:p>
            <a:pPr algn="l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43990" y="2362200"/>
            <a:ext cx="4525727" cy="2502932"/>
            <a:chOff x="4381215" y="2209800"/>
            <a:chExt cx="4525727" cy="2502932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81215" y="2209800"/>
              <a:ext cx="4525727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5410200" y="43434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Comparison of Workbenches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1975" y="1219200"/>
            <a:ext cx="6740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Discussed Ways to optimize workbench layout</a:t>
            </a:r>
          </a:p>
          <a:p>
            <a:endParaRPr lang="en-US" sz="27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Mixed 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1"/>
            <a:ext cx="4953000" cy="350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Utilization of empty overhead space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Rail System delivering kits to the workbench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Kit to assemble system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55076" y="1194379"/>
            <a:ext cx="2819400" cy="5246132"/>
            <a:chOff x="5486400" y="1092200"/>
            <a:chExt cx="2819400" cy="5246132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6401" y="1092200"/>
              <a:ext cx="2788075" cy="495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5486400" y="59690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 Layout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523257" y="722868"/>
            <a:ext cx="40974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700" b="1" dirty="0"/>
              <a:t>Rail Delivery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Mixed 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179" y="1523999"/>
            <a:ext cx="8463021" cy="528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2523257" y="722868"/>
            <a:ext cx="40974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700" b="1" dirty="0"/>
              <a:t>Rail Delivery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Mixed 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0043" y="1600200"/>
            <a:ext cx="8142407" cy="4572000"/>
            <a:chOff x="457200" y="1151108"/>
            <a:chExt cx="7162800" cy="378284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0" y="1151108"/>
              <a:ext cx="5943600" cy="378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457200" y="226695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Same Scale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819178" y="838200"/>
            <a:ext cx="35056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700" b="1" dirty="0"/>
              <a:t>Comparison of </a:t>
            </a:r>
            <a:r>
              <a:rPr lang="en-US" sz="2700" b="1" dirty="0" smtClean="0"/>
              <a:t>Layouts</a:t>
            </a:r>
            <a:endParaRPr lang="en-US" sz="27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Mixed 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36548" y="821108"/>
            <a:ext cx="4572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dirty="0" smtClean="0">
                <a:solidFill>
                  <a:schemeClr val="tx1"/>
                </a:solidFill>
              </a:rPr>
              <a:t>Kit to Assemble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Specific product in unit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Bins are racked so they can be easily removed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Hook used to hang bulk parts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7802" y="3623055"/>
            <a:ext cx="2589517" cy="312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211" y="3657600"/>
            <a:ext cx="2814531" cy="309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947120"/>
            <a:ext cx="2414943" cy="341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Background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2114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200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Achievements &amp; Progress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://www.omronauto.com/images/NEW/america_loc_oed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2493" y="2858964"/>
            <a:ext cx="4103511" cy="2130671"/>
          </a:xfrm>
          <a:prstGeom prst="rect">
            <a:avLst/>
          </a:prstGeom>
          <a:noFill/>
        </p:spPr>
      </p:pic>
      <p:sp>
        <p:nvSpPr>
          <p:cNvPr id="24" name="Content Placeholder 9"/>
          <p:cNvSpPr txBox="1">
            <a:spLocks/>
          </p:cNvSpPr>
          <p:nvPr/>
        </p:nvSpPr>
        <p:spPr>
          <a:xfrm>
            <a:off x="452437" y="2858964"/>
            <a:ext cx="4038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OMRON is a global supplier of automotive electronics.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/>
                </a:solidFill>
              </a:rPr>
              <a:t>Produces 100,000s of pieces of automotive electronic equipment per month. 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6" descr="219812OmronElecCompLogo- high r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5381" y="1295400"/>
            <a:ext cx="422413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1434269"/>
            <a:ext cx="8446213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Difficult to contact and communicate effectively with sponsor</a:t>
            </a:r>
          </a:p>
          <a:p>
            <a:pPr algn="l" fontAlgn="base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Collecting information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 made machines</a:t>
            </a:r>
          </a:p>
          <a:p>
            <a:pPr algn="l" fontAlgn="base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Confidentiality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Prohibited to disclose confidential information and risk jeopardizing company</a:t>
            </a: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3794" y="838199"/>
            <a:ext cx="4656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/>
              <a:t>Challenges and Obstacles</a:t>
            </a:r>
            <a:endParaRPr lang="en-US" sz="27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6427" y="127695"/>
            <a:ext cx="11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Questions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Achievements &amp; Progress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3794" y="1676400"/>
            <a:ext cx="4656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/>
              <a:t>Thank you for listening!</a:t>
            </a:r>
            <a:endParaRPr lang="en-US" sz="27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43794" y="4427111"/>
            <a:ext cx="4656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/>
              <a:t>Questions?</a:t>
            </a:r>
            <a:endParaRPr lang="en-US" sz="27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 flipH="1">
            <a:off x="4186237" y="2362200"/>
            <a:ext cx="771525" cy="189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910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Problem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Statement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/>
        </p:nvSpPr>
        <p:spPr>
          <a:xfrm>
            <a:off x="471487" y="2764036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OMRON faces obstacles regarding their production means which effect their ability to efficiently </a:t>
            </a:r>
            <a:r>
              <a:rPr lang="en-US" sz="2700" dirty="0"/>
              <a:t>manufacture certain products</a:t>
            </a:r>
            <a:endParaRPr lang="en-US" sz="2700" dirty="0" smtClean="0"/>
          </a:p>
          <a:p>
            <a:r>
              <a:rPr lang="en-US" sz="2700" dirty="0" smtClean="0"/>
              <a:t>IPRO 326 seeks to enhance the manufacturing capabilities of the sponsor by expediting some of their product assembly lines</a:t>
            </a:r>
          </a:p>
          <a:p>
            <a:endParaRPr lang="en-US" sz="2700" dirty="0" smtClean="0"/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21" name="Picture 20" descr="219812OmronElecCompLogo- high r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5381" y="1295400"/>
            <a:ext cx="4224131" cy="1295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Achievements &amp; Progress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Team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81100" y="1600200"/>
            <a:ext cx="6781800" cy="4076700"/>
            <a:chOff x="1257300" y="1752600"/>
            <a:chExt cx="6781800" cy="4076700"/>
          </a:xfrm>
        </p:grpSpPr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2109358487"/>
                </p:ext>
              </p:extLst>
            </p:nvPr>
          </p:nvGraphicFramePr>
          <p:xfrm>
            <a:off x="1257300" y="2438400"/>
            <a:ext cx="6781800" cy="33909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9" name="Picture 18" descr="C:\Users\Derek\AppData\Local\Temp\group_picture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44800" y="1752600"/>
              <a:ext cx="3632200" cy="2195513"/>
            </a:xfrm>
            <a:prstGeom prst="rect">
              <a:avLst/>
            </a:prstGeom>
            <a:noFill/>
          </p:spPr>
        </p:pic>
      </p:grpSp>
      <p:sp>
        <p:nvSpPr>
          <p:cNvPr id="22" name="TextBox 21"/>
          <p:cNvSpPr txBox="1"/>
          <p:nvPr/>
        </p:nvSpPr>
        <p:spPr>
          <a:xfrm>
            <a:off x="4648200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Achievements &amp; Progress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Goals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Dispensing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Achievements &amp; Progress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382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/>
              <a:t>Overall Goal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 smtClean="0"/>
              <a:t>Improve OMRON's product line efficiency</a:t>
            </a:r>
          </a:p>
          <a:p>
            <a:endParaRPr lang="en-US" sz="2700" dirty="0"/>
          </a:p>
          <a:p>
            <a:r>
              <a:rPr lang="en-US" sz="2700" b="1" dirty="0" smtClean="0"/>
              <a:t>Dispensing Team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 smtClean="0"/>
              <a:t>Modify the dispensing station to reduce inconsistency in Loctite dispense process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 smtClean="0"/>
              <a:t>Find a solution to avoid the breakage of needles</a:t>
            </a:r>
          </a:p>
          <a:p>
            <a:endParaRPr lang="en-US" sz="2700" dirty="0" smtClean="0"/>
          </a:p>
          <a:p>
            <a:r>
              <a:rPr lang="en-US" sz="2700" b="1" dirty="0" smtClean="0"/>
              <a:t>Mixed Model Line Team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 smtClean="0"/>
              <a:t>Consolidate the production area of OMRON’s variety of low volume automotive electronics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37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Dispensing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8323" y="1133475"/>
            <a:ext cx="35873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/>
              <a:t>Fuel Pump Controller</a:t>
            </a:r>
            <a:endParaRPr lang="en-US" sz="27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7525" y="2651045"/>
            <a:ext cx="50112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700" dirty="0" smtClean="0"/>
              <a:t>New Product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700" dirty="0" smtClean="0"/>
              <a:t>Dispensing Needle Breaking Issues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700" dirty="0" smtClean="0"/>
              <a:t>Loctite Dispensing Issues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700" dirty="0"/>
          </a:p>
        </p:txBody>
      </p:sp>
      <p:pic>
        <p:nvPicPr>
          <p:cNvPr id="3074" name="Picture 2" descr="C:\Documents and Settings\Jerry.JERRYDC\Desktop\cas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93" y="4192726"/>
            <a:ext cx="2092524" cy="26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F:\DCIM\100MEDIA\IMAG011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9988" r="89982">
                        <a14:backgroundMark x1="52328" y1="91304" x2="52328" y2="91304"/>
                        <a14:backgroundMark x1="54075" y1="78859" x2="54075" y2="78859"/>
                        <a14:backgroundMark x1="44577" y1="85109" x2="44577" y2="85109"/>
                        <a14:backgroundMark x1="33303" y1="96250" x2="33303" y2="96250"/>
                        <a14:backgroundMark x1="21324" y1="92391" x2="21324" y2="92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8" r="35555"/>
          <a:stretch/>
        </p:blipFill>
        <p:spPr bwMode="auto">
          <a:xfrm>
            <a:off x="5532126" y="1641306"/>
            <a:ext cx="1628776" cy="205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Dispensing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180974" y="1244242"/>
            <a:ext cx="3933826" cy="559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b="1" dirty="0" smtClean="0"/>
              <a:t> First prototype</a:t>
            </a:r>
          </a:p>
          <a:p>
            <a:pPr marL="457200" lvl="1" indent="0">
              <a:buNone/>
            </a:pPr>
            <a:r>
              <a:rPr lang="en-US" sz="2300" dirty="0" smtClean="0"/>
              <a:t>Pros:</a:t>
            </a:r>
          </a:p>
          <a:p>
            <a:pPr lvl="2"/>
            <a:r>
              <a:rPr lang="en-US" sz="2300" dirty="0" smtClean="0"/>
              <a:t>Fixes bent sides</a:t>
            </a:r>
          </a:p>
          <a:p>
            <a:pPr marL="457200" lvl="1" indent="0">
              <a:buNone/>
            </a:pPr>
            <a:r>
              <a:rPr lang="en-US" sz="2300" dirty="0" smtClean="0"/>
              <a:t>Cons:</a:t>
            </a:r>
          </a:p>
          <a:p>
            <a:pPr lvl="2"/>
            <a:r>
              <a:rPr lang="en-US" sz="2300" dirty="0" smtClean="0"/>
              <a:t>Difficult to use</a:t>
            </a:r>
            <a:endParaRPr lang="en-US" sz="2300" dirty="0"/>
          </a:p>
          <a:p>
            <a:pPr marL="114300" indent="0">
              <a:buNone/>
            </a:pPr>
            <a:r>
              <a:rPr lang="en-US" sz="2700" b="1" dirty="0" smtClean="0"/>
              <a:t>Second Prototype</a:t>
            </a:r>
          </a:p>
          <a:p>
            <a:pPr marL="514350" lvl="1" indent="0">
              <a:buNone/>
            </a:pPr>
            <a:r>
              <a:rPr lang="en-US" sz="2300" dirty="0" smtClean="0"/>
              <a:t>Pros: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sz="2300" dirty="0" smtClean="0"/>
              <a:t>Fixes Bent Sides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sz="2300" dirty="0" smtClean="0"/>
              <a:t>Easy to Use</a:t>
            </a:r>
          </a:p>
          <a:p>
            <a:pPr marL="514350" lvl="1" indent="0">
              <a:buNone/>
            </a:pPr>
            <a:r>
              <a:rPr lang="en-US" sz="2300" dirty="0" smtClean="0"/>
              <a:t>Cons: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sz="2300" dirty="0"/>
              <a:t>	</a:t>
            </a:r>
            <a:r>
              <a:rPr lang="en-US" sz="2300" dirty="0" smtClean="0"/>
              <a:t>Takes up space</a:t>
            </a:r>
            <a:endParaRPr lang="en-US" sz="2300" dirty="0"/>
          </a:p>
          <a:p>
            <a:pPr marL="114300" indent="0">
              <a:buNone/>
            </a:pPr>
            <a:endParaRPr lang="en-US" sz="3500" dirty="0"/>
          </a:p>
        </p:txBody>
      </p:sp>
      <p:sp>
        <p:nvSpPr>
          <p:cNvPr id="14" name="Shape 25"/>
          <p:cNvSpPr/>
          <p:nvPr/>
        </p:nvSpPr>
        <p:spPr>
          <a:xfrm>
            <a:off x="4060116" y="1244242"/>
            <a:ext cx="3528930" cy="1916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1" name="Picture 20" descr="PIN_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407"/>
          <a:stretch>
            <a:fillRect/>
          </a:stretch>
        </p:blipFill>
        <p:spPr>
          <a:xfrm>
            <a:off x="3434953" y="3426329"/>
            <a:ext cx="2895600" cy="1752600"/>
          </a:xfrm>
          <a:prstGeom prst="rect">
            <a:avLst/>
          </a:prstGeom>
        </p:spPr>
      </p:pic>
      <p:pic>
        <p:nvPicPr>
          <p:cNvPr id="22" name="Picture 21" descr="PIN_3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/>
          <a:stretch>
            <a:fillRect/>
          </a:stretch>
        </p:blipFill>
        <p:spPr>
          <a:xfrm>
            <a:off x="6044559" y="3426329"/>
            <a:ext cx="2794641" cy="1752600"/>
          </a:xfrm>
          <a:prstGeom prst="rect">
            <a:avLst/>
          </a:prstGeom>
        </p:spPr>
      </p:pic>
      <p:pic>
        <p:nvPicPr>
          <p:cNvPr id="23" name="Content Placeholder 5" descr="PIN_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7973"/>
          <a:stretch>
            <a:fillRect/>
          </a:stretch>
        </p:blipFill>
        <p:spPr>
          <a:xfrm>
            <a:off x="3465791" y="5162550"/>
            <a:ext cx="2895600" cy="1626747"/>
          </a:xfrm>
          <a:prstGeom prst="rect">
            <a:avLst/>
          </a:prstGeom>
        </p:spPr>
      </p:pic>
      <p:pic>
        <p:nvPicPr>
          <p:cNvPr id="24" name="Picture 23" descr="PIN_5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92" y="5162550"/>
            <a:ext cx="2500308" cy="1626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03702" y="652879"/>
            <a:ext cx="302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Needle Breakage</a:t>
            </a:r>
          </a:p>
        </p:txBody>
      </p:sp>
    </p:spTree>
    <p:extLst>
      <p:ext uri="{BB962C8B-B14F-4D97-AF65-F5344CB8AC3E}">
        <p14:creationId xmlns:p14="http://schemas.microsoft.com/office/powerpoint/2010/main" val="11487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Dispensing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03702" y="1066800"/>
            <a:ext cx="302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Loctite Dispensing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094" y="1828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The Loctite sealant drips excessively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 smtClean="0"/>
              <a:t>Heater is not constant, loses heat to environment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 smtClean="0"/>
              <a:t>Just uses a block of metal which varies ±7F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 smtClean="0"/>
              <a:t>3 Different Solutions Proposed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AutoShape 2" descr="https://mail-attachment.googleusercontent.com/attachment/u/0/?ui=2&amp;ik=018463f641&amp;view=att&amp;th=13b43cccd69bf3b1&amp;attid=0.1&amp;disp=inline&amp;realattid=f_ha1joewc0&amp;safe=1&amp;zw&amp;saduie=AG9B_P-XhC67xoayveKQSuHRxV8u&amp;sadet=1354237890232&amp;sads=JqfOPoCyvyTL_5h0N6MteSRCl38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mail-attachment.googleusercontent.com/attachment/u/0/?ui=2&amp;ik=018463f641&amp;view=att&amp;th=13b43cccd69bf3b1&amp;attid=0.1&amp;disp=inline&amp;realattid=f_ha1joewc0&amp;safe=1&amp;zw&amp;saduie=AG9B_P-XhC67xoayveKQSuHRxV8u&amp;sadet=1354237890232&amp;sads=JqfOPoCyvyTL_5h0N6MteSRCl38&amp;sadssc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mail-attachment.googleusercontent.com/attachment/u/0/?ui=2&amp;ik=018463f641&amp;view=att&amp;th=13b43cccd69bf3b1&amp;attid=0.1&amp;disp=inline&amp;realattid=f_ha1joewc0&amp;safe=1&amp;zw&amp;saduie=AG9B_P-XhC67xoayveKQSuHRxV8u&amp;sadet=1354237890232&amp;sads=JqfOPoCyvyTL_5h0N6MteSRCl38&amp;sadssc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Documents and Settings\Jerry.JERRYDC\Desktop\263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40" y="3657600"/>
            <a:ext cx="294881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isnie1\Desktop\bar_w_logo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212" y="1329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2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Problem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Statement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304800"/>
            <a:ext cx="123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Dispensing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959" y="304800"/>
            <a:ext cx="140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Mixed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0722" y="127695"/>
            <a:ext cx="110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Questions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53400" y="0"/>
            <a:ext cx="45719" cy="627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906" y="144254"/>
            <a:ext cx="75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6836" y="2590800"/>
            <a:ext cx="3567164" cy="19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Separating the Heating Material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3 individually heated and powered sections</a:t>
            </a:r>
            <a:endParaRPr lang="en-US" sz="2400" dirty="0"/>
          </a:p>
          <a:p>
            <a:endParaRPr lang="en-US" dirty="0" smtClean="0"/>
          </a:p>
        </p:txBody>
      </p:sp>
      <p:pic>
        <p:nvPicPr>
          <p:cNvPr id="19" name="Picture 18" descr="IPRO_VALVE_D_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5029200" cy="50292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04800" y="8382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Separation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72173" y="0"/>
            <a:ext cx="233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Achievements &amp; Progress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704</Words>
  <Application>Microsoft Office PowerPoint</Application>
  <PresentationFormat>On-screen Show (4:3)</PresentationFormat>
  <Paragraphs>301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OTS/IIT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Lab's PC</dc:creator>
  <cp:lastModifiedBy>Jerry Wisniewski</cp:lastModifiedBy>
  <cp:revision>42</cp:revision>
  <cp:lastPrinted>2012-11-30T02:01:54Z</cp:lastPrinted>
  <dcterms:created xsi:type="dcterms:W3CDTF">2012-11-28T21:39:47Z</dcterms:created>
  <dcterms:modified xsi:type="dcterms:W3CDTF">2012-11-30T04:03:21Z</dcterms:modified>
</cp:coreProperties>
</file>