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76" r:id="rId2"/>
    <p:sldId id="399" r:id="rId3"/>
    <p:sldId id="256" r:id="rId4"/>
    <p:sldId id="257" r:id="rId5"/>
    <p:sldId id="258" r:id="rId6"/>
    <p:sldId id="267" r:id="rId7"/>
    <p:sldId id="295" r:id="rId8"/>
    <p:sldId id="296" r:id="rId9"/>
    <p:sldId id="299" r:id="rId10"/>
    <p:sldId id="298" r:id="rId11"/>
    <p:sldId id="270" r:id="rId12"/>
    <p:sldId id="331" r:id="rId13"/>
    <p:sldId id="293" r:id="rId14"/>
    <p:sldId id="294" r:id="rId15"/>
    <p:sldId id="335" r:id="rId16"/>
    <p:sldId id="311" r:id="rId17"/>
    <p:sldId id="324" r:id="rId18"/>
    <p:sldId id="342" r:id="rId19"/>
    <p:sldId id="344" r:id="rId20"/>
    <p:sldId id="343" r:id="rId21"/>
    <p:sldId id="336" r:id="rId22"/>
    <p:sldId id="337" r:id="rId23"/>
    <p:sldId id="338" r:id="rId24"/>
    <p:sldId id="339" r:id="rId25"/>
    <p:sldId id="340" r:id="rId26"/>
    <p:sldId id="396" r:id="rId27"/>
    <p:sldId id="325" r:id="rId28"/>
    <p:sldId id="326" r:id="rId29"/>
    <p:sldId id="327" r:id="rId30"/>
    <p:sldId id="300" r:id="rId31"/>
    <p:sldId id="301" r:id="rId32"/>
    <p:sldId id="355" r:id="rId33"/>
    <p:sldId id="319" r:id="rId34"/>
    <p:sldId id="320" r:id="rId35"/>
    <p:sldId id="312" r:id="rId36"/>
    <p:sldId id="328" r:id="rId37"/>
    <p:sldId id="329" r:id="rId38"/>
    <p:sldId id="330" r:id="rId39"/>
    <p:sldId id="345" r:id="rId40"/>
    <p:sldId id="394" r:id="rId41"/>
    <p:sldId id="395" r:id="rId42"/>
    <p:sldId id="321" r:id="rId43"/>
    <p:sldId id="277" r:id="rId44"/>
    <p:sldId id="292" r:id="rId45"/>
    <p:sldId id="281" r:id="rId46"/>
    <p:sldId id="358" r:id="rId47"/>
    <p:sldId id="283" r:id="rId48"/>
    <p:sldId id="360" r:id="rId49"/>
    <p:sldId id="284" r:id="rId50"/>
    <p:sldId id="356" r:id="rId51"/>
    <p:sldId id="352" r:id="rId52"/>
    <p:sldId id="341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ECD"/>
    <a:srgbClr val="EDEFE8"/>
    <a:srgbClr val="27231E"/>
    <a:srgbClr val="1EC6D3"/>
    <a:srgbClr val="474747"/>
    <a:srgbClr val="111111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606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DD9B0-C467-4AF3-A5DF-48627D6ADA9F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5348-693B-484D-9596-8DF46E0B309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4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CA" dirty="0"/>
              <a:t>http://r4stats.com/2013/03/19/r-2012-growth-exceeds-sas-all-time-total/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5348-693B-484D-9596-8DF46E0B309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24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Lots more packages are available --</a:t>
            </a:r>
            <a:r>
              <a:rPr lang="en-CA" baseline="0" dirty="0"/>
              <a:t> </a:t>
            </a:r>
            <a:r>
              <a:rPr lang="en-CA" dirty="0"/>
              <a:t>over 5000 so far, and growing exponentially (http://r4stats.com/2013/03/19/r-2012-growth-exceeds-sas-all-time-total/). If you can think of</a:t>
            </a:r>
            <a:r>
              <a:rPr lang="en-CA" baseline="0" dirty="0"/>
              <a:t> it, there’s probably a package to do it. And if there isn’t, R is flexible enough as a programming language that you could probably make one yourself. (Provided you have the time, skill, and motivation, of course.)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5348-693B-484D-9596-8DF46E0B3096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</a:t>
            </a:r>
            <a:r>
              <a:rPr lang="en-CA" baseline="0" dirty="0"/>
              <a:t> abstracting out common tasks into a function, or repeating tasks with loops, you can increase the efficiency of your workflow.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5348-693B-484D-9596-8DF46E0B3096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3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1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47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4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7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3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2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473904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050166"/>
            <a:ext cx="3337560" cy="289972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473904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050166"/>
            <a:ext cx="3337560" cy="289972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0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9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31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pipermail/r-help/2006-May/094765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onyx.brandmaier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-gould.com/r/uof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jeffhughes.ca/r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Learning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Ravenously Rambunctious</a:t>
            </a:r>
          </a:p>
          <a:p>
            <a:r>
              <a:rPr lang="en-CA" dirty="0"/>
              <a:t>Rendezvous with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172200"/>
            <a:ext cx="2667000" cy="457200"/>
          </a:xfrm>
        </p:spPr>
        <p:txBody>
          <a:bodyPr/>
          <a:lstStyle/>
          <a:p>
            <a:r>
              <a:rPr lang="en-US" sz="1800" dirty="0"/>
              <a:t>Jeff Hughes – May 9, 2017</a:t>
            </a:r>
            <a:endParaRPr lang="en-CA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 full programming language, which offers lots of ways to increase efficiency of your workflow</a:t>
            </a:r>
            <a:endParaRPr lang="en-CA" dirty="0"/>
          </a:p>
          <a:p>
            <a:pPr lvl="1"/>
            <a:r>
              <a:rPr lang="en-CA" dirty="0"/>
              <a:t>E.g., functions and loops</a:t>
            </a:r>
          </a:p>
          <a:p>
            <a:pPr lvl="1"/>
            <a:r>
              <a:rPr lang="en-CA" dirty="0"/>
              <a:t>Loops let you repeat a certain action multiple times</a:t>
            </a:r>
          </a:p>
          <a:p>
            <a:pPr lvl="1"/>
            <a:r>
              <a:rPr lang="en-CA" dirty="0"/>
              <a:t>Functions let you abstract a commonly-used action for reuse elsewhere</a:t>
            </a:r>
          </a:p>
        </p:txBody>
      </p:sp>
    </p:spTree>
    <p:extLst>
      <p:ext uri="{BB962C8B-B14F-4D97-AF65-F5344CB8AC3E}">
        <p14:creationId xmlns:p14="http://schemas.microsoft.com/office/powerpoint/2010/main" val="4603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Can be challenging to learn initially, especially if first experience with programming</a:t>
            </a:r>
          </a:p>
          <a:p>
            <a:endParaRPr lang="en-CA" dirty="0"/>
          </a:p>
          <a:p>
            <a:r>
              <a:rPr lang="en-CA" dirty="0"/>
              <a:t>Output looks different from SPSS at times, sometimes makes different assumptions</a:t>
            </a:r>
          </a:p>
          <a:p>
            <a:endParaRPr lang="en-CA" dirty="0"/>
          </a:p>
          <a:p>
            <a:r>
              <a:rPr lang="en-CA" dirty="0"/>
              <a:t>Error messages can be difficult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clipartkid.com/images/850/heart-arrow-3-clipart-clipart-heart-arrow-3-clipart-clip-art-XJxivg-clip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2" y="838200"/>
            <a:ext cx="451743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200" y="2097054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accent4">
                    <a:lumMod val="75000"/>
                  </a:schemeClr>
                </a:solidFill>
                <a:latin typeface="Palace Script MT" panose="030303020206070C0B05" pitchFamily="66" charset="0"/>
              </a:rPr>
              <a:t>Statistics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5152" y="2382464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accent4">
                    <a:lumMod val="75000"/>
                  </a:schemeClr>
                </a:solidFill>
                <a:latin typeface="Palace Script MT" panose="030303020206070C0B05" pitchFamily="66" charset="0"/>
              </a:rPr>
              <a:t>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9384" y="2304365"/>
            <a:ext cx="40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solidFill>
                  <a:schemeClr val="accent4">
                    <a:lumMod val="75000"/>
                  </a:schemeClr>
                </a:solidFill>
                <a:latin typeface="Palace Script MT" panose="030303020206070C0B05" pitchFamily="66" charset="0"/>
              </a:rPr>
              <a:t>+</a:t>
            </a:r>
          </a:p>
        </p:txBody>
      </p:sp>
      <p:pic>
        <p:nvPicPr>
          <p:cNvPr id="7172" name="Picture 4" descr="https://img.buzzfeed.com/buzzfeed-static/static/enhanced/webdr03/2013/5/14/19/enhanced-buzz-31716-1368574057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4093865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9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Why use R?</a:t>
            </a:r>
          </a:p>
          <a:p>
            <a:r>
              <a:rPr lang="en-CA" sz="2000" dirty="0"/>
              <a:t>Introducing R</a:t>
            </a:r>
          </a:p>
          <a:p>
            <a:r>
              <a:rPr lang="en-CA" sz="2000" dirty="0"/>
              <a:t>Saving and loading data</a:t>
            </a:r>
          </a:p>
          <a:p>
            <a:r>
              <a:rPr lang="en-CA" sz="2000" dirty="0"/>
              <a:t>Descriptive statistics</a:t>
            </a:r>
          </a:p>
          <a:p>
            <a:r>
              <a:rPr lang="en-CA" sz="2000" dirty="0"/>
              <a:t>Transformations</a:t>
            </a:r>
          </a:p>
          <a:p>
            <a:r>
              <a:rPr lang="en-CA" sz="2000" dirty="0"/>
              <a:t>Inferential statistics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Thursday, May 11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R’s basic data structures</a:t>
            </a:r>
          </a:p>
          <a:p>
            <a:r>
              <a:rPr lang="en-CA" dirty="0"/>
              <a:t>Splitting and </a:t>
            </a:r>
            <a:r>
              <a:rPr lang="en-CA" dirty="0" err="1"/>
              <a:t>subsetting</a:t>
            </a:r>
            <a:r>
              <a:rPr lang="en-CA" dirty="0"/>
              <a:t> data</a:t>
            </a:r>
          </a:p>
          <a:p>
            <a:r>
              <a:rPr lang="en-CA" dirty="0"/>
              <a:t>Visualizing your data</a:t>
            </a:r>
          </a:p>
          <a:p>
            <a:r>
              <a:rPr lang="en-CA" dirty="0"/>
              <a:t>Advanced data wrangling</a:t>
            </a:r>
          </a:p>
          <a:p>
            <a:r>
              <a:rPr lang="en-CA" dirty="0"/>
              <a:t>Troubleshooting problems</a:t>
            </a:r>
          </a:p>
          <a:p>
            <a:r>
              <a:rPr lang="en-CA" dirty="0"/>
              <a:t>R Markdown and R Notebooks</a:t>
            </a:r>
          </a:p>
        </p:txBody>
      </p:sp>
    </p:spTree>
    <p:extLst>
      <p:ext uri="{BB962C8B-B14F-4D97-AF65-F5344CB8AC3E}">
        <p14:creationId xmlns:p14="http://schemas.microsoft.com/office/powerpoint/2010/main" val="237806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Guidelines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get an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First, check if you’ve made a typo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Second, CHECK IF YOU’VE MADE A TYPO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Feel free to ask me so we can figure out the problem</a:t>
            </a:r>
          </a:p>
          <a:p>
            <a:r>
              <a:rPr lang="en-US" dirty="0"/>
              <a:t>P</a:t>
            </a:r>
            <a:r>
              <a:rPr lang="en-CA" dirty="0"/>
              <a:t>lay around with the code!</a:t>
            </a:r>
          </a:p>
          <a:p>
            <a:pPr lvl="1"/>
            <a:r>
              <a:rPr lang="en-US" dirty="0"/>
              <a:t>It’s hard to</a:t>
            </a:r>
            <a:r>
              <a:rPr lang="en-CA" dirty="0"/>
              <a:t> break anything too badly in R; worst case scenario, just rerun the previous code</a:t>
            </a:r>
          </a:p>
          <a:p>
            <a:r>
              <a:rPr lang="en-US" dirty="0"/>
              <a:t>Ask lots of questions!</a:t>
            </a:r>
          </a:p>
        </p:txBody>
      </p:sp>
    </p:spTree>
    <p:extLst>
      <p:ext uri="{BB962C8B-B14F-4D97-AF65-F5344CB8AC3E}">
        <p14:creationId xmlns:p14="http://schemas.microsoft.com/office/powerpoint/2010/main" val="96444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</a:t>
            </a:r>
          </a:p>
        </p:txBody>
      </p:sp>
      <p:pic>
        <p:nvPicPr>
          <p:cNvPr id="4098" name="Picture 2" descr="http://nikiskinazarene.com/wp-content/uploads/2014/02/hellomynamei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9"/>
          <a:stretch/>
        </p:blipFill>
        <p:spPr bwMode="auto">
          <a:xfrm>
            <a:off x="2431519" y="2743200"/>
            <a:ext cx="4289425" cy="309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4593" y="4297672"/>
            <a:ext cx="723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Segoe Script" panose="030B0504020000000003" pitchFamily="66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7877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</a:t>
            </a:r>
            <a:r>
              <a:rPr lang="en-US" dirty="0" err="1"/>
              <a:t>RStudio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/>
              <a:t>R provides a </a:t>
            </a:r>
            <a:r>
              <a:rPr lang="en-US" i="1" dirty="0"/>
              <a:t>very basic </a:t>
            </a:r>
            <a:r>
              <a:rPr lang="en-US" dirty="0"/>
              <a:t>console for running R code</a:t>
            </a:r>
            <a:endParaRPr lang="en-CA" dirty="0"/>
          </a:p>
          <a:p>
            <a:r>
              <a:rPr lang="en-US" dirty="0"/>
              <a:t>R</a:t>
            </a:r>
            <a:r>
              <a:rPr lang="en-CA" dirty="0"/>
              <a:t>Studio is a “development environment” for R that provides a nice user interface</a:t>
            </a:r>
          </a:p>
          <a:p>
            <a:pPr lvl="1"/>
            <a:r>
              <a:rPr lang="en-US" dirty="0"/>
              <a:t>When you open R</a:t>
            </a:r>
            <a:r>
              <a:rPr lang="en-CA" dirty="0"/>
              <a:t>Studio, it automatically starts up R in the background</a:t>
            </a:r>
          </a:p>
          <a:p>
            <a:pPr lvl="1"/>
            <a:r>
              <a:rPr lang="en-CA" dirty="0"/>
              <a:t>Provides a place for editing R scripts, viewing plots, looking up documentation, and viewing your data</a:t>
            </a:r>
          </a:p>
        </p:txBody>
      </p:sp>
      <p:pic>
        <p:nvPicPr>
          <p:cNvPr id="4098" name="Picture 2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4440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9" y="644406"/>
            <a:ext cx="1744134" cy="1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</a:t>
            </a:r>
            <a:r>
              <a:rPr lang="en-US" dirty="0" err="1"/>
              <a:t>RStudio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CA" dirty="0"/>
              <a:t> is the “engine” that runs everything, but </a:t>
            </a:r>
            <a:r>
              <a:rPr lang="en-CA" dirty="0" err="1"/>
              <a:t>RStudio</a:t>
            </a:r>
            <a:r>
              <a:rPr lang="en-CA" dirty="0"/>
              <a:t> provides all the bells and whistles for a more pleasant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 R and </a:t>
            </a:r>
            <a:r>
              <a:rPr lang="en-US" dirty="0" err="1"/>
              <a:t>RStudio</a:t>
            </a:r>
            <a:r>
              <a:rPr lang="en-US" dirty="0"/>
              <a:t> are </a:t>
            </a:r>
            <a:r>
              <a:rPr lang="en-US" i="1" dirty="0"/>
              <a:t>two different programs</a:t>
            </a:r>
            <a:r>
              <a:rPr lang="en-US" dirty="0"/>
              <a:t>, and you need to update them separately</a:t>
            </a:r>
          </a:p>
        </p:txBody>
      </p:sp>
      <p:pic>
        <p:nvPicPr>
          <p:cNvPr id="4098" name="Picture 2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4440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9" y="644406"/>
            <a:ext cx="1744134" cy="1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sideevs.com/wp-content/uploads/2014/12/bmw-i3-specs-3-75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56" y="3377608"/>
            <a:ext cx="2505075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3.bp.blogspot.com/-bE9nmPPo8Ic/UT-CTirF_CI/AAAAAAAAI4c/FOQuXNGzI1w/s1600/tesla_roadster_interior_screen_display+(Large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09" y="3377608"/>
            <a:ext cx="2466535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26339"/>
              </p:ext>
            </p:extLst>
          </p:nvPr>
        </p:nvGraphicFramePr>
        <p:xfrm>
          <a:off x="1176338" y="2490788"/>
          <a:ext cx="679926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21">
                  <a:extLst>
                    <a:ext uri="{9D8B030D-6E8A-4147-A177-3AD203B41FA5}">
                      <a16:colId xmlns:a16="http://schemas.microsoft.com/office/drawing/2014/main" val="3230552158"/>
                    </a:ext>
                  </a:extLst>
                </a:gridCol>
                <a:gridCol w="2266421">
                  <a:extLst>
                    <a:ext uri="{9D8B030D-6E8A-4147-A177-3AD203B41FA5}">
                      <a16:colId xmlns:a16="http://schemas.microsoft.com/office/drawing/2014/main" val="1427926645"/>
                    </a:ext>
                  </a:extLst>
                </a:gridCol>
                <a:gridCol w="2266421">
                  <a:extLst>
                    <a:ext uri="{9D8B030D-6E8A-4147-A177-3AD203B41FA5}">
                      <a16:colId xmlns:a16="http://schemas.microsoft.com/office/drawing/2014/main" val="29416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19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3 + 2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7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- 2</a:t>
                      </a:r>
                    </a:p>
                    <a:p>
                      <a:pPr algn="ctr"/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3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3 * 5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3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8 / 2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3^2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38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5 %% 2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2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R are denoted with hash marks (#)</a:t>
            </a:r>
          </a:p>
          <a:p>
            <a:r>
              <a:rPr lang="en-US" dirty="0"/>
              <a:t>Anything to the right of a hash mark will be ignored by R</a:t>
            </a:r>
          </a:p>
          <a:p>
            <a:r>
              <a:rPr lang="en-US" dirty="0"/>
              <a:t>Use comments liberally!!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5720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this code standardizes the variable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scale(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367038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data$column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# find the min and max</a:t>
            </a:r>
          </a:p>
        </p:txBody>
      </p:sp>
    </p:spTree>
    <p:extLst>
      <p:ext uri="{BB962C8B-B14F-4D97-AF65-F5344CB8AC3E}">
        <p14:creationId xmlns:p14="http://schemas.microsoft.com/office/powerpoint/2010/main" val="39230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Will Be Able to Do by the End of This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data and move it, split it, cut it, etc.</a:t>
            </a:r>
          </a:p>
          <a:p>
            <a:r>
              <a:rPr lang="en-US" dirty="0"/>
              <a:t>Descriptive statistics (mean, SD, skewness, kurtosis, Cronbach’s alpha, etc.)</a:t>
            </a:r>
          </a:p>
          <a:p>
            <a:r>
              <a:rPr lang="en-US" dirty="0"/>
              <a:t>Inferential statistics (t-tests, chi-square, correlation, regression, ANOVA, basic multi-level models)</a:t>
            </a:r>
          </a:p>
          <a:p>
            <a:r>
              <a:rPr lang="en-US" dirty="0"/>
              <a:t>Graph data, produce pretty outputs</a:t>
            </a:r>
          </a:p>
          <a:p>
            <a:r>
              <a:rPr lang="en-US" strike="sngStrike" dirty="0"/>
              <a:t>Read minds</a:t>
            </a:r>
          </a:p>
        </p:txBody>
      </p:sp>
    </p:spTree>
    <p:extLst>
      <p:ext uri="{BB962C8B-B14F-4D97-AF65-F5344CB8AC3E}">
        <p14:creationId xmlns:p14="http://schemas.microsoft.com/office/powerpoint/2010/main" val="6573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pic>
        <p:nvPicPr>
          <p:cNvPr id="3074" name="Picture 2" descr="https://thumbs.dreamstime.com/z/radial-glow-rays-stars-1264573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4"/>
          <a:stretch/>
        </p:blipFill>
        <p:spPr bwMode="auto">
          <a:xfrm>
            <a:off x="2660591" y="2438400"/>
            <a:ext cx="3831279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6305" y="3019961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are the commands you type to get R to perform actions</a:t>
            </a:r>
          </a:p>
          <a:p>
            <a:r>
              <a:rPr lang="en-US" dirty="0"/>
              <a:t>General form: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function.name()</a:t>
            </a:r>
          </a:p>
          <a:p>
            <a:r>
              <a:rPr lang="en-US" dirty="0"/>
              <a:t>Functions always:</a:t>
            </a:r>
          </a:p>
          <a:p>
            <a:pPr lvl="1"/>
            <a:r>
              <a:rPr lang="en-US" dirty="0"/>
              <a:t>Perform an action</a:t>
            </a:r>
          </a:p>
          <a:p>
            <a:pPr lvl="1"/>
            <a:r>
              <a:rPr lang="en-US" dirty="0"/>
              <a:t>Return some kind of output</a:t>
            </a:r>
          </a:p>
          <a:p>
            <a:r>
              <a:rPr lang="en-US" dirty="0"/>
              <a:t>Functions often have </a:t>
            </a:r>
            <a:r>
              <a:rPr lang="en-US" i="1" dirty="0"/>
              <a:t>arguments</a:t>
            </a:r>
          </a:p>
          <a:p>
            <a:pPr lvl="1"/>
            <a:r>
              <a:rPr lang="en-US" dirty="0"/>
              <a:t>These provide the “settings”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26734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82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General form: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function.name(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value3)</a:t>
            </a:r>
          </a:p>
          <a:p>
            <a:r>
              <a:rPr lang="en-US" dirty="0"/>
              <a:t>Each argument has a name</a:t>
            </a:r>
          </a:p>
          <a:p>
            <a:pPr lvl="1"/>
            <a:r>
              <a:rPr lang="en-US" dirty="0"/>
              <a:t>If you use the argument names, you can specify the arguments in any order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function.name(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lvl="1"/>
            <a:r>
              <a:rPr lang="en-US" dirty="0"/>
              <a:t>If you don’t use the argument names, you must specify them in the proper order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function.name(7, 12, 2)</a:t>
            </a:r>
          </a:p>
          <a:p>
            <a:r>
              <a:rPr lang="en-US" dirty="0"/>
              <a:t>Many function arguments have </a:t>
            </a:r>
            <a:r>
              <a:rPr lang="en-US" b="1" dirty="0"/>
              <a:t>default values</a:t>
            </a:r>
            <a:r>
              <a:rPr lang="en-US" dirty="0"/>
              <a:t>, so you don’t have to specify the argument unless you don’t want the default</a:t>
            </a:r>
          </a:p>
        </p:txBody>
      </p:sp>
    </p:spTree>
    <p:extLst>
      <p:ext uri="{BB962C8B-B14F-4D97-AF65-F5344CB8AC3E}">
        <p14:creationId xmlns:p14="http://schemas.microsoft.com/office/powerpoint/2010/main" val="3171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Example: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y=NULL, alternative=c("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"less", "greater"), mu=0, paired=FALSE,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 ...)</a:t>
            </a:r>
            <a:endParaRPr lang="en-US" alt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At minimum, it must take a data object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dirty="0"/>
              <a:t>Can have other arguments too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mu=5)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mu=5, alternative=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2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Info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R have documentation: mini-manuals for each function explaining what it does</a:t>
            </a:r>
          </a:p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, they appear in the bottom-right panel</a:t>
            </a:r>
          </a:p>
          <a:p>
            <a:r>
              <a:rPr lang="en-US" dirty="0"/>
              <a:t>You can access help files in three equivalent ways:</a:t>
            </a:r>
          </a:p>
          <a:p>
            <a:pPr lvl="1"/>
            <a:r>
              <a:rPr lang="en-US" dirty="0"/>
              <a:t>Type the name into the search bar in the help tab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?function.name</a:t>
            </a:r>
            <a:r>
              <a:rPr lang="en-US" dirty="0"/>
              <a:t> (note no parentheses after function name)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help(function.name)</a:t>
            </a:r>
          </a:p>
        </p:txBody>
      </p:sp>
    </p:spTree>
    <p:extLst>
      <p:ext uri="{BB962C8B-B14F-4D97-AF65-F5344CB8AC3E}">
        <p14:creationId xmlns:p14="http://schemas.microsoft.com/office/powerpoint/2010/main" val="22482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Help files are your best friends!!</a:t>
            </a:r>
          </a:p>
          <a:p>
            <a:r>
              <a:rPr lang="en-US" b="1" dirty="0"/>
              <a:t>Description:</a:t>
            </a:r>
            <a:r>
              <a:rPr lang="en-US" dirty="0"/>
              <a:t> Offers a brief description of what the function does</a:t>
            </a:r>
          </a:p>
          <a:p>
            <a:r>
              <a:rPr lang="en-US" b="1" dirty="0"/>
              <a:t>Usage:</a:t>
            </a:r>
            <a:r>
              <a:rPr lang="en-US" dirty="0"/>
              <a:t> Syntax for how to use function</a:t>
            </a:r>
          </a:p>
          <a:p>
            <a:r>
              <a:rPr lang="en-US" b="1" dirty="0"/>
              <a:t>Arguments:</a:t>
            </a:r>
            <a:r>
              <a:rPr lang="en-US" dirty="0"/>
              <a:t> Explains meaning of each argument and its possible values</a:t>
            </a:r>
          </a:p>
          <a:p>
            <a:r>
              <a:rPr lang="en-US" b="1" dirty="0"/>
              <a:t>Details:</a:t>
            </a:r>
            <a:r>
              <a:rPr lang="en-US" dirty="0"/>
              <a:t> More detailed usage notes</a:t>
            </a:r>
          </a:p>
          <a:p>
            <a:r>
              <a:rPr lang="en-US" b="1" dirty="0"/>
              <a:t>Value:</a:t>
            </a:r>
            <a:r>
              <a:rPr lang="en-US" dirty="0"/>
              <a:t> Describes the type of output the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7371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help file for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cs typeface="Courier New" panose="02070309020205020404" pitchFamily="49" charset="0"/>
              </a:rPr>
              <a:t>”</a:t>
            </a:r>
            <a:r>
              <a:rPr lang="en-US" dirty="0"/>
              <a:t> and find out how it (by default) handles homogeneity of variance</a:t>
            </a:r>
          </a:p>
        </p:txBody>
      </p:sp>
    </p:spTree>
    <p:extLst>
      <p:ext uri="{BB962C8B-B14F-4D97-AF65-F5344CB8AC3E}">
        <p14:creationId xmlns:p14="http://schemas.microsoft.com/office/powerpoint/2010/main" val="392259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pic>
        <p:nvPicPr>
          <p:cNvPr id="4098" name="Picture 2" descr="https://media.licdn.com/mpr/mpr/p/4/005/0a0/1cf/3496b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4" y="2819400"/>
            <a:ext cx="5066855" cy="28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1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R packages are extra add-ons containing useful functions</a:t>
            </a:r>
          </a:p>
          <a:p>
            <a:endParaRPr lang="en-CA" dirty="0"/>
          </a:p>
          <a:p>
            <a:r>
              <a:rPr lang="en-CA" dirty="0"/>
              <a:t>R comes pre-packaged with some basic tools:</a:t>
            </a:r>
          </a:p>
          <a:p>
            <a:pPr lvl="1"/>
            <a:r>
              <a:rPr lang="en-CA" dirty="0"/>
              <a:t>E.g., saving and loading data, basic stats functions (e.g., </a:t>
            </a:r>
            <a:r>
              <a:rPr lang="en-CA" dirty="0" err="1"/>
              <a:t>descriptives</a:t>
            </a:r>
            <a:r>
              <a:rPr lang="en-CA" dirty="0"/>
              <a:t>, correlation, regression, </a:t>
            </a:r>
            <a:r>
              <a:rPr lang="en-CA" i="1" dirty="0"/>
              <a:t>t</a:t>
            </a:r>
            <a:r>
              <a:rPr lang="en-CA" dirty="0"/>
              <a:t>-tests), basic plots</a:t>
            </a:r>
          </a:p>
          <a:p>
            <a:endParaRPr lang="en-CA" dirty="0"/>
          </a:p>
          <a:p>
            <a:r>
              <a:rPr lang="en-CA" dirty="0"/>
              <a:t>However, there are thousands of other packages to do virtually anything else you can think of</a:t>
            </a:r>
          </a:p>
          <a:p>
            <a:endParaRPr lang="en-CA" dirty="0"/>
          </a:p>
          <a:p>
            <a:r>
              <a:rPr lang="en-CA" dirty="0"/>
              <a:t>R packages have their homes on CRAN: </a:t>
            </a:r>
            <a:r>
              <a:rPr lang="en-CA" dirty="0">
                <a:hlinkClick r:id="rId2"/>
              </a:rPr>
              <a:t>https://cran.r-project.org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26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To use an R package:</a:t>
            </a:r>
          </a:p>
          <a:p>
            <a:r>
              <a:rPr lang="en-CA" dirty="0"/>
              <a:t>You first need to </a:t>
            </a:r>
            <a:r>
              <a:rPr lang="en-CA" b="1" dirty="0"/>
              <a:t>install</a:t>
            </a:r>
            <a:r>
              <a:rPr lang="en-CA" dirty="0"/>
              <a:t> it on your machine</a:t>
            </a:r>
          </a:p>
          <a:p>
            <a:pPr lvl="1"/>
            <a:r>
              <a:rPr lang="en-CA" dirty="0"/>
              <a:t>This only needs to be done </a:t>
            </a:r>
            <a:r>
              <a:rPr lang="en-CA" b="1" dirty="0"/>
              <a:t>once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("package.name")</a:t>
            </a:r>
          </a:p>
          <a:p>
            <a:pPr lvl="1"/>
            <a:r>
              <a:rPr lang="en-CA" dirty="0"/>
              <a:t>The package name is case sensitive, and must be in quotation marks</a:t>
            </a:r>
          </a:p>
          <a:p>
            <a:r>
              <a:rPr lang="en-CA" dirty="0"/>
              <a:t>To use it in a particular session, you need to </a:t>
            </a:r>
            <a:r>
              <a:rPr lang="en-CA" b="1" dirty="0"/>
              <a:t>load</a:t>
            </a:r>
            <a:r>
              <a:rPr lang="en-CA" dirty="0"/>
              <a:t> it</a:t>
            </a:r>
          </a:p>
          <a:p>
            <a:pPr lvl="1"/>
            <a:r>
              <a:rPr lang="en-CA" dirty="0"/>
              <a:t>This needs to be done in </a:t>
            </a:r>
            <a:r>
              <a:rPr lang="en-CA" b="1" dirty="0"/>
              <a:t>each session</a:t>
            </a:r>
            <a:r>
              <a:rPr lang="en-CA" dirty="0"/>
              <a:t> you want to use it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library("package.name")</a:t>
            </a:r>
          </a:p>
        </p:txBody>
      </p:sp>
    </p:spTree>
    <p:extLst>
      <p:ext uri="{BB962C8B-B14F-4D97-AF65-F5344CB8AC3E}">
        <p14:creationId xmlns:p14="http://schemas.microsoft.com/office/powerpoint/2010/main" val="39726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 is so R-some!</a:t>
            </a:r>
          </a:p>
        </p:txBody>
      </p:sp>
      <p:pic>
        <p:nvPicPr>
          <p:cNvPr id="5" name="Picture 4" descr="thumbs 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324" y="2819400"/>
            <a:ext cx="2965816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the Working Directory</a:t>
            </a:r>
          </a:p>
        </p:txBody>
      </p:sp>
      <p:pic>
        <p:nvPicPr>
          <p:cNvPr id="2050" name="Picture 2" descr="http://www.kaihag.com/images/2015/04/1428432567_4ff4d6dde8fa4667ad984656f37410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23" y="2895600"/>
            <a:ext cx="4164418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49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  <a:endParaRPr lang="en-CA" dirty="0"/>
          </a:p>
        </p:txBody>
      </p:sp>
      <p:grpSp>
        <p:nvGrpSpPr>
          <p:cNvPr id="70" name="Group 69"/>
          <p:cNvGrpSpPr/>
          <p:nvPr/>
        </p:nvGrpSpPr>
        <p:grpSpPr>
          <a:xfrm>
            <a:off x="671011" y="2628140"/>
            <a:ext cx="4514796" cy="3286390"/>
            <a:chOff x="671011" y="2804417"/>
            <a:chExt cx="4514796" cy="3286390"/>
          </a:xfrm>
        </p:grpSpPr>
        <p:pic>
          <p:nvPicPr>
            <p:cNvPr id="1030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pngwebicons.com/upload/folders_PNG876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4" t="3125" r="36275"/>
            <a:stretch/>
          </p:blipFill>
          <p:spPr bwMode="auto">
            <a:xfrm>
              <a:off x="2817201" y="3581400"/>
              <a:ext cx="486697" cy="53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pngwebicons.com/upload/folders_PNG876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4" t="3125" r="36275"/>
            <a:stretch/>
          </p:blipFill>
          <p:spPr bwMode="auto">
            <a:xfrm>
              <a:off x="2817201" y="4406784"/>
              <a:ext cx="486697" cy="53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pngwebicons.com/upload/folders_PNG876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4" t="3125" r="36275"/>
            <a:stretch/>
          </p:blipFill>
          <p:spPr bwMode="auto">
            <a:xfrm>
              <a:off x="1443402" y="4402590"/>
              <a:ext cx="486697" cy="53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pngwebicons.com/upload/folders_PNG876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4" t="3125" r="36275"/>
            <a:stretch/>
          </p:blipFill>
          <p:spPr bwMode="auto">
            <a:xfrm>
              <a:off x="4191000" y="4406784"/>
              <a:ext cx="486697" cy="53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132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864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327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268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s://openclipart.org/image/800px/svg_to_png/211735/matt-icons_file-x-gener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32" y="5310932"/>
              <a:ext cx="350838" cy="45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001746" y="4120243"/>
              <a:ext cx="0" cy="2865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793997" y="28044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…</a:t>
              </a:r>
              <a:endParaRPr lang="en-CA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Connector 21"/>
            <p:cNvCxnSpPr>
              <a:cxnSpLocks/>
              <a:stCxn id="6" idx="2"/>
            </p:cNvCxnSpPr>
            <p:nvPr/>
          </p:nvCxnSpPr>
          <p:spPr>
            <a:xfrm>
              <a:off x="3001746" y="3173749"/>
              <a:ext cx="1284" cy="4079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1644551" y="4263513"/>
              <a:ext cx="27189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1627658" y="4263513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366419" y="4263512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1623919" y="4962130"/>
              <a:ext cx="0" cy="2865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089819" y="5105400"/>
              <a:ext cx="11094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071202" y="5105398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2199283" y="5105398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4363522" y="4960031"/>
              <a:ext cx="0" cy="2865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>
            <a:xfrm>
              <a:off x="3829422" y="5103301"/>
              <a:ext cx="11094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3810805" y="5103299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>
              <a:off x="4938886" y="5103299"/>
              <a:ext cx="0" cy="1390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>
              <a:off x="2999599" y="4955835"/>
              <a:ext cx="0" cy="2865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1011" y="2883618"/>
              <a:ext cx="215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C:/Users/Jeff/Documents/</a:t>
              </a:r>
              <a:endParaRPr lang="en-CA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87813" y="3689930"/>
              <a:ext cx="806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Research</a:t>
              </a:r>
              <a:endParaRPr lang="en-CA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845" y="4518122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Project1</a:t>
              </a:r>
              <a:endParaRPr lang="en-CA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9770" y="4520471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Project2</a:t>
              </a:r>
              <a:endParaRPr lang="en-CA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46143" y="4518122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Project3</a:t>
              </a:r>
              <a:endParaRPr lang="en-CA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5163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File1</a:t>
              </a:r>
              <a:endParaRPr lang="en-CA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79895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File2</a:t>
              </a:r>
              <a:endParaRPr lang="en-CA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34626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File3</a:t>
              </a:r>
              <a:endParaRPr lang="en-CA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34943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File1</a:t>
              </a:r>
              <a:endParaRPr lang="en-CA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46149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File1</a:t>
              </a:r>
              <a:endParaRPr lang="en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2699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File2</a:t>
              </a:r>
              <a:endParaRPr lang="en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56495" y="5783030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File3</a:t>
              </a:r>
              <a:endParaRPr lang="en-CA" sz="1400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930099" y="3351659"/>
            <a:ext cx="1516044" cy="6158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582891" y="5004206"/>
            <a:ext cx="711989" cy="99171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5193497" y="2619751"/>
            <a:ext cx="30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ways to specify file path: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94880" y="3054979"/>
            <a:ext cx="2806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Full path:</a:t>
            </a:r>
          </a:p>
          <a:p>
            <a:r>
              <a:rPr lang="en-US" dirty="0"/>
              <a:t>“C:/Users/Jeff/Documents/</a:t>
            </a:r>
          </a:p>
          <a:p>
            <a:r>
              <a:rPr lang="en-US" dirty="0"/>
              <a:t>Research/Project3/File3”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5294880" y="4117731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Relative path:</a:t>
            </a:r>
          </a:p>
          <a:p>
            <a:r>
              <a:rPr lang="en-US" dirty="0"/>
              <a:t>“Project3/File3”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 animBg="1"/>
      <p:bldP spid="53" grpId="0"/>
      <p:bldP spid="67" grpId="0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current working directory with: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Set working directory with: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Usually best practice to do one of the following: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Always use absolute </a:t>
            </a:r>
            <a:r>
              <a:rPr lang="en-US" dirty="0" err="1">
                <a:cs typeface="Courier New" panose="02070309020205020404" pitchFamily="49" charset="0"/>
              </a:rPr>
              <a:t>filepaths</a:t>
            </a:r>
            <a:r>
              <a:rPr lang="en-US" dirty="0">
                <a:cs typeface="Courier New" panose="02070309020205020404" pitchFamily="49" charset="0"/>
              </a:rPr>
              <a:t> (i.e., “C:/…”)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the working directory at the top of each script file</a:t>
            </a:r>
          </a:p>
        </p:txBody>
      </p:sp>
    </p:spTree>
    <p:extLst>
      <p:ext uri="{BB962C8B-B14F-4D97-AF65-F5344CB8AC3E}">
        <p14:creationId xmlns:p14="http://schemas.microsoft.com/office/powerpoint/2010/main" val="18925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way to get file paths:</a:t>
            </a:r>
          </a:p>
          <a:p>
            <a:pPr marL="0" indent="0">
              <a:buNone/>
            </a:pPr>
            <a:r>
              <a:rPr lang="en-US" b="1" dirty="0"/>
              <a:t>Windows</a:t>
            </a:r>
          </a:p>
          <a:p>
            <a:pPr lvl="1"/>
            <a:r>
              <a:rPr lang="en-US" dirty="0"/>
              <a:t>Press the SHIFT key and right-click on the file/directory</a:t>
            </a:r>
          </a:p>
          <a:p>
            <a:pPr lvl="1"/>
            <a:r>
              <a:rPr lang="en-US" dirty="0"/>
              <a:t>Select “Copy as path” and paste into R</a:t>
            </a:r>
          </a:p>
          <a:p>
            <a:pPr marL="0" indent="0">
              <a:buNone/>
            </a:pPr>
            <a:r>
              <a:rPr lang="en-US" b="1" dirty="0"/>
              <a:t>Mac</a:t>
            </a:r>
          </a:p>
          <a:p>
            <a:pPr lvl="1"/>
            <a:r>
              <a:rPr lang="en-US" dirty="0"/>
              <a:t>Right-click on the file/directory</a:t>
            </a:r>
          </a:p>
          <a:p>
            <a:pPr lvl="1"/>
            <a:r>
              <a:rPr lang="en-US" dirty="0"/>
              <a:t>Press the OPTION key</a:t>
            </a:r>
          </a:p>
          <a:p>
            <a:pPr lvl="1"/>
            <a:r>
              <a:rPr lang="en-US" dirty="0"/>
              <a:t>Select “Copy [name] as Pathname” and paste into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6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Windows uses backslashes (\) in file paths</a:t>
            </a:r>
          </a:p>
          <a:p>
            <a:r>
              <a:rPr lang="en-US" dirty="0"/>
              <a:t>However, backslashes in R have a very specific meaning</a:t>
            </a:r>
          </a:p>
          <a:p>
            <a:r>
              <a:rPr lang="en-US" dirty="0"/>
              <a:t>When specifying file paths in R,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all backslashes to forward slashes (/)</a:t>
            </a:r>
          </a:p>
          <a:p>
            <a:pPr lvl="2"/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"C:/Users/Jeff/Documents/Research/file.Rdata"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Double</a:t>
            </a:r>
            <a:r>
              <a:rPr lang="en-CA" dirty="0"/>
              <a:t> all backslashes</a:t>
            </a:r>
          </a:p>
          <a:p>
            <a:pPr lvl="2"/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"C:\\Users\\Jeff\\Documents\\Research\\file.Rdata"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R Session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, open a new R script (.R) file</a:t>
            </a:r>
          </a:p>
          <a:p>
            <a:r>
              <a:rPr lang="en-US" dirty="0"/>
              <a:t>Load the R packages that you want to use</a:t>
            </a:r>
          </a:p>
          <a:p>
            <a:r>
              <a:rPr lang="en-US" dirty="0"/>
              <a:t>Set your working directory (if needed)</a:t>
            </a:r>
          </a:p>
          <a:p>
            <a:r>
              <a:rPr lang="en-US" dirty="0"/>
              <a:t>Read in your data from a file</a:t>
            </a:r>
          </a:p>
          <a:p>
            <a:r>
              <a:rPr lang="en-US" dirty="0"/>
              <a:t>Be a nerd (i.e., do all your statistics)</a:t>
            </a:r>
          </a:p>
          <a:p>
            <a:r>
              <a:rPr lang="en-US" dirty="0"/>
              <a:t>Save your code and (maybe) some output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91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Stats with R!</a:t>
            </a:r>
          </a:p>
        </p:txBody>
      </p:sp>
      <p:pic>
        <p:nvPicPr>
          <p:cNvPr id="6146" name="Picture 2" descr="https://www.wired.com/wp-content/uploads/blogs/magazine/wp-content/images/18-05/st_thompson_statistics_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91" y="2590800"/>
            <a:ext cx="5585882" cy="34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5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Example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Maximizing:</a:t>
            </a:r>
            <a:r>
              <a:rPr lang="en-CA" dirty="0"/>
              <a:t> Decision-making style marked by tendency to search through options to find the “best” option</a:t>
            </a:r>
          </a:p>
          <a:p>
            <a:pPr lvl="1"/>
            <a:r>
              <a:rPr lang="en-CA" dirty="0"/>
              <a:t>Has been associated with greater regret with decisions, greater reconsideration of previously dismissed options (Hughes &amp; </a:t>
            </a:r>
            <a:r>
              <a:rPr lang="en-CA" dirty="0" err="1"/>
              <a:t>Scholer</a:t>
            </a:r>
            <a:r>
              <a:rPr lang="en-CA" dirty="0"/>
              <a:t>, 2017)</a:t>
            </a:r>
          </a:p>
          <a:p>
            <a:r>
              <a:rPr lang="en-CA" b="1" dirty="0"/>
              <a:t>Research question:</a:t>
            </a:r>
            <a:r>
              <a:rPr lang="en-CA" dirty="0"/>
              <a:t> Will high (vs. low) maximizers experience more regret on a decision when encouraged to </a:t>
            </a:r>
            <a:r>
              <a:rPr lang="en-CA" i="1" dirty="0"/>
              <a:t>ruminate</a:t>
            </a:r>
            <a:r>
              <a:rPr lang="en-CA" dirty="0"/>
              <a:t> over options, compared to simply </a:t>
            </a:r>
            <a:r>
              <a:rPr lang="en-CA" i="1" dirty="0"/>
              <a:t>deliberating</a:t>
            </a:r>
            <a:r>
              <a:rPr lang="en-CA" dirty="0"/>
              <a:t> on them?</a:t>
            </a:r>
          </a:p>
          <a:p>
            <a:r>
              <a:rPr lang="en-CA" dirty="0"/>
              <a:t>(This is </a:t>
            </a:r>
            <a:r>
              <a:rPr lang="en-CA" i="1" dirty="0"/>
              <a:t>simulated data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2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Example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Design:</a:t>
            </a:r>
          </a:p>
          <a:p>
            <a:r>
              <a:rPr lang="en-CA" dirty="0"/>
              <a:t>Measured participants’ maximizing score</a:t>
            </a:r>
          </a:p>
          <a:p>
            <a:r>
              <a:rPr lang="en-CA" dirty="0"/>
              <a:t>Prompted participants to think of an important upcoming decision in their lives, asked to think through options (either to make a change, or to leave things the way they are)</a:t>
            </a:r>
          </a:p>
          <a:p>
            <a:r>
              <a:rPr lang="en-CA" dirty="0"/>
              <a:t>Prompts either encouraged them to </a:t>
            </a:r>
            <a:r>
              <a:rPr lang="en-CA" b="1" dirty="0"/>
              <a:t>deliberate</a:t>
            </a:r>
            <a:r>
              <a:rPr lang="en-CA" dirty="0"/>
              <a:t> about options, to </a:t>
            </a:r>
            <a:r>
              <a:rPr lang="en-CA" b="1" dirty="0"/>
              <a:t>ruminate</a:t>
            </a:r>
            <a:r>
              <a:rPr lang="en-CA" dirty="0"/>
              <a:t> about possibilities they may have missed, or a general </a:t>
            </a:r>
            <a:r>
              <a:rPr lang="en-CA" b="1" dirty="0"/>
              <a:t>no-strategy</a:t>
            </a:r>
            <a:r>
              <a:rPr lang="en-CA" dirty="0"/>
              <a:t> control group</a:t>
            </a:r>
          </a:p>
        </p:txBody>
      </p:sp>
    </p:spTree>
    <p:extLst>
      <p:ext uri="{BB962C8B-B14F-4D97-AF65-F5344CB8AC3E}">
        <p14:creationId xmlns:p14="http://schemas.microsoft.com/office/powerpoint/2010/main" val="8992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Example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Design:</a:t>
            </a:r>
          </a:p>
          <a:p>
            <a:r>
              <a:rPr lang="en-CA" dirty="0"/>
              <a:t>After engaging in the decision task, we measured the </a:t>
            </a:r>
            <a:r>
              <a:rPr lang="en-CA" b="1" dirty="0"/>
              <a:t>choice</a:t>
            </a:r>
            <a:r>
              <a:rPr lang="en-CA" dirty="0"/>
              <a:t> they would make (change or no change), level of </a:t>
            </a:r>
            <a:r>
              <a:rPr lang="en-CA" b="1" dirty="0"/>
              <a:t>regret</a:t>
            </a:r>
            <a:r>
              <a:rPr lang="en-CA" dirty="0"/>
              <a:t> they thought they might feel about decision</a:t>
            </a:r>
          </a:p>
          <a:p>
            <a:r>
              <a:rPr lang="en-CA" dirty="0"/>
              <a:t>Also asked them before the choice task </a:t>
            </a:r>
            <a:r>
              <a:rPr lang="en-CA" b="1" dirty="0"/>
              <a:t>how close</a:t>
            </a:r>
            <a:r>
              <a:rPr lang="en-CA" dirty="0"/>
              <a:t> they were to making a decision, asked them again after</a:t>
            </a:r>
          </a:p>
        </p:txBody>
      </p:sp>
    </p:spTree>
    <p:extLst>
      <p:ext uri="{BB962C8B-B14F-4D97-AF65-F5344CB8AC3E}">
        <p14:creationId xmlns:p14="http://schemas.microsoft.com/office/powerpoint/2010/main" val="16826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and open-source (unlike $P$$)</a:t>
            </a:r>
          </a:p>
          <a:p>
            <a:endParaRPr lang="en-CA" dirty="0"/>
          </a:p>
          <a:p>
            <a:r>
              <a:rPr lang="en-CA" dirty="0"/>
              <a:t>Packages for virtually anything you could think to do</a:t>
            </a:r>
          </a:p>
          <a:p>
            <a:pPr lvl="1"/>
            <a:r>
              <a:rPr lang="en-US" dirty="0"/>
              <a:t>Currently over 10,000 packages, and growing exponentially</a:t>
            </a:r>
          </a:p>
          <a:p>
            <a:pPr lvl="1"/>
            <a:r>
              <a:rPr lang="en-US" dirty="0"/>
              <a:t>Often location of most cutting-edge statistical tools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417938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effect of maximizing on participants’ closeness to the decision (after decision task), and compare models </a:t>
            </a:r>
            <a:r>
              <a:rPr lang="en-US" i="1" dirty="0"/>
              <a:t>with</a:t>
            </a:r>
            <a:r>
              <a:rPr lang="en-US" dirty="0"/>
              <a:t> and </a:t>
            </a:r>
            <a:r>
              <a:rPr lang="en-US" i="1" dirty="0"/>
              <a:t>without</a:t>
            </a:r>
            <a:r>
              <a:rPr lang="en-US" dirty="0"/>
              <a:t> using </a:t>
            </a:r>
            <a:r>
              <a:rPr lang="en-US" dirty="0" err="1"/>
              <a:t>closeness_before</a:t>
            </a:r>
            <a:r>
              <a:rPr lang="en-US" dirty="0"/>
              <a:t> as a covariate</a:t>
            </a:r>
          </a:p>
        </p:txBody>
      </p:sp>
    </p:spTree>
    <p:extLst>
      <p:ext uri="{BB962C8B-B14F-4D97-AF65-F5344CB8AC3E}">
        <p14:creationId xmlns:p14="http://schemas.microsoft.com/office/powerpoint/2010/main" val="85882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100965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Statistics</a:t>
            </a:r>
          </a:p>
        </p:txBody>
      </p:sp>
      <p:pic>
        <p:nvPicPr>
          <p:cNvPr id="8194" name="Picture 2" descr="https://samepageteam.files.wordpress.com/2013/10/simpsons-sabermetr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96" y="2590800"/>
            <a:ext cx="559547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‘psych’ package</a:t>
            </a:r>
          </a:p>
          <a:p>
            <a:pPr lvl="1"/>
            <a:r>
              <a:rPr lang="en-CA" dirty="0"/>
              <a:t>Principal components analysis, factor analysis, item cluster analysis, etc.</a:t>
            </a:r>
          </a:p>
          <a:p>
            <a:pPr lvl="1"/>
            <a:r>
              <a:rPr lang="en-CA" dirty="0"/>
              <a:t>Rotations: </a:t>
            </a:r>
            <a:r>
              <a:rPr lang="en-CA" dirty="0" err="1"/>
              <a:t>varimax</a:t>
            </a:r>
            <a:r>
              <a:rPr lang="en-CA" dirty="0"/>
              <a:t>, </a:t>
            </a:r>
            <a:r>
              <a:rPr lang="en-CA" dirty="0" err="1"/>
              <a:t>quartimax</a:t>
            </a:r>
            <a:r>
              <a:rPr lang="en-CA" dirty="0"/>
              <a:t>, </a:t>
            </a:r>
            <a:r>
              <a:rPr lang="en-CA" dirty="0" err="1"/>
              <a:t>promax</a:t>
            </a:r>
            <a:r>
              <a:rPr lang="en-CA" dirty="0"/>
              <a:t>, </a:t>
            </a:r>
            <a:r>
              <a:rPr lang="en-CA" dirty="0" err="1"/>
              <a:t>oblimin</a:t>
            </a:r>
            <a:r>
              <a:rPr lang="en-CA" dirty="0"/>
              <a:t>, </a:t>
            </a:r>
            <a:r>
              <a:rPr lang="en-CA" dirty="0" err="1"/>
              <a:t>simplimax</a:t>
            </a:r>
            <a:r>
              <a:rPr lang="en-CA" dirty="0"/>
              <a:t>, or cluster</a:t>
            </a:r>
          </a:p>
          <a:p>
            <a:pPr lvl="1"/>
            <a:r>
              <a:rPr lang="en-CA" dirty="0"/>
              <a:t>KMO test</a:t>
            </a:r>
          </a:p>
          <a:p>
            <a:pPr lvl="1"/>
            <a:r>
              <a:rPr lang="en-CA" dirty="0"/>
              <a:t>Plots and diagrams as well</a:t>
            </a:r>
          </a:p>
          <a:p>
            <a:pPr lvl="1"/>
            <a:r>
              <a:rPr lang="en-CA" dirty="0"/>
              <a:t>Determining # of factors/components: parallel analysis, VSS, BIC</a:t>
            </a:r>
          </a:p>
          <a:p>
            <a:endParaRPr lang="en-CA" dirty="0"/>
          </a:p>
          <a:p>
            <a:r>
              <a:rPr lang="en-CA" dirty="0"/>
              <a:t>‘</a:t>
            </a:r>
            <a:r>
              <a:rPr lang="en-CA" dirty="0" err="1"/>
              <a:t>nFactors</a:t>
            </a:r>
            <a:r>
              <a:rPr lang="en-CA" dirty="0"/>
              <a:t>’ package</a:t>
            </a:r>
          </a:p>
          <a:p>
            <a:pPr lvl="1"/>
            <a:r>
              <a:rPr lang="en-CA" dirty="0"/>
              <a:t>Determining # of factors/components: parallel analysis, acceleration factor, optimal coordinates, Bartlett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Bentler</a:t>
            </a:r>
            <a:r>
              <a:rPr lang="en-US" dirty="0"/>
              <a:t>-Yuan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endParaRPr lang="en-CA" dirty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need to change data from ‘wide’ to ‘long’ format; several methods commonly used:</a:t>
            </a:r>
          </a:p>
          <a:p>
            <a:pPr lvl="1"/>
            <a:r>
              <a:rPr lang="en-CA" dirty="0"/>
              <a:t>reshape( ) from base R (already installed)</a:t>
            </a:r>
          </a:p>
          <a:p>
            <a:pPr lvl="1"/>
            <a:r>
              <a:rPr lang="en-CA" dirty="0"/>
              <a:t>melt( ) and cast( ) from ‘reshape2’ package</a:t>
            </a:r>
          </a:p>
          <a:p>
            <a:pPr lvl="1"/>
            <a:r>
              <a:rPr lang="en-CA" dirty="0"/>
              <a:t>gather( ) and spread( ) from ‘</a:t>
            </a:r>
            <a:r>
              <a:rPr lang="en-CA" dirty="0" err="1"/>
              <a:t>tidyr</a:t>
            </a:r>
            <a:r>
              <a:rPr lang="en-CA" dirty="0"/>
              <a:t>’ package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715" y="1849872"/>
            <a:ext cx="659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a.k.a</a:t>
            </a:r>
            <a:r>
              <a:rPr lang="en-US" dirty="0"/>
              <a:t> hierarchical linear models, mixed models, random effects models…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564553"/>
              </p:ext>
            </p:extLst>
          </p:nvPr>
        </p:nvGraphicFramePr>
        <p:xfrm>
          <a:off x="1176338" y="3048000"/>
          <a:ext cx="679926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31">
                  <a:extLst>
                    <a:ext uri="{9D8B030D-6E8A-4147-A177-3AD203B41FA5}">
                      <a16:colId xmlns:a16="http://schemas.microsoft.com/office/drawing/2014/main" val="2727356505"/>
                    </a:ext>
                  </a:extLst>
                </a:gridCol>
                <a:gridCol w="3399631">
                  <a:extLst>
                    <a:ext uri="{9D8B030D-6E8A-4147-A177-3AD203B41FA5}">
                      <a16:colId xmlns:a16="http://schemas.microsoft.com/office/drawing/2014/main" val="467157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nlme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‘lme4’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4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Older,</a:t>
                      </a:r>
                      <a:r>
                        <a:rPr lang="en-US" baseline="0" dirty="0"/>
                        <a:t> can be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Newer, designed</a:t>
                      </a:r>
                      <a:r>
                        <a:rPr lang="en-US" baseline="0" dirty="0"/>
                        <a:t> to be faster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6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handles</a:t>
                      </a:r>
                      <a:r>
                        <a:rPr lang="en-US" baseline="0" dirty="0"/>
                        <a:t> normal DVs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handle GLMM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2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More flexibility in covariance structure (e.g., autoregressive)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select options for </a:t>
                      </a:r>
                      <a:r>
                        <a:rPr lang="en-US" baseline="0" dirty="0"/>
                        <a:t>covariance structure (diagonal, unstructured, partially diagonal)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1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Provides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-values* (can use ‘</a:t>
                      </a:r>
                      <a:r>
                        <a:rPr lang="en-US" dirty="0" err="1"/>
                        <a:t>lmerTest</a:t>
                      </a:r>
                      <a:r>
                        <a:rPr lang="en-US" dirty="0"/>
                        <a:t>’ package to supplement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-values)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68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0" y="59436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Package author’s reasoning: </a:t>
            </a:r>
            <a:r>
              <a:rPr lang="en-US" sz="1400" dirty="0">
                <a:hlinkClick r:id="rId2"/>
              </a:rPr>
              <a:t>https://stat.ethz.ch/pipermail/r-help/2006-May/094765.html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80715" y="1849872"/>
            <a:ext cx="659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a.k.a</a:t>
            </a:r>
            <a:r>
              <a:rPr lang="en-US" dirty="0"/>
              <a:t> hierarchical linear models, mixed models, random effects models…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2533590"/>
            <a:ext cx="521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Once in long format, two common packages used:</a:t>
            </a:r>
          </a:p>
        </p:txBody>
      </p:sp>
    </p:spTree>
    <p:extLst>
      <p:ext uri="{BB962C8B-B14F-4D97-AF65-F5344CB8AC3E}">
        <p14:creationId xmlns:p14="http://schemas.microsoft.com/office/powerpoint/2010/main" val="869611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Mediation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‘mediation’ package is a great package that supports numerous model types (e.g., linear, general linear, Bayesian general linear, multilevel)</a:t>
            </a:r>
          </a:p>
          <a:p>
            <a:r>
              <a:rPr lang="en-CA" dirty="0"/>
              <a:t>Supports bootstrapping, moderated mediation, covariates</a:t>
            </a:r>
          </a:p>
          <a:p>
            <a:r>
              <a:rPr lang="en-CA" dirty="0"/>
              <a:t>Sort of handles multiple mediators (but would recommend SEM instead)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Equation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of options, but two popular ones are ‘</a:t>
            </a:r>
            <a:r>
              <a:rPr lang="en-US" dirty="0" err="1"/>
              <a:t>lavaan</a:t>
            </a:r>
            <a:r>
              <a:rPr lang="en-US" dirty="0"/>
              <a:t>’ and ‘</a:t>
            </a:r>
            <a:r>
              <a:rPr lang="en-US" dirty="0" err="1"/>
              <a:t>OpenMx</a:t>
            </a:r>
            <a:r>
              <a:rPr lang="en-US" dirty="0"/>
              <a:t>’</a:t>
            </a:r>
          </a:p>
          <a:p>
            <a:r>
              <a:rPr lang="en-US" dirty="0"/>
              <a:t>Both support multiple groups, estimation of means, FIML for missing data, categorical variables, and bootstrapping</a:t>
            </a:r>
          </a:p>
          <a:p>
            <a:r>
              <a:rPr lang="en-US" dirty="0"/>
              <a:t>‘</a:t>
            </a:r>
            <a:r>
              <a:rPr lang="en-US" dirty="0" err="1"/>
              <a:t>lavaan</a:t>
            </a:r>
            <a:r>
              <a:rPr lang="en-US" dirty="0"/>
              <a:t>’ has much easier syntax</a:t>
            </a:r>
          </a:p>
          <a:p>
            <a:r>
              <a:rPr lang="en-US" dirty="0"/>
              <a:t>‘</a:t>
            </a:r>
            <a:r>
              <a:rPr lang="en-US" dirty="0" err="1"/>
              <a:t>OpenMx</a:t>
            </a:r>
            <a:r>
              <a:rPr lang="en-US" dirty="0"/>
              <a:t>’ has modular structure useful for combining models</a:t>
            </a:r>
          </a:p>
          <a:p>
            <a:r>
              <a:rPr lang="en-US" dirty="0"/>
              <a:t>‘</a:t>
            </a:r>
            <a:r>
              <a:rPr lang="en-US" dirty="0" err="1"/>
              <a:t>OpenMx</a:t>
            </a:r>
            <a:r>
              <a:rPr lang="en-US" dirty="0"/>
              <a:t>’ also supports mixed effects</a:t>
            </a:r>
          </a:p>
        </p:txBody>
      </p:sp>
    </p:spTree>
    <p:extLst>
      <p:ext uri="{BB962C8B-B14F-4D97-AF65-F5344CB8AC3E}">
        <p14:creationId xmlns:p14="http://schemas.microsoft.com/office/powerpoint/2010/main" val="6389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Structural Equation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you prefer a graphical interface like Amos:</a:t>
            </a:r>
          </a:p>
          <a:p>
            <a:pPr lvl="1"/>
            <a:r>
              <a:rPr lang="en-CA" dirty="0"/>
              <a:t>Java applet called Onyx that provides </a:t>
            </a:r>
            <a:r>
              <a:rPr lang="en-CA" dirty="0" err="1"/>
              <a:t>OpenMx</a:t>
            </a:r>
            <a:r>
              <a:rPr lang="en-CA" dirty="0"/>
              <a:t> syntax for running in R (</a:t>
            </a:r>
            <a:r>
              <a:rPr lang="en-CA" dirty="0">
                <a:hlinkClick r:id="rId2"/>
              </a:rPr>
              <a:t>http://onyx.brandmaier.de/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Not as feature-rich as Amos, but it’s an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Factor analysis </a:t>
            </a:r>
            <a:r>
              <a:rPr lang="en-CA" sz="1900" dirty="0"/>
              <a:t>(psych, </a:t>
            </a:r>
            <a:r>
              <a:rPr lang="en-CA" sz="1900" dirty="0" err="1"/>
              <a:t>nFactors</a:t>
            </a:r>
            <a:r>
              <a:rPr lang="en-CA" sz="1900" dirty="0"/>
              <a:t>)</a:t>
            </a:r>
            <a:endParaRPr lang="en-CA" sz="2100" dirty="0"/>
          </a:p>
          <a:p>
            <a:r>
              <a:rPr lang="en-CA" dirty="0"/>
              <a:t>SEM </a:t>
            </a:r>
            <a:r>
              <a:rPr lang="en-CA" sz="1900" dirty="0"/>
              <a:t>(</a:t>
            </a:r>
            <a:r>
              <a:rPr lang="en-CA" sz="1900" dirty="0" err="1"/>
              <a:t>lavaan</a:t>
            </a:r>
            <a:r>
              <a:rPr lang="en-CA" sz="1900" dirty="0"/>
              <a:t>, </a:t>
            </a:r>
            <a:r>
              <a:rPr lang="en-CA" sz="1900" dirty="0" err="1"/>
              <a:t>sem</a:t>
            </a:r>
            <a:r>
              <a:rPr lang="en-CA" sz="1900" dirty="0"/>
              <a:t>, </a:t>
            </a:r>
            <a:r>
              <a:rPr lang="en-CA" sz="1900" dirty="0" err="1"/>
              <a:t>OpenMx</a:t>
            </a:r>
            <a:r>
              <a:rPr lang="en-CA" sz="1900" dirty="0"/>
              <a:t>)</a:t>
            </a:r>
            <a:endParaRPr lang="en-CA" sz="2100" dirty="0"/>
          </a:p>
          <a:p>
            <a:r>
              <a:rPr lang="en-US" dirty="0"/>
              <a:t>Multiple imputation</a:t>
            </a:r>
            <a:r>
              <a:rPr lang="en-US" sz="2000" dirty="0"/>
              <a:t> </a:t>
            </a:r>
            <a:r>
              <a:rPr lang="en-US" sz="1900" dirty="0"/>
              <a:t>(mice)</a:t>
            </a:r>
            <a:endParaRPr lang="en-CA" sz="2000" dirty="0"/>
          </a:p>
          <a:p>
            <a:r>
              <a:rPr lang="en-CA" dirty="0"/>
              <a:t>Bootstrapping </a:t>
            </a:r>
            <a:r>
              <a:rPr lang="en-CA" sz="1900" dirty="0"/>
              <a:t>(boot, MBESS)</a:t>
            </a:r>
            <a:endParaRPr lang="en-CA" sz="2200" dirty="0"/>
          </a:p>
          <a:p>
            <a:r>
              <a:rPr lang="en-CA" dirty="0"/>
              <a:t>Content analysis </a:t>
            </a:r>
            <a:r>
              <a:rPr lang="en-CA" sz="1900" dirty="0"/>
              <a:t>(tm, </a:t>
            </a:r>
            <a:r>
              <a:rPr lang="en-CA" sz="1900" dirty="0" err="1"/>
              <a:t>wordnet</a:t>
            </a:r>
            <a:r>
              <a:rPr lang="en-CA" sz="1900" dirty="0"/>
              <a:t>, ReadMe)</a:t>
            </a:r>
            <a:endParaRPr lang="en-CA" sz="2200" dirty="0"/>
          </a:p>
          <a:p>
            <a:r>
              <a:rPr lang="en-CA" dirty="0"/>
              <a:t>Bayesian analysis </a:t>
            </a:r>
            <a:r>
              <a:rPr lang="en-CA" sz="1900" dirty="0"/>
              <a:t>(</a:t>
            </a:r>
            <a:r>
              <a:rPr lang="en-CA" sz="1900" dirty="0" err="1"/>
              <a:t>BayesFactor</a:t>
            </a:r>
            <a:r>
              <a:rPr lang="en-CA" sz="1900" dirty="0"/>
              <a:t>, </a:t>
            </a:r>
            <a:r>
              <a:rPr lang="en-CA" sz="1900" dirty="0" err="1"/>
              <a:t>rjags</a:t>
            </a:r>
            <a:r>
              <a:rPr lang="en-CA" sz="1900" dirty="0"/>
              <a:t>, </a:t>
            </a:r>
            <a:r>
              <a:rPr lang="en-CA" sz="1900" dirty="0" err="1"/>
              <a:t>rstan</a:t>
            </a:r>
            <a:r>
              <a:rPr lang="en-CA" sz="1900" dirty="0"/>
              <a:t>)</a:t>
            </a:r>
          </a:p>
          <a:p>
            <a:r>
              <a:rPr lang="en-CA" dirty="0"/>
              <a:t>Machine learning </a:t>
            </a:r>
            <a:r>
              <a:rPr lang="en-CA" sz="1900" dirty="0"/>
              <a:t>(caret, </a:t>
            </a:r>
            <a:r>
              <a:rPr lang="en-CA" sz="1900" dirty="0" err="1"/>
              <a:t>randomForest</a:t>
            </a:r>
            <a:r>
              <a:rPr lang="en-CA" sz="1900" dirty="0"/>
              <a:t>, </a:t>
            </a:r>
            <a:r>
              <a:rPr lang="en-CA" sz="1900" dirty="0" err="1"/>
              <a:t>nnet</a:t>
            </a:r>
            <a:r>
              <a:rPr lang="en-CA" sz="1900" dirty="0"/>
              <a:t>, e1071)</a:t>
            </a:r>
          </a:p>
          <a:p>
            <a:r>
              <a:rPr lang="en-CA" dirty="0"/>
              <a:t>Web scraping </a:t>
            </a:r>
            <a:r>
              <a:rPr lang="en-CA" sz="1900" dirty="0"/>
              <a:t>(</a:t>
            </a:r>
            <a:r>
              <a:rPr lang="en-CA" sz="1900" dirty="0" err="1"/>
              <a:t>rvest</a:t>
            </a:r>
            <a:r>
              <a:rPr lang="en-CA" sz="1900" dirty="0"/>
              <a:t>, </a:t>
            </a:r>
            <a:r>
              <a:rPr lang="en-CA" sz="1900" dirty="0" err="1"/>
              <a:t>rjson</a:t>
            </a:r>
            <a:r>
              <a:rPr lang="en-CA" sz="1900" dirty="0"/>
              <a:t>, </a:t>
            </a:r>
            <a:r>
              <a:rPr lang="en-CA" sz="1900" dirty="0" err="1"/>
              <a:t>twitteR</a:t>
            </a:r>
            <a:r>
              <a:rPr lang="en-CA" sz="1900" dirty="0"/>
              <a:t>)</a:t>
            </a:r>
            <a:endParaRPr lang="en-CA" sz="21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metafor</a:t>
            </a:r>
            <a:r>
              <a:rPr lang="en-US" dirty="0"/>
              <a:t>’ for meta-analysis</a:t>
            </a:r>
          </a:p>
          <a:p>
            <a:r>
              <a:rPr lang="en-US" dirty="0"/>
              <a:t>‘WRS2’ for robust ANOVA (bootstrapped)</a:t>
            </a:r>
          </a:p>
          <a:p>
            <a:r>
              <a:rPr lang="en-US" dirty="0"/>
              <a:t>Cluster analysis: </a:t>
            </a:r>
            <a:r>
              <a:rPr lang="en-US" dirty="0" err="1"/>
              <a:t>kmeans</a:t>
            </a:r>
            <a:r>
              <a:rPr lang="en-US" dirty="0"/>
              <a:t>( ) and </a:t>
            </a:r>
            <a:r>
              <a:rPr lang="en-US" dirty="0" err="1"/>
              <a:t>hclust</a:t>
            </a:r>
            <a:r>
              <a:rPr lang="en-US" dirty="0"/>
              <a:t>( ) already installed; ‘</a:t>
            </a:r>
            <a:r>
              <a:rPr lang="en-US" dirty="0" err="1"/>
              <a:t>mclust</a:t>
            </a:r>
            <a:r>
              <a:rPr lang="en-US" dirty="0"/>
              <a:t>’ for model-based clustering; ‘cluster’ for several methods and plotting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362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6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information in this workshop was adapted from the Introduction to R workshop by Elizabeth Page-Gould, available at:</a:t>
            </a:r>
            <a:br>
              <a:rPr lang="en-US" dirty="0"/>
            </a:br>
            <a:r>
              <a:rPr lang="en-US" dirty="0">
                <a:hlinkClick r:id="rId2"/>
              </a:rPr>
              <a:t>http://www.page-gould.com/r/uoft/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4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 about Distribution of 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slides and syntax for this workshop are the original materials of Jeffrey Hughes, distributed with a Creative Commons 4.0 International License</a:t>
            </a:r>
          </a:p>
          <a:p>
            <a:r>
              <a:rPr lang="en-US" dirty="0"/>
              <a:t>This means </a:t>
            </a:r>
            <a:r>
              <a:rPr lang="en-US" u="sng" dirty="0"/>
              <a:t>you may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Freely share, distribute, and “remix” the slides and syntax</a:t>
            </a:r>
          </a:p>
          <a:p>
            <a:r>
              <a:rPr lang="en-US" dirty="0"/>
              <a:t>But only under the following conditions:</a:t>
            </a:r>
          </a:p>
          <a:p>
            <a:pPr lvl="1"/>
            <a:r>
              <a:rPr lang="en-US" u="sng" dirty="0"/>
              <a:t>With attribution</a:t>
            </a:r>
            <a:r>
              <a:rPr lang="en-US" dirty="0"/>
              <a:t>: You provide attribution to Jeffrey Hughes with a link to the original workshop materials: </a:t>
            </a:r>
            <a:r>
              <a:rPr lang="en-US" dirty="0">
                <a:hlinkClick r:id="rId2"/>
              </a:rPr>
              <a:t>http://www.jeffhughes.ca/rworkshop</a:t>
            </a:r>
            <a:endParaRPr lang="en-US" dirty="0"/>
          </a:p>
          <a:p>
            <a:pPr lvl="1"/>
            <a:r>
              <a:rPr lang="en-US" u="sng" dirty="0"/>
              <a:t>Share alike</a:t>
            </a:r>
            <a:r>
              <a:rPr lang="en-US" dirty="0"/>
              <a:t>: If you alter or remix this work in any way, you must also share your final product with a license that has similar conditions to this one (e.g., to be distributed freely)</a:t>
            </a:r>
          </a:p>
        </p:txBody>
      </p:sp>
      <p:pic>
        <p:nvPicPr>
          <p:cNvPr id="2050" name="Picture 2" descr="https://creativecommons.org/wp-content/themes/creativecommons.org/images/chooser_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33894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reativecommons.org/wp-content/themes/creativecommons.org/images/chooser_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0" y="4466165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reativecommons.org/wp-content/themes/creativecommons.org/images/chooser_s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0" y="5233875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Growing popularity of use among academics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Growing Popularity in Scholarly Articles</a:t>
            </a:r>
            <a:endParaRPr lang="en-CA" dirty="0"/>
          </a:p>
        </p:txBody>
      </p:sp>
      <p:pic>
        <p:nvPicPr>
          <p:cNvPr id="1026" name="Picture 2" descr="Fig_2d_ScholarlyImp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72" y="2490788"/>
            <a:ext cx="4976794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9320" y="4326903"/>
            <a:ext cx="51044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  <a:endParaRPr lang="en-CA" sz="1100" b="1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642" y="3280565"/>
            <a:ext cx="51044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200,000</a:t>
            </a:r>
            <a:endParaRPr lang="en-CA" sz="1100" b="1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1613" y="5304405"/>
            <a:ext cx="51044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CA" sz="1100" b="1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443" y="6001650"/>
            <a:ext cx="302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Source: http://r4stats.com/articles/popularity/</a:t>
            </a:r>
          </a:p>
        </p:txBody>
      </p:sp>
    </p:spTree>
    <p:extLst>
      <p:ext uri="{BB962C8B-B14F-4D97-AF65-F5344CB8AC3E}">
        <p14:creationId xmlns:p14="http://schemas.microsoft.com/office/powerpoint/2010/main" val="322674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Growing Popularity in Scholarly Articles</a:t>
            </a:r>
            <a:endParaRPr lang="en-CA" dirty="0"/>
          </a:p>
        </p:txBody>
      </p:sp>
      <p:pic>
        <p:nvPicPr>
          <p:cNvPr id="2050" name="Picture 2" descr="Figure 2e. The number of scholarly articles found in each year by Google Scholar for classic statistics packages after market leaders SPSS and SAS have been remov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72" y="2490788"/>
            <a:ext cx="4976794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6443" y="6001650"/>
            <a:ext cx="302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Source: http://r4stats.com/articles/popularity/</a:t>
            </a:r>
          </a:p>
        </p:txBody>
      </p:sp>
    </p:spTree>
    <p:extLst>
      <p:ext uri="{BB962C8B-B14F-4D97-AF65-F5344CB8AC3E}">
        <p14:creationId xmlns:p14="http://schemas.microsoft.com/office/powerpoint/2010/main" val="130190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Growing popularity of use among academics</a:t>
            </a:r>
            <a:endParaRPr lang="en-CA" dirty="0"/>
          </a:p>
          <a:p>
            <a:endParaRPr lang="en-CA" dirty="0"/>
          </a:p>
          <a:p>
            <a:r>
              <a:rPr lang="en-US" dirty="0"/>
              <a:t>For online stats discussion, R has become the de facto standard for sharing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17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2492</TotalTime>
  <Words>2439</Words>
  <Application>Microsoft Office PowerPoint</Application>
  <PresentationFormat>On-screen Show (4:3)</PresentationFormat>
  <Paragraphs>322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Garamond</vt:lpstr>
      <vt:lpstr>Palace Script MT</vt:lpstr>
      <vt:lpstr>Segoe Script</vt:lpstr>
      <vt:lpstr>Organic</vt:lpstr>
      <vt:lpstr>Learning R Workshop</vt:lpstr>
      <vt:lpstr>What You Will Be Able to Do by the End of This Workshop</vt:lpstr>
      <vt:lpstr>Why R is so R-some!</vt:lpstr>
      <vt:lpstr>Why Use R?</vt:lpstr>
      <vt:lpstr>Cool R Packages</vt:lpstr>
      <vt:lpstr>Why Use R?</vt:lpstr>
      <vt:lpstr>Growing Popularity in Scholarly Articles</vt:lpstr>
      <vt:lpstr>Growing Popularity in Scholarly Articles</vt:lpstr>
      <vt:lpstr>Why Use R?</vt:lpstr>
      <vt:lpstr>Why Use R?</vt:lpstr>
      <vt:lpstr>Disadvantages of R</vt:lpstr>
      <vt:lpstr>PowerPoint Presentation</vt:lpstr>
      <vt:lpstr>Workshop Outline</vt:lpstr>
      <vt:lpstr>Workshop Guidelines</vt:lpstr>
      <vt:lpstr>Introducing R</vt:lpstr>
      <vt:lpstr>R vs. RStudio</vt:lpstr>
      <vt:lpstr>R vs. RStudio</vt:lpstr>
      <vt:lpstr>Math Operators</vt:lpstr>
      <vt:lpstr>Comments</vt:lpstr>
      <vt:lpstr>Assignment Operator</vt:lpstr>
      <vt:lpstr>Functions</vt:lpstr>
      <vt:lpstr>Function Arguments</vt:lpstr>
      <vt:lpstr>Function Arguments</vt:lpstr>
      <vt:lpstr>Finding Info on Functions</vt:lpstr>
      <vt:lpstr>Help Files</vt:lpstr>
      <vt:lpstr>Exercise</vt:lpstr>
      <vt:lpstr>Packages</vt:lpstr>
      <vt:lpstr>Packages</vt:lpstr>
      <vt:lpstr>Using Packages</vt:lpstr>
      <vt:lpstr>Working with the Working Directory</vt:lpstr>
      <vt:lpstr>Working Directory</vt:lpstr>
      <vt:lpstr>Working Directory</vt:lpstr>
      <vt:lpstr>Working Directory</vt:lpstr>
      <vt:lpstr>A Note about Windows</vt:lpstr>
      <vt:lpstr>A Typical R Session</vt:lpstr>
      <vt:lpstr>Doing Stats with R!</vt:lpstr>
      <vt:lpstr>Our Example Data</vt:lpstr>
      <vt:lpstr>Our Example Data</vt:lpstr>
      <vt:lpstr>Our Example Data</vt:lpstr>
      <vt:lpstr>PowerPoint Presentation</vt:lpstr>
      <vt:lpstr>Exercise</vt:lpstr>
      <vt:lpstr>PowerPoint Presentation</vt:lpstr>
      <vt:lpstr>Advanced Statistics</vt:lpstr>
      <vt:lpstr>Factor Analysis</vt:lpstr>
      <vt:lpstr>Multilevel Models</vt:lpstr>
      <vt:lpstr>Multilevel Models</vt:lpstr>
      <vt:lpstr>Mediation Analyses</vt:lpstr>
      <vt:lpstr>Structural Equation Modeling</vt:lpstr>
      <vt:lpstr>Structural Equation Modelling</vt:lpstr>
      <vt:lpstr>Other Interesting Packages</vt:lpstr>
      <vt:lpstr>PowerPoint Presentation</vt:lpstr>
      <vt:lpstr>Note about Workshop Materials</vt:lpstr>
      <vt:lpstr>Note about Distribution of Workshop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 is so R-some!</dc:title>
  <dc:creator>Jeff Hughes</dc:creator>
  <cp:lastModifiedBy>Jeff Hughes</cp:lastModifiedBy>
  <cp:revision>222</cp:revision>
  <dcterms:created xsi:type="dcterms:W3CDTF">2014-02-18T19:50:37Z</dcterms:created>
  <dcterms:modified xsi:type="dcterms:W3CDTF">2017-05-07T15:19:24Z</dcterms:modified>
</cp:coreProperties>
</file>