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8"/>
  </p:notesMasterIdLst>
  <p:sldIdLst>
    <p:sldId id="332" r:id="rId2"/>
    <p:sldId id="399" r:id="rId3"/>
    <p:sldId id="349" r:id="rId4"/>
    <p:sldId id="323" r:id="rId5"/>
    <p:sldId id="303" r:id="rId6"/>
    <p:sldId id="306" r:id="rId7"/>
    <p:sldId id="307" r:id="rId8"/>
    <p:sldId id="308" r:id="rId9"/>
    <p:sldId id="309" r:id="rId10"/>
    <p:sldId id="310" r:id="rId11"/>
    <p:sldId id="397" r:id="rId12"/>
    <p:sldId id="398" r:id="rId13"/>
    <p:sldId id="362" r:id="rId14"/>
    <p:sldId id="384" r:id="rId15"/>
    <p:sldId id="385" r:id="rId16"/>
    <p:sldId id="372" r:id="rId17"/>
    <p:sldId id="373" r:id="rId18"/>
    <p:sldId id="374" r:id="rId19"/>
    <p:sldId id="376" r:id="rId20"/>
    <p:sldId id="377" r:id="rId21"/>
    <p:sldId id="378" r:id="rId22"/>
    <p:sldId id="380" r:id="rId23"/>
    <p:sldId id="381" r:id="rId24"/>
    <p:sldId id="382" r:id="rId25"/>
    <p:sldId id="383" r:id="rId26"/>
    <p:sldId id="371" r:id="rId27"/>
    <p:sldId id="367" r:id="rId28"/>
    <p:sldId id="364" r:id="rId29"/>
    <p:sldId id="368" r:id="rId30"/>
    <p:sldId id="365" r:id="rId31"/>
    <p:sldId id="366" r:id="rId32"/>
    <p:sldId id="370" r:id="rId33"/>
    <p:sldId id="369" r:id="rId34"/>
    <p:sldId id="333" r:id="rId35"/>
    <p:sldId id="322" r:id="rId36"/>
    <p:sldId id="317" r:id="rId37"/>
    <p:sldId id="318" r:id="rId38"/>
    <p:sldId id="313" r:id="rId39"/>
    <p:sldId id="314" r:id="rId40"/>
    <p:sldId id="315" r:id="rId41"/>
    <p:sldId id="316" r:id="rId42"/>
    <p:sldId id="391" r:id="rId43"/>
    <p:sldId id="386" r:id="rId44"/>
    <p:sldId id="388" r:id="rId45"/>
    <p:sldId id="387" r:id="rId46"/>
    <p:sldId id="389" r:id="rId47"/>
    <p:sldId id="390" r:id="rId48"/>
    <p:sldId id="392" r:id="rId49"/>
    <p:sldId id="393" r:id="rId50"/>
    <p:sldId id="350" r:id="rId51"/>
    <p:sldId id="351" r:id="rId52"/>
    <p:sldId id="353" r:id="rId53"/>
    <p:sldId id="361" r:id="rId54"/>
    <p:sldId id="352" r:id="rId55"/>
    <p:sldId id="341" r:id="rId56"/>
    <p:sldId id="285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9DECD"/>
    <a:srgbClr val="EDEFE8"/>
    <a:srgbClr val="27231E"/>
    <a:srgbClr val="1EC6D3"/>
    <a:srgbClr val="474747"/>
    <a:srgbClr val="111111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9606" autoAdjust="0"/>
  </p:normalViewPr>
  <p:slideViewPr>
    <p:cSldViewPr>
      <p:cViewPr varScale="1">
        <p:scale>
          <a:sx n="114" d="100"/>
          <a:sy n="114" d="100"/>
        </p:scale>
        <p:origin x="150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3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DD9B0-C467-4AF3-A5DF-48627D6ADA9F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25348-693B-484D-9596-8DF46E0B309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545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8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30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976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816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8477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440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477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231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1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425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7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90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473904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050166"/>
            <a:ext cx="3337560" cy="289972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473904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050166"/>
            <a:ext cx="3337560" cy="289972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71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40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04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003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94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61C076-09AC-4923-858F-8798B0593C74}" type="datetimeFigureOut">
              <a:rPr lang="en-CA" smtClean="0"/>
              <a:pPr/>
              <a:t>2017-05-07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A85DFA-4CF7-46FC-9DC9-D079E836EC0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131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.ethz.ch/mailman/listinfo/r-help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-bloggers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a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studio.com/wp-content/uploads/2015/02/rmarkdown-cheatsheet.pdf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/r_notebook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ge-gould.com/r/uoft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jeffhughes.ca/rworksho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Learning R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 Rough and Rowdy Rodeo with 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172200"/>
            <a:ext cx="2819400" cy="457200"/>
          </a:xfrm>
        </p:spPr>
        <p:txBody>
          <a:bodyPr/>
          <a:lstStyle/>
          <a:p>
            <a:pPr algn="r"/>
            <a:r>
              <a:rPr lang="en-US" sz="1800" dirty="0"/>
              <a:t>Jeff Hughes – May 11, 2017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717438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Objects Useful?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For example:</a:t>
            </a:r>
          </a:p>
          <a:p>
            <a:r>
              <a:rPr lang="en-US" dirty="0"/>
              <a:t>Want to run same linear regression analysis on five DVs, and pull out the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 for each</a:t>
            </a:r>
          </a:p>
          <a:p>
            <a:pPr lvl="1"/>
            <a:r>
              <a:rPr lang="en-US" dirty="0"/>
              <a:t>Subset your data to select just the relevant columns</a:t>
            </a:r>
          </a:p>
          <a:p>
            <a:pPr lvl="1"/>
            <a:r>
              <a:rPr lang="en-US" dirty="0"/>
              <a:t>Use the regression function on your data object</a:t>
            </a:r>
          </a:p>
          <a:p>
            <a:pPr lvl="1"/>
            <a:r>
              <a:rPr lang="en-US" dirty="0"/>
              <a:t>Save each analysis as a new object</a:t>
            </a:r>
          </a:p>
          <a:p>
            <a:pPr lvl="1"/>
            <a:r>
              <a:rPr lang="en-US" dirty="0"/>
              <a:t>Pull out a specific attribute (</a:t>
            </a:r>
            <a:r>
              <a:rPr lang="en-US" i="1" dirty="0"/>
              <a:t>R</a:t>
            </a:r>
            <a:r>
              <a:rPr lang="en-US" baseline="30000" dirty="0"/>
              <a:t>2</a:t>
            </a:r>
            <a:r>
              <a:rPr lang="en-US" dirty="0"/>
              <a:t>) from each</a:t>
            </a:r>
          </a:p>
          <a:p>
            <a:pPr lvl="1"/>
            <a:r>
              <a:rPr lang="en-US" dirty="0"/>
              <a:t>Collect those attributes into a new object, make into a pretty table or graph!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7902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9912" y="32443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Go to code</a:t>
            </a:r>
          </a:p>
        </p:txBody>
      </p:sp>
    </p:spTree>
    <p:extLst>
      <p:ext uri="{BB962C8B-B14F-4D97-AF65-F5344CB8AC3E}">
        <p14:creationId xmlns:p14="http://schemas.microsoft.com/office/powerpoint/2010/main" val="327098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number of participants in data that:</a:t>
            </a:r>
          </a:p>
          <a:p>
            <a:pPr lvl="1"/>
            <a:r>
              <a:rPr lang="en-US" dirty="0"/>
              <a:t>Were in Rumination condition and had maximizing score greater than 5</a:t>
            </a:r>
          </a:p>
          <a:p>
            <a:pPr lvl="1"/>
            <a:r>
              <a:rPr lang="en-US" dirty="0"/>
              <a:t>Felt closeness before task between 50 and 60</a:t>
            </a:r>
          </a:p>
          <a:p>
            <a:pPr lvl="1"/>
            <a:r>
              <a:rPr lang="en-US" dirty="0"/>
              <a:t>Were in Control condition and chose not to make a change</a:t>
            </a:r>
          </a:p>
          <a:p>
            <a:r>
              <a:rPr lang="en-US" dirty="0"/>
              <a:t>(Hint: Use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get number of rows in a data frame!)</a:t>
            </a:r>
          </a:p>
        </p:txBody>
      </p:sp>
    </p:spTree>
    <p:extLst>
      <p:ext uri="{BB962C8B-B14F-4D97-AF65-F5344CB8AC3E}">
        <p14:creationId xmlns:p14="http://schemas.microsoft.com/office/powerpoint/2010/main" val="1868480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9912" y="32443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Go to code</a:t>
            </a:r>
          </a:p>
        </p:txBody>
      </p:sp>
    </p:spTree>
    <p:extLst>
      <p:ext uri="{BB962C8B-B14F-4D97-AF65-F5344CB8AC3E}">
        <p14:creationId xmlns:p14="http://schemas.microsoft.com/office/powerpoint/2010/main" val="315582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Your Data</a:t>
            </a:r>
          </a:p>
        </p:txBody>
      </p:sp>
      <p:pic>
        <p:nvPicPr>
          <p:cNvPr id="1026" name="Picture 2" descr="https://plot.ly/~RPlotBot/1772/life-expectancy-vs-gdp-per-capi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879" y="2403894"/>
            <a:ext cx="5342705" cy="381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99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basic functions to create plots built into R: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plot(),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(), boxplot()</a:t>
            </a:r>
          </a:p>
          <a:p>
            <a:r>
              <a:rPr lang="en-US" dirty="0"/>
              <a:t>However, the ‘ggplot2’ package is the most commonly used graphics package within R (#1 package most frequently directly downloaded)</a:t>
            </a:r>
          </a:p>
          <a:p>
            <a:pPr lvl="1"/>
            <a:r>
              <a:rPr lang="en-US" dirty="0"/>
              <a:t>Very powerful and flexible</a:t>
            </a:r>
          </a:p>
        </p:txBody>
      </p:sp>
    </p:spTree>
    <p:extLst>
      <p:ext uri="{BB962C8B-B14F-4D97-AF65-F5344CB8AC3E}">
        <p14:creationId xmlns:p14="http://schemas.microsoft.com/office/powerpoint/2010/main" val="17804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ggplot2 and the Grammar of Graphics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440"/>
          <a:stretch/>
        </p:blipFill>
        <p:spPr>
          <a:xfrm>
            <a:off x="2219720" y="2438400"/>
            <a:ext cx="4713024" cy="35536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5992021"/>
            <a:ext cx="3726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http://vita.had.co.nz/papers/layered-grammar.pdf</a:t>
            </a:r>
          </a:p>
        </p:txBody>
      </p:sp>
    </p:spTree>
    <p:extLst>
      <p:ext uri="{BB962C8B-B14F-4D97-AF65-F5344CB8AC3E}">
        <p14:creationId xmlns:p14="http://schemas.microsoft.com/office/powerpoint/2010/main" val="3040559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866" y="1095932"/>
            <a:ext cx="6582268" cy="46661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5135593"/>
            <a:ext cx="1962397" cy="107721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Aesthetic mappings:</a:t>
            </a:r>
          </a:p>
          <a:p>
            <a:r>
              <a:rPr lang="en-US" sz="1600" dirty="0"/>
              <a:t>x = </a:t>
            </a:r>
            <a:r>
              <a:rPr lang="en-US" sz="1600" dirty="0" err="1"/>
              <a:t>max_score</a:t>
            </a:r>
            <a:endParaRPr lang="en-US" sz="1600" dirty="0"/>
          </a:p>
          <a:p>
            <a:r>
              <a:rPr lang="en-US" sz="1600" dirty="0"/>
              <a:t>y = regret</a:t>
            </a:r>
          </a:p>
          <a:p>
            <a:r>
              <a:rPr lang="en-US" sz="1600" dirty="0" err="1"/>
              <a:t>colour</a:t>
            </a:r>
            <a:r>
              <a:rPr lang="en-US" sz="1600" dirty="0"/>
              <a:t> = condition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1905000"/>
            <a:ext cx="1846659" cy="83099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Geometric objects:</a:t>
            </a:r>
          </a:p>
          <a:p>
            <a:r>
              <a:rPr lang="en-US" sz="1600" dirty="0"/>
              <a:t>Dots, lines, boxplots,</a:t>
            </a:r>
          </a:p>
          <a:p>
            <a:r>
              <a:rPr lang="en-US" sz="1600" dirty="0"/>
              <a:t>shapes, etc.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290" y="2074645"/>
            <a:ext cx="1846660" cy="83099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Scales:</a:t>
            </a:r>
          </a:p>
          <a:p>
            <a:r>
              <a:rPr lang="en-US" sz="1600" dirty="0"/>
              <a:t>Transformations, coordinates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07808"/>
            <a:ext cx="1882951" cy="830997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/>
              <a:t>Facets:</a:t>
            </a:r>
          </a:p>
          <a:p>
            <a:r>
              <a:rPr lang="en-US" sz="1600" dirty="0"/>
              <a:t>For multiple subplots</a:t>
            </a:r>
          </a:p>
          <a:p>
            <a:r>
              <a:rPr lang="en-US" sz="1600" dirty="0"/>
              <a:t>in a single plot</a:t>
            </a:r>
          </a:p>
        </p:txBody>
      </p:sp>
    </p:spTree>
    <p:extLst>
      <p:ext uri="{BB962C8B-B14F-4D97-AF65-F5344CB8AC3E}">
        <p14:creationId xmlns:p14="http://schemas.microsoft.com/office/powerpoint/2010/main" val="279624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plot contains:</a:t>
            </a:r>
          </a:p>
          <a:p>
            <a:pPr lvl="1"/>
            <a:r>
              <a:rPr lang="en-US" dirty="0"/>
              <a:t>A default dataset and mappings from variables to aesthetics</a:t>
            </a:r>
          </a:p>
          <a:p>
            <a:pPr lvl="1"/>
            <a:r>
              <a:rPr lang="en-US" dirty="0"/>
              <a:t>One or more </a:t>
            </a:r>
            <a:r>
              <a:rPr lang="en-US" b="1" dirty="0"/>
              <a:t>layers</a:t>
            </a:r>
            <a:r>
              <a:rPr lang="en-US" dirty="0"/>
              <a:t>, with each layer containing one geometric object (“</a:t>
            </a:r>
            <a:r>
              <a:rPr lang="en-US" dirty="0" err="1"/>
              <a:t>geom</a:t>
            </a:r>
            <a:r>
              <a:rPr lang="en-US" dirty="0"/>
              <a:t>”)</a:t>
            </a:r>
          </a:p>
          <a:p>
            <a:pPr lvl="2"/>
            <a:r>
              <a:rPr lang="en-US" dirty="0"/>
              <a:t>Different layers can use different aesthetics, e.g., the “shape” aesthetic doesn’t apply to a bar graph, but it does apply to a scatterplot</a:t>
            </a:r>
          </a:p>
          <a:p>
            <a:pPr lvl="1"/>
            <a:r>
              <a:rPr lang="en-US" dirty="0"/>
              <a:t>One scale for each aesthetic, mapped to a set of coordinates</a:t>
            </a:r>
          </a:p>
          <a:p>
            <a:pPr lvl="1"/>
            <a:r>
              <a:rPr lang="en-US" dirty="0"/>
              <a:t>Specification of facets, if any</a:t>
            </a:r>
          </a:p>
        </p:txBody>
      </p:sp>
    </p:spTree>
    <p:extLst>
      <p:ext uri="{BB962C8B-B14F-4D97-AF65-F5344CB8AC3E}">
        <p14:creationId xmlns:p14="http://schemas.microsoft.com/office/powerpoint/2010/main" val="23602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57380" y="685800"/>
            <a:ext cx="4480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y=regret))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93" y="1601291"/>
            <a:ext cx="6220615" cy="4409762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298820" y="969237"/>
            <a:ext cx="457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08420" y="966361"/>
            <a:ext cx="27432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30714" y="966361"/>
            <a:ext cx="1353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Specify dataset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7653" y="966361"/>
            <a:ext cx="2304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Map variables to aesthetics</a:t>
            </a:r>
          </a:p>
        </p:txBody>
      </p:sp>
    </p:spTree>
    <p:extLst>
      <p:ext uri="{BB962C8B-B14F-4D97-AF65-F5344CB8AC3E}">
        <p14:creationId xmlns:p14="http://schemas.microsoft.com/office/powerpoint/2010/main" val="399611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use R?</a:t>
            </a:r>
          </a:p>
          <a:p>
            <a:r>
              <a:rPr lang="en-CA" dirty="0"/>
              <a:t>Packages and the working directory</a:t>
            </a:r>
          </a:p>
          <a:p>
            <a:r>
              <a:rPr lang="en-CA" dirty="0"/>
              <a:t>Saving and loading data</a:t>
            </a:r>
          </a:p>
          <a:p>
            <a:r>
              <a:rPr lang="en-CA" dirty="0"/>
              <a:t>Descriptive statistics</a:t>
            </a:r>
          </a:p>
          <a:p>
            <a:r>
              <a:rPr lang="en-CA" dirty="0"/>
              <a:t>Transformations</a:t>
            </a:r>
          </a:p>
          <a:p>
            <a:r>
              <a:rPr lang="en-CA" dirty="0"/>
              <a:t>Inferential statistics</a:t>
            </a:r>
          </a:p>
        </p:txBody>
      </p:sp>
    </p:spTree>
    <p:extLst>
      <p:ext uri="{BB962C8B-B14F-4D97-AF65-F5344CB8AC3E}">
        <p14:creationId xmlns:p14="http://schemas.microsoft.com/office/powerpoint/2010/main" val="3724078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3353" y="685800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y=regret)) +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11066" y="1199274"/>
            <a:ext cx="1201947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53910" y="1039743"/>
            <a:ext cx="4189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Add a scatterplot layer, using overall plot aesthetics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53" y="1617069"/>
            <a:ext cx="6217294" cy="44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42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3353" y="685800"/>
            <a:ext cx="46955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y=regret)) +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(method="lm")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82311" y="1424464"/>
            <a:ext cx="2475781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49311" y="1085911"/>
            <a:ext cx="2703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 a smoothed regression line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53" y="1600200"/>
            <a:ext cx="6217294" cy="44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37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3353" y="685800"/>
            <a:ext cx="46955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y=regret)) +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=condition)) +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(method="lm")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167005" y="1173396"/>
            <a:ext cx="2170981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53" y="1600200"/>
            <a:ext cx="6217294" cy="440740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19800" y="927557"/>
            <a:ext cx="2406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 </a:t>
            </a:r>
            <a:r>
              <a:rPr lang="en-US" sz="1600" dirty="0" err="1"/>
              <a:t>colour</a:t>
            </a:r>
            <a:r>
              <a:rPr lang="en-US" sz="1600" dirty="0"/>
              <a:t> aesthetic </a:t>
            </a:r>
            <a:r>
              <a:rPr lang="en-US" sz="1600" b="1" dirty="0"/>
              <a:t>just</a:t>
            </a:r>
            <a:r>
              <a:rPr lang="en-US" sz="1600" dirty="0"/>
              <a:t> to</a:t>
            </a:r>
          </a:p>
          <a:p>
            <a:r>
              <a:rPr lang="en-US" sz="1600" dirty="0"/>
              <a:t>scatterplot</a:t>
            </a:r>
          </a:p>
        </p:txBody>
      </p:sp>
    </p:spTree>
    <p:extLst>
      <p:ext uri="{BB962C8B-B14F-4D97-AF65-F5344CB8AC3E}">
        <p14:creationId xmlns:p14="http://schemas.microsoft.com/office/powerpoint/2010/main" val="2941105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3353" y="685800"/>
            <a:ext cx="66287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y=regret,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=condition)) +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(method="lm",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fullrange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798062" y="966362"/>
            <a:ext cx="1715546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3200" y="966362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 </a:t>
            </a:r>
            <a:r>
              <a:rPr lang="en-US" sz="1600" dirty="0" err="1"/>
              <a:t>colour</a:t>
            </a:r>
            <a:r>
              <a:rPr lang="en-US" sz="1600" dirty="0"/>
              <a:t> aesthetic to</a:t>
            </a:r>
          </a:p>
          <a:p>
            <a:r>
              <a:rPr lang="en-US" sz="1600" dirty="0"/>
              <a:t>both layers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353" y="1600200"/>
            <a:ext cx="6217294" cy="44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1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63353" y="685800"/>
            <a:ext cx="684354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y=regret,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=condition)) +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geom_smooth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(method="lm",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fullrange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=TRUE) +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theme_minimal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labs(title="Regret by Maximizing Score and Condition",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x="Maximizing Score", y="Regret",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="Condition")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7626" y="1378297"/>
            <a:ext cx="1371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Change theme,</a:t>
            </a:r>
          </a:p>
          <a:p>
            <a:pPr algn="r"/>
            <a:r>
              <a:rPr lang="en-US" sz="1600" dirty="0"/>
              <a:t>add labels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177" y="2070795"/>
            <a:ext cx="5775647" cy="4094327"/>
          </a:xfrm>
          <a:prstGeom prst="rect">
            <a:avLst/>
          </a:prstGeom>
        </p:spPr>
      </p:pic>
      <p:sp>
        <p:nvSpPr>
          <p:cNvPr id="6" name="Left Brace 5"/>
          <p:cNvSpPr/>
          <p:nvPr/>
        </p:nvSpPr>
        <p:spPr>
          <a:xfrm>
            <a:off x="1804947" y="1388853"/>
            <a:ext cx="144623" cy="609600"/>
          </a:xfrm>
          <a:prstGeom prst="leftBrac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50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 for Using ggplot2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it the data you </a:t>
            </a:r>
            <a:r>
              <a:rPr lang="en-US" i="1" dirty="0"/>
              <a:t>actually</a:t>
            </a:r>
            <a:r>
              <a:rPr lang="en-US" dirty="0"/>
              <a:t> want it to use</a:t>
            </a:r>
          </a:p>
          <a:p>
            <a:pPr lvl="1"/>
            <a:r>
              <a:rPr lang="en-US" dirty="0"/>
              <a:t>If you want to plot means, don’t give it your raw data – give it the means!</a:t>
            </a:r>
          </a:p>
          <a:p>
            <a:pPr lvl="1"/>
            <a:r>
              <a:rPr lang="en-US" dirty="0" err="1"/>
              <a:t>ggplot</a:t>
            </a:r>
            <a:r>
              <a:rPr lang="en-US" dirty="0"/>
              <a:t> has some summary functions you can use, but usually better to get in habit of structuring the data yourself</a:t>
            </a:r>
          </a:p>
          <a:p>
            <a:r>
              <a:rPr lang="en-US" dirty="0"/>
              <a:t>Build up your plots incrementally</a:t>
            </a:r>
          </a:p>
          <a:p>
            <a:r>
              <a:rPr lang="en-US" dirty="0"/>
              <a:t>Lots of help and examples available online!</a:t>
            </a:r>
          </a:p>
        </p:txBody>
      </p:sp>
    </p:spTree>
    <p:extLst>
      <p:ext uri="{BB962C8B-B14F-4D97-AF65-F5344CB8AC3E}">
        <p14:creationId xmlns:p14="http://schemas.microsoft.com/office/powerpoint/2010/main" val="291040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9912" y="32443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Go to code</a:t>
            </a:r>
          </a:p>
        </p:txBody>
      </p:sp>
    </p:spTree>
    <p:extLst>
      <p:ext uri="{BB962C8B-B14F-4D97-AF65-F5344CB8AC3E}">
        <p14:creationId xmlns:p14="http://schemas.microsoft.com/office/powerpoint/2010/main" val="3638379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</a:t>
            </a:r>
            <a:r>
              <a:rPr lang="en-US" dirty="0" err="1"/>
              <a:t>plyr</a:t>
            </a:r>
            <a:r>
              <a:rPr lang="en-US" dirty="0"/>
              <a:t>’ Package</a:t>
            </a:r>
          </a:p>
        </p:txBody>
      </p:sp>
      <p:pic>
        <p:nvPicPr>
          <p:cNvPr id="3" name="Picture 2" descr="http://plyr.had.co.nz/pli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869" y="3200400"/>
            <a:ext cx="351472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287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plyr</a:t>
            </a:r>
            <a:r>
              <a:rPr lang="en-US" dirty="0"/>
              <a:t> Approach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26285" y="2895601"/>
            <a:ext cx="1774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SPLIT</a:t>
            </a:r>
            <a:endParaRPr lang="en-CA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2957071" y="2895600"/>
            <a:ext cx="2031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APPLY</a:t>
            </a:r>
            <a:endParaRPr lang="en-CA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5073292" y="2895600"/>
            <a:ext cx="3044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COMBINE</a:t>
            </a:r>
            <a:endParaRPr lang="en-CA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1192673" y="3657600"/>
            <a:ext cx="144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your data into chunks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247446" y="3657599"/>
            <a:ext cx="1442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function to each piece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5731371" y="3653286"/>
            <a:ext cx="1728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all the pieces back together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59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  <a:endParaRPr lang="en-CA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9770"/>
              </p:ext>
            </p:extLst>
          </p:nvPr>
        </p:nvGraphicFramePr>
        <p:xfrm>
          <a:off x="832510" y="1617922"/>
          <a:ext cx="2448746" cy="45181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63759">
                  <a:extLst>
                    <a:ext uri="{9D8B030D-6E8A-4147-A177-3AD203B41FA5}">
                      <a16:colId xmlns:a16="http://schemas.microsoft.com/office/drawing/2014/main" val="3195403634"/>
                    </a:ext>
                  </a:extLst>
                </a:gridCol>
                <a:gridCol w="945420">
                  <a:extLst>
                    <a:ext uri="{9D8B030D-6E8A-4147-A177-3AD203B41FA5}">
                      <a16:colId xmlns:a16="http://schemas.microsoft.com/office/drawing/2014/main" val="2791419789"/>
                    </a:ext>
                  </a:extLst>
                </a:gridCol>
                <a:gridCol w="939567">
                  <a:extLst>
                    <a:ext uri="{9D8B030D-6E8A-4147-A177-3AD203B41FA5}">
                      <a16:colId xmlns:a16="http://schemas.microsoft.com/office/drawing/2014/main" val="1174019977"/>
                    </a:ext>
                  </a:extLst>
                </a:gridCol>
              </a:tblGrid>
              <a:tr h="2823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id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condition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regret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39766"/>
                  </a:ext>
                </a:extLst>
              </a:tr>
              <a:tr h="2823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9523"/>
                  </a:ext>
                </a:extLst>
              </a:tr>
              <a:tr h="282384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549118"/>
                  </a:ext>
                </a:extLst>
              </a:tr>
              <a:tr h="2823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576888"/>
                  </a:ext>
                </a:extLst>
              </a:tr>
              <a:tr h="2823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582939"/>
                  </a:ext>
                </a:extLst>
              </a:tr>
              <a:tr h="2823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203805"/>
                  </a:ext>
                </a:extLst>
              </a:tr>
              <a:tr h="2823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Deliberation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322323"/>
                  </a:ext>
                </a:extLst>
              </a:tr>
              <a:tr h="2823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Deliberation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194314"/>
                  </a:ext>
                </a:extLst>
              </a:tr>
              <a:tr h="2823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Deliberation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118044"/>
                  </a:ext>
                </a:extLst>
              </a:tr>
              <a:tr h="2823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Deliberation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38540"/>
                  </a:ext>
                </a:extLst>
              </a:tr>
              <a:tr h="2823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Deliberation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236065"/>
                  </a:ext>
                </a:extLst>
              </a:tr>
              <a:tr h="2823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Rumination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45370"/>
                  </a:ext>
                </a:extLst>
              </a:tr>
              <a:tr h="2823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12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Rumination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579225"/>
                  </a:ext>
                </a:extLst>
              </a:tr>
              <a:tr h="2823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Rumination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705002"/>
                  </a:ext>
                </a:extLst>
              </a:tr>
              <a:tr h="2823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14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Rumination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580410"/>
                  </a:ext>
                </a:extLst>
              </a:tr>
              <a:tr h="28238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15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Rumination</a:t>
                      </a:r>
                      <a:endParaRPr lang="en-CA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09321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22961" y="1903724"/>
            <a:ext cx="2448746" cy="1400193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822961" y="3329796"/>
            <a:ext cx="2448746" cy="139460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41404" y="2599416"/>
            <a:ext cx="83889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280303" y="241475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mean()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41404" y="5435532"/>
            <a:ext cx="83889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80303" y="525086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mean()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>
            <a:cxnSpLocks/>
            <a:stCxn id="12" idx="3"/>
          </p:cNvCxnSpPr>
          <p:nvPr/>
        </p:nvCxnSpPr>
        <p:spPr>
          <a:xfrm>
            <a:off x="5224792" y="2599416"/>
            <a:ext cx="999047" cy="1157146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14" idx="3"/>
          </p:cNvCxnSpPr>
          <p:nvPr/>
        </p:nvCxnSpPr>
        <p:spPr>
          <a:xfrm flipV="1">
            <a:off x="5224792" y="4288684"/>
            <a:ext cx="999047" cy="114684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86011"/>
              </p:ext>
            </p:extLst>
          </p:nvPr>
        </p:nvGraphicFramePr>
        <p:xfrm>
          <a:off x="6336570" y="3455695"/>
          <a:ext cx="1856764" cy="11338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28382">
                  <a:extLst>
                    <a:ext uri="{9D8B030D-6E8A-4147-A177-3AD203B41FA5}">
                      <a16:colId xmlns:a16="http://schemas.microsoft.com/office/drawing/2014/main" val="2875506840"/>
                    </a:ext>
                  </a:extLst>
                </a:gridCol>
                <a:gridCol w="928382">
                  <a:extLst>
                    <a:ext uri="{9D8B030D-6E8A-4147-A177-3AD203B41FA5}">
                      <a16:colId xmlns:a16="http://schemas.microsoft.com/office/drawing/2014/main" val="4066321489"/>
                    </a:ext>
                  </a:extLst>
                </a:gridCol>
              </a:tblGrid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condition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mean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96931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Control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2.40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44508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Deliberation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2.60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15261"/>
                  </a:ext>
                </a:extLst>
              </a:tr>
              <a:tr h="283464"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Rumination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dirty="0"/>
                        <a:t>4.80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615632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817725" y="4741666"/>
            <a:ext cx="2448746" cy="139460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441404" y="4022623"/>
            <a:ext cx="838899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80303" y="3837957"/>
            <a:ext cx="94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mean()</a:t>
            </a:r>
            <a:endParaRPr lang="en-CA" dirty="0">
              <a:latin typeface="Consolas" panose="020B0609020204030204" pitchFamily="49" charset="0"/>
            </a:endParaRPr>
          </a:p>
        </p:txBody>
      </p:sp>
      <p:cxnSp>
        <p:nvCxnSpPr>
          <p:cNvPr id="21" name="Straight Arrow Connector 20"/>
          <p:cNvCxnSpPr>
            <a:cxnSpLocks/>
            <a:stCxn id="20" idx="3"/>
          </p:cNvCxnSpPr>
          <p:nvPr/>
        </p:nvCxnSpPr>
        <p:spPr>
          <a:xfrm>
            <a:off x="5224792" y="4022623"/>
            <a:ext cx="102500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80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  <p:bldP spid="14" grpId="0"/>
      <p:bldP spid="18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trike="sngStrike" dirty="0"/>
              <a:t>Object permanence</a:t>
            </a:r>
            <a:r>
              <a:rPr lang="en-CA" dirty="0"/>
              <a:t> Object-oriented programming</a:t>
            </a:r>
          </a:p>
          <a:p>
            <a:r>
              <a:rPr lang="en-CA" dirty="0"/>
              <a:t>R’s basic data structures</a:t>
            </a:r>
          </a:p>
          <a:p>
            <a:r>
              <a:rPr lang="en-CA" dirty="0"/>
              <a:t>Splitting and </a:t>
            </a:r>
            <a:r>
              <a:rPr lang="en-CA" dirty="0" err="1"/>
              <a:t>subsetting</a:t>
            </a:r>
            <a:r>
              <a:rPr lang="en-CA" dirty="0"/>
              <a:t> data</a:t>
            </a:r>
          </a:p>
          <a:p>
            <a:r>
              <a:rPr lang="en-CA" dirty="0"/>
              <a:t>Visualizing your data</a:t>
            </a:r>
          </a:p>
          <a:p>
            <a:r>
              <a:rPr lang="en-CA" dirty="0"/>
              <a:t>Advanced data wrangling (‘</a:t>
            </a:r>
            <a:r>
              <a:rPr lang="en-CA" dirty="0" err="1"/>
              <a:t>plyr</a:t>
            </a:r>
            <a:r>
              <a:rPr lang="en-CA" dirty="0"/>
              <a:t>’ package)</a:t>
            </a:r>
          </a:p>
          <a:p>
            <a:r>
              <a:rPr lang="en-CA" dirty="0"/>
              <a:t>Troubleshooting problems with R</a:t>
            </a:r>
          </a:p>
          <a:p>
            <a:r>
              <a:rPr lang="en-CA" dirty="0"/>
              <a:t>Your next steps</a:t>
            </a:r>
          </a:p>
        </p:txBody>
      </p:sp>
    </p:spTree>
    <p:extLst>
      <p:ext uri="{BB962C8B-B14F-4D97-AF65-F5344CB8AC3E}">
        <p14:creationId xmlns:p14="http://schemas.microsoft.com/office/powerpoint/2010/main" val="2282072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plyr</a:t>
            </a:r>
            <a:r>
              <a:rPr lang="en-US" dirty="0"/>
              <a:t> family</a:t>
            </a:r>
            <a:endParaRPr lang="en-CA" dirty="0"/>
          </a:p>
        </p:txBody>
      </p:sp>
      <p:pic>
        <p:nvPicPr>
          <p:cNvPr id="2050" name="Picture 2" descr="https://i.ytimg.com/vi/85jKDa2zpus/hqdefau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225" y="25908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239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plyr</a:t>
            </a:r>
            <a:r>
              <a:rPr lang="en-US" dirty="0"/>
              <a:t> family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773945"/>
              </p:ext>
            </p:extLst>
          </p:nvPr>
        </p:nvGraphicFramePr>
        <p:xfrm>
          <a:off x="800100" y="2590800"/>
          <a:ext cx="7543800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1654102545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4116415624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146490424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3395611318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3448942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  <a:endParaRPr lang="en-CA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417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Array</a:t>
                      </a:r>
                      <a:endParaRPr lang="en-C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 frame</a:t>
                      </a:r>
                      <a:endParaRPr lang="en-C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List</a:t>
                      </a:r>
                      <a:endParaRPr lang="en-C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Discarded</a:t>
                      </a:r>
                      <a:endParaRPr lang="en-CA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40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Array</a:t>
                      </a:r>
                      <a:endParaRPr lang="en-C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aaply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  <a:endParaRPr lang="en-CA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adply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  <a:endParaRPr lang="en-CA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alply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  <a:endParaRPr lang="en-CA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a_ply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  <a:endParaRPr lang="en-CA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979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 frame</a:t>
                      </a:r>
                      <a:endParaRPr lang="en-C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daply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  <a:endParaRPr lang="en-CA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ddply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  <a:endParaRPr lang="en-CA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dlply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  <a:endParaRPr lang="en-CA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d_ply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  <a:endParaRPr lang="en-CA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488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List</a:t>
                      </a:r>
                      <a:endParaRPr lang="en-CA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laply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  <a:endParaRPr lang="en-CA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ldply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  <a:endParaRPr lang="en-CA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llply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  <a:endParaRPr lang="en-CA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l_ply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()</a:t>
                      </a:r>
                      <a:endParaRPr lang="en-CA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971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79558" y="3708469"/>
            <a:ext cx="1308682" cy="3631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2339829" y="4678974"/>
            <a:ext cx="3035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also be used with vectors!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52176" y="4301469"/>
            <a:ext cx="987653" cy="56217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69873" y="5164217"/>
            <a:ext cx="4128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Consolas" panose="020B0609020204030204" pitchFamily="49" charset="0"/>
              </a:rPr>
              <a:t>[input][output]</a:t>
            </a:r>
            <a:r>
              <a:rPr lang="en-US" sz="2800" dirty="0">
                <a:latin typeface="Consolas" panose="020B0609020204030204" pitchFamily="49" charset="0"/>
              </a:rPr>
              <a:t>ply()</a:t>
            </a:r>
            <a:endParaRPr lang="en-CA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Format of </a:t>
            </a:r>
            <a:r>
              <a:rPr lang="en-US" dirty="0" err="1"/>
              <a:t>ddply</a:t>
            </a:r>
            <a:r>
              <a:rPr lang="en-US" dirty="0"/>
              <a:t>( 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024010" y="2590800"/>
            <a:ext cx="71416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output &lt;- </a:t>
            </a:r>
            <a:r>
              <a:rPr lang="en-US" sz="1600" dirty="0" err="1">
                <a:latin typeface="Consolas" panose="020B0609020204030204" pitchFamily="49" charset="0"/>
              </a:rPr>
              <a:t>ddply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input_data</a:t>
            </a:r>
            <a:r>
              <a:rPr lang="en-US" sz="1600" dirty="0">
                <a:latin typeface="Consolas" panose="020B0609020204030204" pitchFamily="49" charset="0"/>
              </a:rPr>
              <a:t>, .(</a:t>
            </a:r>
            <a:r>
              <a:rPr lang="en-US" sz="1600" dirty="0" err="1">
                <a:latin typeface="Consolas" panose="020B0609020204030204" pitchFamily="49" charset="0"/>
              </a:rPr>
              <a:t>split_variables</a:t>
            </a:r>
            <a:r>
              <a:rPr lang="en-US" sz="1600" dirty="0">
                <a:latin typeface="Consolas" panose="020B0609020204030204" pitchFamily="49" charset="0"/>
              </a:rPr>
              <a:t>), function, ...)</a:t>
            </a:r>
            <a:endParaRPr lang="en-CA" sz="16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84022" y="2590800"/>
            <a:ext cx="1535185" cy="33855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4876800" y="3048000"/>
            <a:ext cx="3433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If your function has any other parameters it needs to work properly, add them after the comma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4013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Built-In 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buFont typeface="Wingdings" panose="05000000000000000000" pitchFamily="2" charset="2"/>
              <a:buChar char="§"/>
            </a:pPr>
            <a:r>
              <a:rPr lang="en-US" dirty="0"/>
              <a:t>mutate:</a:t>
            </a:r>
          </a:p>
          <a:p>
            <a:pPr marL="566928" lvl="1" indent="-274320">
              <a:buFont typeface="Wingdings" panose="05000000000000000000" pitchFamily="2" charset="2"/>
              <a:buChar char="§"/>
            </a:pPr>
            <a:r>
              <a:rPr lang="en-US" dirty="0"/>
              <a:t>Creates new variables in a dataset (and keeps the whole dataset)</a:t>
            </a:r>
          </a:p>
          <a:p>
            <a:pPr marL="274320" indent="-274320">
              <a:buFont typeface="Wingdings" panose="05000000000000000000" pitchFamily="2" charset="2"/>
              <a:buChar char="§"/>
            </a:pPr>
            <a:endParaRPr lang="en-US" dirty="0"/>
          </a:p>
          <a:p>
            <a:pPr marL="274320" indent="-274320">
              <a:buFont typeface="Wingdings" panose="05000000000000000000" pitchFamily="2" charset="2"/>
              <a:buChar char="§"/>
            </a:pPr>
            <a:r>
              <a:rPr lang="en-US" dirty="0" err="1"/>
              <a:t>summarise</a:t>
            </a:r>
            <a:r>
              <a:rPr lang="en-US" dirty="0"/>
              <a:t>/summarize:</a:t>
            </a:r>
          </a:p>
          <a:p>
            <a:pPr marL="566928" lvl="1" indent="-274320">
              <a:buFont typeface="Wingdings" panose="05000000000000000000" pitchFamily="2" charset="2"/>
              <a:buChar char="§"/>
            </a:pPr>
            <a:r>
              <a:rPr lang="en-US" dirty="0"/>
              <a:t>Like mutate, but creates a new dataset with just the specified values</a:t>
            </a:r>
          </a:p>
        </p:txBody>
      </p:sp>
    </p:spTree>
    <p:extLst>
      <p:ext uri="{BB962C8B-B14F-4D97-AF65-F5344CB8AC3E}">
        <p14:creationId xmlns:p14="http://schemas.microsoft.com/office/powerpoint/2010/main" val="70191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9912" y="3244334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Go to code</a:t>
            </a:r>
          </a:p>
        </p:txBody>
      </p:sp>
    </p:spTree>
    <p:extLst>
      <p:ext uri="{BB962C8B-B14F-4D97-AF65-F5344CB8AC3E}">
        <p14:creationId xmlns:p14="http://schemas.microsoft.com/office/powerpoint/2010/main" val="2734153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Troubleshooting Problems in R</a:t>
            </a:r>
          </a:p>
        </p:txBody>
      </p:sp>
      <p:pic>
        <p:nvPicPr>
          <p:cNvPr id="5122" name="Picture 2" descr="https://hotforsecurity.bitdefender.com/wp-content/uploads/2013/11/pc-users-four-times-more-angry-with-slow-performance-than-catching-viruses-bitdefender-study-show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349" y="2514600"/>
            <a:ext cx="4839766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254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R-t of Communication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addition to the regular output, R can provide a couple types of messages, which show up in </a:t>
            </a:r>
            <a:r>
              <a:rPr lang="en-US" dirty="0">
                <a:solidFill>
                  <a:srgbClr val="C00000"/>
                </a:solidFill>
              </a:rPr>
              <a:t>red</a:t>
            </a:r>
            <a:endParaRPr lang="en-CA" dirty="0"/>
          </a:p>
          <a:p>
            <a:pPr marL="0" indent="0">
              <a:buNone/>
            </a:pPr>
            <a:r>
              <a:rPr lang="en-US" b="1" dirty="0"/>
              <a:t>Errors</a:t>
            </a:r>
            <a:endParaRPr lang="en-CA" b="1" dirty="0"/>
          </a:p>
          <a:p>
            <a:pPr lvl="1"/>
            <a:r>
              <a:rPr lang="en-US" dirty="0"/>
              <a:t>Errors happen when R is executing a function and terminates</a:t>
            </a:r>
          </a:p>
          <a:p>
            <a:pPr lvl="1"/>
            <a:r>
              <a:rPr lang="en-US" dirty="0"/>
              <a:t>If an error occurs, you must fix the problem, because R will stop on an error</a:t>
            </a:r>
          </a:p>
          <a:p>
            <a:pPr marL="0" indent="0">
              <a:buNone/>
            </a:pPr>
            <a:r>
              <a:rPr lang="en-US" b="1" dirty="0"/>
              <a:t>Warnings</a:t>
            </a:r>
          </a:p>
          <a:p>
            <a:pPr lvl="1"/>
            <a:r>
              <a:rPr lang="en-US" dirty="0"/>
              <a:t>Warnings occur when R had to do something that may make its actions invalid, but it went ahead and finished execution</a:t>
            </a:r>
          </a:p>
          <a:p>
            <a:pPr lvl="1"/>
            <a:r>
              <a:rPr lang="en-US" dirty="0"/>
              <a:t>It’s a sign that something </a:t>
            </a:r>
            <a:r>
              <a:rPr lang="en-US" i="1" dirty="0"/>
              <a:t>might</a:t>
            </a:r>
            <a:r>
              <a:rPr lang="en-US" dirty="0"/>
              <a:t> be wrong, but if you understand the root cause of the warning and are okay with what happened, you do not need to fix the problem</a:t>
            </a:r>
          </a:p>
        </p:txBody>
      </p:sp>
    </p:spTree>
    <p:extLst>
      <p:ext uri="{BB962C8B-B14F-4D97-AF65-F5344CB8AC3E}">
        <p14:creationId xmlns:p14="http://schemas.microsoft.com/office/powerpoint/2010/main" val="46992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Error Messages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Error messages have a cascading influence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get a bunch of error messages:</a:t>
            </a:r>
          </a:p>
          <a:p>
            <a:pPr lvl="1"/>
            <a:r>
              <a:rPr lang="en-US" dirty="0"/>
              <a:t>Scroll up in the console to the last command you ran</a:t>
            </a:r>
          </a:p>
          <a:p>
            <a:pPr lvl="1"/>
            <a:r>
              <a:rPr lang="en-US" dirty="0"/>
              <a:t>Scroll down through the error messages and try to solve them in sequential order</a:t>
            </a:r>
          </a:p>
          <a:p>
            <a:pPr lvl="1"/>
            <a:r>
              <a:rPr lang="en-US" dirty="0"/>
              <a:t>If you solve an early error message, run the command again, because this may fix the later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97839" y="3352800"/>
            <a:ext cx="199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Function A</a:t>
            </a:r>
            <a:endParaRPr lang="en-CA" sz="24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0102" y="3350004"/>
            <a:ext cx="199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Function B</a:t>
            </a:r>
            <a:endParaRPr lang="en-CA" sz="2400" dirty="0">
              <a:latin typeface="Arial Black" panose="020B0A04020102020204" pitchFamily="34" charset="0"/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4100254" y="3428999"/>
            <a:ext cx="943493" cy="309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Lightning Bolt 7"/>
          <p:cNvSpPr/>
          <p:nvPr/>
        </p:nvSpPr>
        <p:spPr>
          <a:xfrm flipH="1">
            <a:off x="3855010" y="2912457"/>
            <a:ext cx="308574" cy="609755"/>
          </a:xfrm>
          <a:prstGeom prst="lightningBol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Lightning Bolt 9"/>
          <p:cNvSpPr/>
          <p:nvPr/>
        </p:nvSpPr>
        <p:spPr>
          <a:xfrm flipH="1">
            <a:off x="7246162" y="2912457"/>
            <a:ext cx="308574" cy="609755"/>
          </a:xfrm>
          <a:prstGeom prst="lightningBol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03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  <p:bldP spid="8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to Expect When You’re </a:t>
            </a:r>
            <a:r>
              <a:rPr lang="en-US" dirty="0" err="1"/>
              <a:t>Rxpecting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444997"/>
          </a:xfrm>
        </p:spPr>
        <p:txBody>
          <a:bodyPr/>
          <a:lstStyle/>
          <a:p>
            <a:r>
              <a:rPr lang="en-US" dirty="0"/>
              <a:t>R is </a:t>
            </a:r>
            <a:r>
              <a:rPr lang="en-US" b="1" dirty="0"/>
              <a:t>case-sensitive</a:t>
            </a:r>
          </a:p>
          <a:p>
            <a:pPr lvl="1"/>
            <a:r>
              <a:rPr lang="en-US" dirty="0"/>
              <a:t>When I get an error, the first thing</a:t>
            </a:r>
            <a:br>
              <a:rPr lang="en-US" dirty="0"/>
            </a:br>
            <a:r>
              <a:rPr lang="en-US" dirty="0"/>
              <a:t>I do is check for typos</a:t>
            </a:r>
          </a:p>
          <a:p>
            <a:r>
              <a:rPr lang="en-US" dirty="0"/>
              <a:t>Package documentation can be</a:t>
            </a:r>
            <a:br>
              <a:rPr lang="en-US" dirty="0"/>
            </a:br>
            <a:r>
              <a:rPr lang="en-US" dirty="0"/>
              <a:t>helpful…depending on the package</a:t>
            </a:r>
          </a:p>
          <a:p>
            <a:r>
              <a:rPr lang="en-US" dirty="0"/>
              <a:t>Lots of help online</a:t>
            </a:r>
          </a:p>
          <a:p>
            <a:pPr lvl="1"/>
            <a:r>
              <a:rPr lang="en-US" dirty="0"/>
              <a:t>Google is your greatest ally</a:t>
            </a:r>
            <a:endParaRPr lang="en-CA" dirty="0"/>
          </a:p>
        </p:txBody>
      </p:sp>
      <p:grpSp>
        <p:nvGrpSpPr>
          <p:cNvPr id="8" name="Group 7"/>
          <p:cNvGrpSpPr/>
          <p:nvPr/>
        </p:nvGrpSpPr>
        <p:grpSpPr>
          <a:xfrm>
            <a:off x="5943600" y="2629867"/>
            <a:ext cx="2373580" cy="3305265"/>
            <a:chOff x="5710117" y="2629867"/>
            <a:chExt cx="2373580" cy="3305265"/>
          </a:xfrm>
        </p:grpSpPr>
        <p:pic>
          <p:nvPicPr>
            <p:cNvPr id="5122" name="Picture 2" descr="http://3.bp.blogspot.com/-GP0tRJjMRWs/UDLy7HUMADI/AAAAAAAAAm0/wjU88gWVeP0/s1600/there_will_be_blood_ver4_xlg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0117" y="2629867"/>
              <a:ext cx="2265483" cy="3305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>
              <a:cxnSpLocks/>
            </p:cNvCxnSpPr>
            <p:nvPr/>
          </p:nvCxnSpPr>
          <p:spPr>
            <a:xfrm>
              <a:off x="7290033" y="5309532"/>
              <a:ext cx="660400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06378" y="4729234"/>
              <a:ext cx="9773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Old English Text MT" panose="03040902040508030806" pitchFamily="66" charset="0"/>
                </a:rPr>
                <a:t>Typos</a:t>
              </a:r>
              <a:endParaRPr lang="en-CA" sz="2400" dirty="0">
                <a:solidFill>
                  <a:srgbClr val="C00000"/>
                </a:solidFill>
                <a:latin typeface="Old English Text MT" panose="03040902040508030806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564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Help Online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Try prefixing your search with “r” or “</a:t>
            </a:r>
            <a:r>
              <a:rPr lang="en-US" dirty="0" err="1"/>
              <a:t>rstats</a:t>
            </a:r>
            <a:r>
              <a:rPr lang="en-US" dirty="0"/>
              <a:t>”</a:t>
            </a:r>
          </a:p>
          <a:p>
            <a:r>
              <a:rPr lang="en-US" dirty="0"/>
              <a:t>Stack Overflow website is a fantastic resource – if this pops up in your search results, check here first!</a:t>
            </a:r>
          </a:p>
          <a:p>
            <a:pPr lvl="1"/>
            <a:r>
              <a:rPr lang="en-CA" dirty="0">
                <a:hlinkClick r:id="rId2"/>
              </a:rPr>
              <a:t>https://stackoverflow.com</a:t>
            </a:r>
            <a:endParaRPr lang="en-US" dirty="0"/>
          </a:p>
          <a:p>
            <a:r>
              <a:rPr lang="en-US" dirty="0"/>
              <a:t>R-help mailing list also has lots of good information</a:t>
            </a:r>
          </a:p>
          <a:p>
            <a:pPr lvl="1"/>
            <a:r>
              <a:rPr lang="en-CA" dirty="0">
                <a:hlinkClick r:id="rId3"/>
              </a:rPr>
              <a:t>https://stat.ethz.ch/mailman/listinfo/r-help</a:t>
            </a:r>
            <a:endParaRPr lang="en-US" dirty="0"/>
          </a:p>
          <a:p>
            <a:r>
              <a:rPr lang="en-US" dirty="0"/>
              <a:t>R-bloggers has lots of great tutorials with example code</a:t>
            </a:r>
          </a:p>
          <a:p>
            <a:pPr lvl="1"/>
            <a:r>
              <a:rPr lang="en-CA" dirty="0">
                <a:hlinkClick r:id="rId4"/>
              </a:rPr>
              <a:t>https://www.</a:t>
            </a:r>
            <a:r>
              <a:rPr lang="en-US" dirty="0">
                <a:hlinkClick r:id="rId4"/>
              </a:rPr>
              <a:t>r-bloggers.com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98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The 5-Minute Intro to Programming</a:t>
            </a:r>
          </a:p>
        </p:txBody>
      </p:sp>
      <p:pic>
        <p:nvPicPr>
          <p:cNvPr id="3074" name="Picture 2" descr="http://www.michaelleestallard.com/wp-content/uploads/Five-Minute-Fav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298" y="2819400"/>
            <a:ext cx="3843868" cy="288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8082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Help Online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looking for help with a particular task, try to be as descriptive as possible:</a:t>
            </a:r>
          </a:p>
          <a:p>
            <a:pPr lvl="1"/>
            <a:r>
              <a:rPr lang="en-US" dirty="0"/>
              <a:t>“r plot means for each condition”</a:t>
            </a:r>
          </a:p>
          <a:p>
            <a:r>
              <a:rPr lang="en-US" dirty="0"/>
              <a:t>If you run into an incomprehensible error message, try pasting it into Google for clues about what might have gone wrong</a:t>
            </a:r>
          </a:p>
          <a:p>
            <a:pPr lvl="1"/>
            <a:r>
              <a:rPr lang="en-US" dirty="0"/>
              <a:t>Take out any of the details that look like they’re specific to your case, like number of cases or object names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219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Help Online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all your Google searching fails, sign up on Stack Overflow and ask your question there</a:t>
            </a:r>
          </a:p>
          <a:p>
            <a:pPr lvl="1"/>
            <a:r>
              <a:rPr lang="en-US" dirty="0"/>
              <a:t>The people there are incredibly helpful, and voting means better answers tend to rise to the top</a:t>
            </a:r>
          </a:p>
          <a:p>
            <a:pPr lvl="1"/>
            <a:r>
              <a:rPr lang="en-US" dirty="0"/>
              <a:t>Asking your question online can also help the next person who has the same problem!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686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and R Notebooks</a:t>
            </a:r>
          </a:p>
        </p:txBody>
      </p:sp>
      <p:pic>
        <p:nvPicPr>
          <p:cNvPr id="2050" name="Picture 2" descr="http://rmarkdown.rstudio.com/images/RMarkdownOutputForma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684" y="2514600"/>
            <a:ext cx="357509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9931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and 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Markdown is a simple formatting syntax (e.g., bold, italics, headings, links) designed to be human-readable, but also easily converted to HTML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769582"/>
              </p:ext>
            </p:extLst>
          </p:nvPr>
        </p:nvGraphicFramePr>
        <p:xfrm>
          <a:off x="1528233" y="3733800"/>
          <a:ext cx="6096000" cy="233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820737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78642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This syntax: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6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*italics*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italics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6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**bold**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1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Header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033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## Header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Header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375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[link](http://www.google.ca)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link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6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60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 and 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 Markdown combines Markdown formatting with the ability to run chunks of R code within the document</a:t>
            </a:r>
          </a:p>
          <a:p>
            <a:pPr lvl="1"/>
            <a:r>
              <a:rPr lang="en-US" dirty="0"/>
              <a:t>This lets you intersperse text and code</a:t>
            </a:r>
          </a:p>
          <a:p>
            <a:pPr lvl="1"/>
            <a:r>
              <a:rPr lang="en-US" dirty="0"/>
              <a:t>Can be converted to a variety of formats, including HTML, Word, and PDF</a:t>
            </a:r>
          </a:p>
          <a:p>
            <a:pPr lvl="1"/>
            <a:r>
              <a:rPr lang="en-US" dirty="0"/>
              <a:t>Useful for summaries of results, documenting analyses, and even creating full manuscripts</a:t>
            </a:r>
          </a:p>
          <a:p>
            <a:r>
              <a:rPr lang="en-US" dirty="0"/>
              <a:t>See cheat sheet: </a:t>
            </a:r>
            <a:r>
              <a:rPr lang="en-US" dirty="0">
                <a:hlinkClick r:id="rId2"/>
              </a:rPr>
              <a:t>https://www.rstudio.com/wp-content/uploads/2015/02/rmarkdown-cheatsheet.pdf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9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RStudio</a:t>
            </a:r>
            <a:r>
              <a:rPr lang="en-US" dirty="0"/>
              <a:t>, select File &gt; New File &gt; R Markdown</a:t>
            </a:r>
          </a:p>
          <a:p>
            <a:r>
              <a:rPr lang="en-US" dirty="0"/>
              <a:t>To insert code chunk, click “Insert” button at top of script panel, or press </a:t>
            </a:r>
            <a:r>
              <a:rPr lang="en-US" dirty="0" err="1"/>
              <a:t>Ctrl+Alt+I</a:t>
            </a:r>
            <a:endParaRPr lang="en-US" dirty="0"/>
          </a:p>
          <a:p>
            <a:pPr lvl="1"/>
            <a:r>
              <a:rPr lang="en-US" dirty="0"/>
              <a:t>(Mac: </a:t>
            </a:r>
            <a:r>
              <a:rPr lang="en-US" dirty="0" err="1"/>
              <a:t>Command+Option+I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Produces this: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7337" y="4800600"/>
            <a:ext cx="2390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```{r}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code goes here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136759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you are ready to see what HTML/Word/PDF document looks like, click the “Knit” button at top of scripts panel</a:t>
            </a:r>
          </a:p>
          <a:p>
            <a:r>
              <a:rPr lang="en-US" dirty="0"/>
              <a:t>Creating these files is handled by ‘</a:t>
            </a:r>
            <a:r>
              <a:rPr lang="en-US" dirty="0" err="1"/>
              <a:t>knitr</a:t>
            </a:r>
            <a:r>
              <a:rPr lang="en-US" dirty="0"/>
              <a:t>’ package</a:t>
            </a:r>
          </a:p>
          <a:p>
            <a:pPr lvl="1"/>
            <a:r>
              <a:rPr lang="en-US" dirty="0"/>
              <a:t>Will run all the chunks in your document, then format according to type of output</a:t>
            </a:r>
          </a:p>
          <a:p>
            <a:r>
              <a:rPr lang="en-US" dirty="0"/>
              <a:t>Useful packages:</a:t>
            </a:r>
          </a:p>
          <a:p>
            <a:pPr lvl="1"/>
            <a:r>
              <a:rPr lang="en-US" dirty="0"/>
              <a:t>For APA formatting, see ‘</a:t>
            </a:r>
            <a:r>
              <a:rPr lang="en-US" dirty="0" err="1"/>
              <a:t>papaja</a:t>
            </a:r>
            <a:r>
              <a:rPr lang="en-US" dirty="0"/>
              <a:t>’ package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citr</a:t>
            </a:r>
            <a:r>
              <a:rPr lang="en-US" dirty="0"/>
              <a:t>’ adds </a:t>
            </a:r>
            <a:r>
              <a:rPr lang="en-US" dirty="0" err="1"/>
              <a:t>RStudio</a:t>
            </a:r>
            <a:r>
              <a:rPr lang="en-US" dirty="0"/>
              <a:t> extension to search and insert references</a:t>
            </a:r>
          </a:p>
        </p:txBody>
      </p:sp>
    </p:spTree>
    <p:extLst>
      <p:ext uri="{BB962C8B-B14F-4D97-AF65-F5344CB8AC3E}">
        <p14:creationId xmlns:p14="http://schemas.microsoft.com/office/powerpoint/2010/main" val="228512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Takes R Markdown one step further: when code chunk is run, output is immediately inserted directly beneath it</a:t>
            </a:r>
          </a:p>
          <a:p>
            <a:r>
              <a:rPr lang="en-US" dirty="0"/>
              <a:t>Persistent: Outputs show up the next time you open the document</a:t>
            </a:r>
          </a:p>
          <a:p>
            <a:r>
              <a:rPr lang="en-US" dirty="0"/>
              <a:t>Patterned after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Still is an .</a:t>
            </a:r>
            <a:r>
              <a:rPr lang="en-US" dirty="0" err="1"/>
              <a:t>Rmd</a:t>
            </a:r>
            <a:r>
              <a:rPr lang="en-US" dirty="0"/>
              <a:t> document, so can still be knitted like any other R Markdown document</a:t>
            </a:r>
          </a:p>
        </p:txBody>
      </p:sp>
    </p:spTree>
    <p:extLst>
      <p:ext uri="{BB962C8B-B14F-4D97-AF65-F5344CB8AC3E}">
        <p14:creationId xmlns:p14="http://schemas.microsoft.com/office/powerpoint/2010/main" val="32743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markdown.rstudio.com/images/notebook-dem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57200"/>
            <a:ext cx="5791200" cy="619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764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useful for primary analyses – can easily document your thought processes as you go</a:t>
            </a:r>
          </a:p>
          <a:p>
            <a:r>
              <a:rPr lang="en-US" dirty="0"/>
              <a:t>More info: </a:t>
            </a:r>
            <a:r>
              <a:rPr lang="en-US" dirty="0">
                <a:hlinkClick r:id="rId2"/>
              </a:rPr>
              <a:t>http://rmarkdown.rstudio.com/r_notebooks.html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8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an </a:t>
            </a:r>
            <a:r>
              <a:rPr lang="en-US" i="1" dirty="0"/>
              <a:t>object-oriented</a:t>
            </a:r>
            <a:r>
              <a:rPr lang="en-US" dirty="0"/>
              <a:t> language</a:t>
            </a:r>
          </a:p>
          <a:p>
            <a:r>
              <a:rPr lang="en-US" dirty="0"/>
              <a:t>In programming, objects are like generic containers to put information into</a:t>
            </a:r>
          </a:p>
          <a:p>
            <a:r>
              <a:rPr lang="en-US" dirty="0"/>
              <a:t>R objects have </a:t>
            </a:r>
            <a:r>
              <a:rPr lang="en-US" b="1" dirty="0"/>
              <a:t>attributes</a:t>
            </a:r>
            <a:r>
              <a:rPr lang="en-US" dirty="0"/>
              <a:t> (properties that describe them) and </a:t>
            </a:r>
            <a:r>
              <a:rPr lang="en-US" b="1" dirty="0"/>
              <a:t>methods</a:t>
            </a:r>
            <a:r>
              <a:rPr lang="en-US" dirty="0"/>
              <a:t> (functions that let you do things with the object)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014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for the Future</a:t>
            </a:r>
          </a:p>
        </p:txBody>
      </p:sp>
      <p:pic>
        <p:nvPicPr>
          <p:cNvPr id="2050" name="Picture 2" descr="https://gerbytheriver.files.wordpress.com/2014/02/7b8f9413047e990195642c5ab6c3a576484e687dcf6d8bc1dfb12d661b7209ed.jpg?w=6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416" y="2819400"/>
            <a:ext cx="5357631" cy="301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7410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BEST WAY TO LEARN R:</a:t>
            </a:r>
          </a:p>
          <a:p>
            <a:r>
              <a:rPr lang="en-US" dirty="0"/>
              <a:t>Take a dataset you have previously analyzed in another statistical program</a:t>
            </a:r>
          </a:p>
          <a:p>
            <a:r>
              <a:rPr lang="en-US" dirty="0"/>
              <a:t>Walk through your analyses step by step and try to recreate them in R – make sure they match!</a:t>
            </a:r>
          </a:p>
          <a:p>
            <a:r>
              <a:rPr lang="en-US" dirty="0"/>
              <a:t>Use workshop code as “cheat sheet” to do those first analyses</a:t>
            </a:r>
          </a:p>
          <a:p>
            <a:r>
              <a:rPr lang="en-US" dirty="0"/>
              <a:t>Use analyses from first dataset as template for the next</a:t>
            </a:r>
          </a:p>
        </p:txBody>
      </p:sp>
    </p:spTree>
    <p:extLst>
      <p:ext uri="{BB962C8B-B14F-4D97-AF65-F5344CB8AC3E}">
        <p14:creationId xmlns:p14="http://schemas.microsoft.com/office/powerpoint/2010/main" val="318898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Things I Didn’t Have Time for but Highly, Highly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‘</a:t>
            </a:r>
            <a:r>
              <a:rPr lang="en-US" b="1" dirty="0" err="1"/>
              <a:t>dplyr</a:t>
            </a:r>
            <a:r>
              <a:rPr lang="en-US" b="1" dirty="0"/>
              <a:t>’ package:</a:t>
            </a:r>
            <a:r>
              <a:rPr lang="en-US" dirty="0"/>
              <a:t> </a:t>
            </a:r>
            <a:r>
              <a:rPr lang="en-US" i="1" dirty="0"/>
              <a:t>Very</a:t>
            </a:r>
            <a:r>
              <a:rPr lang="en-US" dirty="0"/>
              <a:t> useful tools for organizing and managing data frames</a:t>
            </a:r>
          </a:p>
          <a:p>
            <a:r>
              <a:rPr lang="en-US" b="1" dirty="0"/>
              <a:t>‘</a:t>
            </a:r>
            <a:r>
              <a:rPr lang="en-US" b="1" dirty="0" err="1"/>
              <a:t>stringr</a:t>
            </a:r>
            <a:r>
              <a:rPr lang="en-US" b="1" dirty="0"/>
              <a:t>’ package:</a:t>
            </a:r>
            <a:r>
              <a:rPr lang="en-US" dirty="0"/>
              <a:t> Functions for dealing with text data; very useful when restructuring data, e.g., pulling info out of variable names</a:t>
            </a:r>
          </a:p>
          <a:p>
            <a:r>
              <a:rPr lang="en-US" b="1" dirty="0"/>
              <a:t>‘mice’ package:</a:t>
            </a:r>
            <a:r>
              <a:rPr lang="en-US" dirty="0"/>
              <a:t> For multiple imputation in cases of missing data</a:t>
            </a:r>
          </a:p>
        </p:txBody>
      </p:sp>
    </p:spTree>
    <p:extLst>
      <p:ext uri="{BB962C8B-B14F-4D97-AF65-F5344CB8AC3E}">
        <p14:creationId xmlns:p14="http://schemas.microsoft.com/office/powerpoint/2010/main" val="404393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Thanks!!</a:t>
            </a:r>
          </a:p>
        </p:txBody>
      </p:sp>
      <p:pic>
        <p:nvPicPr>
          <p:cNvPr id="1028" name="Picture 4" descr="http://holygroundallaround.com/wp-content/uploads/2013/09/arise-go-forth-and-conqu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466" y="2514600"/>
            <a:ext cx="2617531" cy="362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525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5685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Workshop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information in this workshop was adapted from the Introduction to R workshop by Elizabeth Page-Gould, available at:</a:t>
            </a:r>
            <a:br>
              <a:rPr lang="en-US" dirty="0"/>
            </a:br>
            <a:r>
              <a:rPr lang="en-US" dirty="0">
                <a:hlinkClick r:id="rId2"/>
              </a:rPr>
              <a:t>http://www.page-gould.com/r/uoft/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946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 about Distribution of Workshop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slides and syntax for this workshop are the original materials of Jeffrey Hughes, distributed with a Creative Commons 4.0 International License</a:t>
            </a:r>
          </a:p>
          <a:p>
            <a:r>
              <a:rPr lang="en-US" dirty="0"/>
              <a:t>This means </a:t>
            </a:r>
            <a:r>
              <a:rPr lang="en-US" u="sng" dirty="0"/>
              <a:t>you may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Freely share, distribute, and “remix” the slides and syntax</a:t>
            </a:r>
          </a:p>
          <a:p>
            <a:r>
              <a:rPr lang="en-US" dirty="0"/>
              <a:t>But only under the following conditions:</a:t>
            </a:r>
          </a:p>
          <a:p>
            <a:pPr lvl="1"/>
            <a:r>
              <a:rPr lang="en-US" u="sng" dirty="0"/>
              <a:t>With attribution</a:t>
            </a:r>
            <a:r>
              <a:rPr lang="en-US" dirty="0"/>
              <a:t>: You provide attribution to Jeffrey Hughes with a link to the original workshop materials: </a:t>
            </a:r>
            <a:r>
              <a:rPr lang="en-US" dirty="0">
                <a:hlinkClick r:id="rId2"/>
              </a:rPr>
              <a:t>http://www.jeffhughes.ca/rworkshop</a:t>
            </a:r>
            <a:endParaRPr lang="en-US" dirty="0"/>
          </a:p>
          <a:p>
            <a:pPr lvl="1"/>
            <a:r>
              <a:rPr lang="en-US" u="sng" dirty="0"/>
              <a:t>Share alike</a:t>
            </a:r>
            <a:r>
              <a:rPr lang="en-US" dirty="0"/>
              <a:t>: If you alter or remix this work in any way, you must also share your final product with a license that has similar conditions to this one (e.g., to be distributed freely)</a:t>
            </a:r>
          </a:p>
        </p:txBody>
      </p:sp>
      <p:pic>
        <p:nvPicPr>
          <p:cNvPr id="2050" name="Picture 2" descr="https://creativecommons.org/wp-content/themes/creativecommons.org/images/chooser_c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233894"/>
            <a:ext cx="666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creativecommons.org/wp-content/themes/creativecommons.org/images/chooser_b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90" y="4466165"/>
            <a:ext cx="666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reativecommons.org/wp-content/themes/creativecommons.org/images/chooser_s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90" y="5233875"/>
            <a:ext cx="666750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5" cy="3444997"/>
          </a:xfrm>
        </p:spPr>
        <p:txBody>
          <a:bodyPr/>
          <a:lstStyle/>
          <a:p>
            <a:r>
              <a:rPr lang="en-US" dirty="0"/>
              <a:t>Additionally, objects need a </a:t>
            </a:r>
            <a:r>
              <a:rPr lang="en-US" b="1" dirty="0"/>
              <a:t>name</a:t>
            </a:r>
          </a:p>
          <a:p>
            <a:pPr lvl="1"/>
            <a:r>
              <a:rPr lang="en-US" dirty="0"/>
              <a:t>Objects are stored in a location in your computer memory</a:t>
            </a:r>
          </a:p>
          <a:p>
            <a:pPr lvl="1"/>
            <a:r>
              <a:rPr lang="en-US" dirty="0"/>
              <a:t>Need to be able to tell R to refer back to that particular location</a:t>
            </a:r>
          </a:p>
          <a:p>
            <a:pPr lvl="1"/>
            <a:r>
              <a:rPr lang="en-US" dirty="0"/>
              <a:t>R creates a dictionary called a “namespace” to keep track of all the names of the objects and the memory locations they refer to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1000" y="5011802"/>
            <a:ext cx="3079689" cy="92333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   &gt;&gt; &lt;0ADC64B8&gt;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vector1 &gt;&gt; &lt;0BE13498&gt;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&gt;&gt; &lt;0ABC25C0&gt;</a:t>
            </a:r>
          </a:p>
        </p:txBody>
      </p:sp>
    </p:spTree>
    <p:extLst>
      <p:ext uri="{BB962C8B-B14F-4D97-AF65-F5344CB8AC3E}">
        <p14:creationId xmlns:p14="http://schemas.microsoft.com/office/powerpoint/2010/main" val="405243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 objects are created and given a name using the “assignment arrow”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group.1 &lt;- c(4, 6, 8, 7)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group.2 &lt;- c(2, 1, 3, 2)</a:t>
            </a:r>
          </a:p>
          <a:p>
            <a:r>
              <a:rPr lang="en-US" dirty="0"/>
              <a:t>You can store analyses in objects as well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analysis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(group.1, group.2)</a:t>
            </a:r>
          </a:p>
          <a:p>
            <a:r>
              <a:rPr lang="en-US" dirty="0"/>
              <a:t>Extract attributes from objects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analysis$statistic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 objects in a function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boxplot(group.1, group.2)</a:t>
            </a:r>
          </a:p>
          <a:p>
            <a:r>
              <a:rPr lang="en-US" dirty="0">
                <a:cs typeface="Courier New" panose="02070309020205020404" pitchFamily="49" charset="0"/>
              </a:rPr>
              <a:t>Split one object into new, smaller objects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data_control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subset(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condition == "Control")</a:t>
            </a:r>
          </a:p>
        </p:txBody>
      </p:sp>
    </p:spTree>
    <p:extLst>
      <p:ext uri="{BB962C8B-B14F-4D97-AF65-F5344CB8AC3E}">
        <p14:creationId xmlns:p14="http://schemas.microsoft.com/office/powerpoint/2010/main" val="326092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Objects Useful?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start thinking about statistics in an object-oriented way…it’s a whole new world</a:t>
            </a:r>
            <a:endParaRPr lang="en-CA" dirty="0"/>
          </a:p>
        </p:txBody>
      </p:sp>
      <p:pic>
        <p:nvPicPr>
          <p:cNvPr id="3074" name="Picture 2" descr="https://img.buzzfeed.com/buzzfeed-static/static/2015-03/22/15/enhanced/webdr01/enhanced-buzz-26644-1427053086-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712" y="3429000"/>
            <a:ext cx="4349042" cy="241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74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Objects Useful?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Both data and statistical analyses are objects that you want to know things about (i.e., attributes) and want to do stuff with (i.e., functions)</a:t>
            </a:r>
          </a:p>
          <a:p>
            <a:endParaRPr lang="en-US" dirty="0"/>
          </a:p>
          <a:p>
            <a:r>
              <a:rPr lang="en-US" dirty="0"/>
              <a:t>Instead of an analysis as </a:t>
            </a:r>
            <a:r>
              <a:rPr lang="en-US" i="1" dirty="0"/>
              <a:t>output</a:t>
            </a:r>
            <a:r>
              <a:rPr lang="en-US" dirty="0"/>
              <a:t>, your analyses are now </a:t>
            </a:r>
            <a:r>
              <a:rPr lang="en-US" i="1" dirty="0"/>
              <a:t>objects</a:t>
            </a:r>
            <a:r>
              <a:rPr lang="en-US" dirty="0"/>
              <a:t> you can manipulate further</a:t>
            </a:r>
          </a:p>
          <a:p>
            <a:endParaRPr lang="en-US" dirty="0"/>
          </a:p>
          <a:p>
            <a:r>
              <a:rPr lang="en-US" dirty="0"/>
              <a:t>Instead of dealing with your dataset as one big mass, you can slice and dice it and grab just what you need – as many times as you want!</a:t>
            </a:r>
          </a:p>
        </p:txBody>
      </p:sp>
    </p:spTree>
    <p:extLst>
      <p:ext uri="{BB962C8B-B14F-4D97-AF65-F5344CB8AC3E}">
        <p14:creationId xmlns:p14="http://schemas.microsoft.com/office/powerpoint/2010/main" val="44516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2491</TotalTime>
  <Words>2376</Words>
  <Application>Microsoft Office PowerPoint</Application>
  <PresentationFormat>On-screen Show (4:3)</PresentationFormat>
  <Paragraphs>340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Arial Black</vt:lpstr>
      <vt:lpstr>Calibri</vt:lpstr>
      <vt:lpstr>Consolas</vt:lpstr>
      <vt:lpstr>Courier New</vt:lpstr>
      <vt:lpstr>Garamond</vt:lpstr>
      <vt:lpstr>Old English Text MT</vt:lpstr>
      <vt:lpstr>Wingdings</vt:lpstr>
      <vt:lpstr>Organic</vt:lpstr>
      <vt:lpstr>Learning R Workshop</vt:lpstr>
      <vt:lpstr>What We Covered</vt:lpstr>
      <vt:lpstr>Outline for Today</vt:lpstr>
      <vt:lpstr>The 5-Minute Intro to Programming</vt:lpstr>
      <vt:lpstr>What Is an Object?</vt:lpstr>
      <vt:lpstr>Objects in R</vt:lpstr>
      <vt:lpstr>Objects in R</vt:lpstr>
      <vt:lpstr>Why Are Objects Useful?</vt:lpstr>
      <vt:lpstr>Why Are Objects Useful?</vt:lpstr>
      <vt:lpstr>Why Are Objects Useful?</vt:lpstr>
      <vt:lpstr>PowerPoint Presentation</vt:lpstr>
      <vt:lpstr>Exercise</vt:lpstr>
      <vt:lpstr>PowerPoint Presentation</vt:lpstr>
      <vt:lpstr>Graphing Your Data</vt:lpstr>
      <vt:lpstr>Graphing in R</vt:lpstr>
      <vt:lpstr>ggplot2 and the Grammar of Graphics</vt:lpstr>
      <vt:lpstr>PowerPoint Presentation</vt:lpstr>
      <vt:lpstr>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Tips for Using ggplot2</vt:lpstr>
      <vt:lpstr>PowerPoint Presentation</vt:lpstr>
      <vt:lpstr>The ‘plyr’ Package</vt:lpstr>
      <vt:lpstr>The plyr Approach</vt:lpstr>
      <vt:lpstr>An Example</vt:lpstr>
      <vt:lpstr>The plyr family</vt:lpstr>
      <vt:lpstr>The plyr family</vt:lpstr>
      <vt:lpstr>Basic Format of ddply( )</vt:lpstr>
      <vt:lpstr>Some Useful Built-In Functions</vt:lpstr>
      <vt:lpstr>PowerPoint Presentation</vt:lpstr>
      <vt:lpstr>Troubleshooting Problems in R</vt:lpstr>
      <vt:lpstr>The R-t of Communication</vt:lpstr>
      <vt:lpstr>Multiple Error Messages</vt:lpstr>
      <vt:lpstr>What to Expect When You’re Rxpecting</vt:lpstr>
      <vt:lpstr>Finding Help Online</vt:lpstr>
      <vt:lpstr>Finding Help Online</vt:lpstr>
      <vt:lpstr>Finding Help Online</vt:lpstr>
      <vt:lpstr>R Markdown and R Notebooks</vt:lpstr>
      <vt:lpstr>R Markdown and R Notebooks</vt:lpstr>
      <vt:lpstr>R Markdown and R Notebooks</vt:lpstr>
      <vt:lpstr>R Markdown</vt:lpstr>
      <vt:lpstr>R Markdown</vt:lpstr>
      <vt:lpstr>R Notebooks</vt:lpstr>
      <vt:lpstr>PowerPoint Presentation</vt:lpstr>
      <vt:lpstr>R Notebooks</vt:lpstr>
      <vt:lpstr>Roadmap for the Future</vt:lpstr>
      <vt:lpstr>Your Next Steps</vt:lpstr>
      <vt:lpstr>Things I Didn’t Have Time for but Highly, Highly Recommend</vt:lpstr>
      <vt:lpstr>Thanks!!</vt:lpstr>
      <vt:lpstr>PowerPoint Presentation</vt:lpstr>
      <vt:lpstr>Note about Workshop Materials</vt:lpstr>
      <vt:lpstr>Note about Distribution of Workshop Materials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R is so R-some!</dc:title>
  <dc:creator>Jeff Hughes</dc:creator>
  <cp:lastModifiedBy>Jeff Hughes</cp:lastModifiedBy>
  <cp:revision>222</cp:revision>
  <dcterms:created xsi:type="dcterms:W3CDTF">2014-02-18T19:50:37Z</dcterms:created>
  <dcterms:modified xsi:type="dcterms:W3CDTF">2017-05-07T15:20:03Z</dcterms:modified>
</cp:coreProperties>
</file>