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C1CF53-34EA-4D89-841F-8F184473BD51}" v="359" dt="2021-08-30T16:29:26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C8D81-C60F-490F-A095-00E127F6CCB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62B99-7964-46F4-9A94-7E20F2C2E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9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62B99-7964-46F4-9A94-7E20F2C2E4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25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20E6-A769-46BE-986D-8782C208B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26A21-5786-4D44-A491-37B226AAC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DAE7C-A980-42A7-A9D6-886A30C6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A549-137D-472C-BCD6-A12B852F0C9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FB68B-6C5D-4D14-88A3-A2F91839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8E4C0-9E12-4FFA-AD77-4FF829E4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275A-999A-4FB6-A8C7-7DCEAA53F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9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6A51-5592-40A5-9E8A-3997968C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D8A50-5F50-4C71-A483-EBAA1540B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0B07F-82C6-4AE5-A2C6-9094A22DB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A549-137D-472C-BCD6-A12B852F0C9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4B209-1CDE-4171-8558-CCCC4CC3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B7F08-84F6-4EAE-B7D2-030946F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275A-999A-4FB6-A8C7-7DCEAA53F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8A0842-176F-45BF-8486-DE57CCEA3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B4759-E9EC-4590-B5E0-520F43500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C1268-4BD3-43E9-9781-3C004D00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A549-137D-472C-BCD6-A12B852F0C9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CDD00-C356-484F-82DD-E51F5103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772E-3B35-4821-8EAC-037791EF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275A-999A-4FB6-A8C7-7DCEAA53F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9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B2A1-8C51-482F-80A4-9E4B5B07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23737-2D39-468A-85CD-28DEC45FF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18A8-32E0-4F67-8983-52AF70C0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A549-137D-472C-BCD6-A12B852F0C9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9760E-708D-404C-BA9C-B331A7B7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87B7-F521-4259-AF0F-82CD9209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275A-999A-4FB6-A8C7-7DCEAA53F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8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453AB-E098-4DC2-A51D-951AE4FC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C1780-D3E7-4A8D-AB8A-6039E5071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5AF94-27AC-41FF-A13B-824E9C9BE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A549-137D-472C-BCD6-A12B852F0C9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4DC1A-78C9-43DF-B100-740CCF89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BBE47-91A3-4061-AA1C-D3A60ED8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275A-999A-4FB6-A8C7-7DCEAA53F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9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9C57-76C6-4536-9E9C-54371F9A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E9B24-D229-4B0D-841F-BF7CFB547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CC069-37F5-462A-B6CA-8A514799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8DE03-233A-4A73-9134-04DA3DE6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A549-137D-472C-BCD6-A12B852F0C9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4B77C-DB72-41BE-B2FD-6BCA8545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1C1B0-F0CF-4F59-B1B6-9EFB3D06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275A-999A-4FB6-A8C7-7DCEAA53F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7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E593-9C19-4C5A-9EF8-D43828266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706FD-6205-42F3-841B-9A5FB8CB6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C7F37-A905-496A-9E1B-A591F9B04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710AC8-FD8B-40A8-8026-279160096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4327DD-CA12-4D95-A68D-D59F610BD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C4053D-9FFB-4A7E-94BA-7DEE46356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A549-137D-472C-BCD6-A12B852F0C9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A4407A-62A5-4531-85D7-8E22A2FA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EB042-78CB-4A3C-A8B5-4B695B69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275A-999A-4FB6-A8C7-7DCEAA53F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9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9FFB-BB7B-4690-86B6-1FDAEBE62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1F53C-F1E0-4499-B4D8-E9CE83549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A549-137D-472C-BCD6-A12B852F0C9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244ED-71CC-446B-B73A-A51CB0DB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0B6F2-4EC9-4FE9-887C-E8548F6A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275A-999A-4FB6-A8C7-7DCEAA53F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2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27866F-662A-4F69-9341-60D5AD7F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A549-137D-472C-BCD6-A12B852F0C9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DBFE0C-F799-4801-827C-807C5B65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86F5A-0804-4023-A1D2-85275AB3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275A-999A-4FB6-A8C7-7DCEAA53F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2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F2F2-FEA3-48F1-B7D1-A616079A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550A7-5365-443D-A91E-40834CF29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414D5-00D4-45D2-B6EC-07920021A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2528E-EC99-4E9B-B1F3-4BBA773A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A549-137D-472C-BCD6-A12B852F0C9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DC791-54E5-4ACD-9427-58376C6C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061C2-B24C-4C09-9F0A-5AB97BA1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275A-999A-4FB6-A8C7-7DCEAA53F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0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9D28-A2D5-4CBD-AB46-6344EEE4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2FFA1B-7A7B-4493-BF4C-4AB7C6506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17680-5A91-4FFA-A508-704F2E93B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E195F-BF2E-4310-AF6D-92F25DA91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A549-137D-472C-BCD6-A12B852F0C9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9BE37-A443-497F-A8F7-A41AAB40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7D151-2DE4-4AC7-8A7D-5CA1A96A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275A-999A-4FB6-A8C7-7DCEAA53F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6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ADB21F-A36C-443D-A478-F95E0F01D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C8985-B077-4E62-A555-DD68A6EFE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C347D-D78C-4665-8228-1DD8AC72F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CA549-137D-472C-BCD6-A12B852F0C9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A1202-5605-4E5E-A45D-E79785A44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63632-1C93-445A-AAFC-44BB85E93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6275A-999A-4FB6-A8C7-7DCEAA53F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4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linjeff16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F86BF-0DA8-4A1A-802E-60AC82459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Case Study for Cyclistic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0F9C0-0213-4799-89F6-994158B37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/>
              <a:t>By: Jeff Lin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3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5E750-62A0-4008-A62A-33724CCCC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3DAB1-ECA0-4145-AD89-9E9FF87BD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 the data is collected from divvy-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tripdata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an online public dataset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Further analysis can be conducted such as why casual bikers choose docked bike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Email: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linjeff16@gmail.com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4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5848E-A255-4F83-88F9-5AC37907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Problem: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909C9-70D1-4027-A8C1-2B41B8391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How do annual members and casual riders use </a:t>
            </a:r>
            <a:r>
              <a:rPr lang="en-US" sz="2000" dirty="0" err="1"/>
              <a:t>Cyclistic</a:t>
            </a:r>
            <a:r>
              <a:rPr lang="en-US" sz="2000" dirty="0"/>
              <a:t> bikes differently?</a:t>
            </a:r>
          </a:p>
          <a:p>
            <a:r>
              <a:rPr lang="en-US" sz="2000" dirty="0"/>
              <a:t>Why would casual riders buy </a:t>
            </a:r>
            <a:r>
              <a:rPr lang="en-US" sz="2000" dirty="0" err="1"/>
              <a:t>Cyclistic</a:t>
            </a:r>
            <a:r>
              <a:rPr lang="en-US" sz="2000" dirty="0"/>
              <a:t> annual memberships?</a:t>
            </a:r>
          </a:p>
          <a:p>
            <a:r>
              <a:rPr lang="en-US" sz="2000" dirty="0"/>
              <a:t>How can </a:t>
            </a:r>
            <a:r>
              <a:rPr lang="en-US" sz="2000" dirty="0" err="1"/>
              <a:t>Cyclistic</a:t>
            </a:r>
            <a:r>
              <a:rPr lang="en-US" sz="2000" dirty="0"/>
              <a:t> use digital media to influence casual riders to become members?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BDC4AC-ABB3-4438-B074-B81410E63A44}"/>
              </a:ext>
            </a:extLst>
          </p:cNvPr>
          <p:cNvSpPr txBox="1">
            <a:spLocks/>
          </p:cNvSpPr>
          <p:nvPr/>
        </p:nvSpPr>
        <p:spPr>
          <a:xfrm>
            <a:off x="8902734" y="1406739"/>
            <a:ext cx="2926080" cy="67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dirty="0"/>
              <a:t>This PowerPoint will cover the first problem</a:t>
            </a:r>
          </a:p>
        </p:txBody>
      </p:sp>
    </p:spTree>
    <p:extLst>
      <p:ext uri="{BB962C8B-B14F-4D97-AF65-F5344CB8AC3E}">
        <p14:creationId xmlns:p14="http://schemas.microsoft.com/office/powerpoint/2010/main" val="3766592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B5F3B-08E8-47E2-95C3-6C7223C7D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A71C3DC-E030-4EF6-A946-F51F03D9B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3" y="0"/>
            <a:ext cx="5425826" cy="6858000"/>
          </a:xfrm>
          <a:custGeom>
            <a:avLst/>
            <a:gdLst>
              <a:gd name="connsiteX0" fmla="*/ 189795 w 5425826"/>
              <a:gd name="connsiteY0" fmla="*/ 0 h 6858000"/>
              <a:gd name="connsiteX1" fmla="*/ 189796 w 5425826"/>
              <a:gd name="connsiteY1" fmla="*/ 0 h 6858000"/>
              <a:gd name="connsiteX2" fmla="*/ 334175 w 5425826"/>
              <a:gd name="connsiteY2" fmla="*/ 0 h 6858000"/>
              <a:gd name="connsiteX3" fmla="*/ 4653887 w 5425826"/>
              <a:gd name="connsiteY3" fmla="*/ 0 h 6858000"/>
              <a:gd name="connsiteX4" fmla="*/ 5282519 w 5425826"/>
              <a:gd name="connsiteY4" fmla="*/ 0 h 6858000"/>
              <a:gd name="connsiteX5" fmla="*/ 5425826 w 5425826"/>
              <a:gd name="connsiteY5" fmla="*/ 0 h 6858000"/>
              <a:gd name="connsiteX6" fmla="*/ 5425826 w 5425826"/>
              <a:gd name="connsiteY6" fmla="*/ 6858000 h 6858000"/>
              <a:gd name="connsiteX7" fmla="*/ 5282519 w 5425826"/>
              <a:gd name="connsiteY7" fmla="*/ 6858000 h 6858000"/>
              <a:gd name="connsiteX8" fmla="*/ 4653887 w 5425826"/>
              <a:gd name="connsiteY8" fmla="*/ 6858000 h 6858000"/>
              <a:gd name="connsiteX9" fmla="*/ 334175 w 5425826"/>
              <a:gd name="connsiteY9" fmla="*/ 6858000 h 6858000"/>
              <a:gd name="connsiteX10" fmla="*/ 189796 w 5425826"/>
              <a:gd name="connsiteY10" fmla="*/ 6858000 h 6858000"/>
              <a:gd name="connsiteX11" fmla="*/ 189795 w 5425826"/>
              <a:gd name="connsiteY11" fmla="*/ 6858000 h 6858000"/>
              <a:gd name="connsiteX12" fmla="*/ 184756 w 5425826"/>
              <a:gd name="connsiteY12" fmla="*/ 6791325 h 6858000"/>
              <a:gd name="connsiteX13" fmla="*/ 176358 w 5425826"/>
              <a:gd name="connsiteY13" fmla="*/ 6735762 h 6858000"/>
              <a:gd name="connsiteX14" fmla="*/ 166281 w 5425826"/>
              <a:gd name="connsiteY14" fmla="*/ 6683375 h 6858000"/>
              <a:gd name="connsiteX15" fmla="*/ 149485 w 5425826"/>
              <a:gd name="connsiteY15" fmla="*/ 6640512 h 6858000"/>
              <a:gd name="connsiteX16" fmla="*/ 132689 w 5425826"/>
              <a:gd name="connsiteY16" fmla="*/ 6597650 h 6858000"/>
              <a:gd name="connsiteX17" fmla="*/ 112534 w 5425826"/>
              <a:gd name="connsiteY17" fmla="*/ 6561137 h 6858000"/>
              <a:gd name="connsiteX18" fmla="*/ 92379 w 5425826"/>
              <a:gd name="connsiteY18" fmla="*/ 6523037 h 6858000"/>
              <a:gd name="connsiteX19" fmla="*/ 73903 w 5425826"/>
              <a:gd name="connsiteY19" fmla="*/ 6488112 h 6858000"/>
              <a:gd name="connsiteX20" fmla="*/ 55427 w 5425826"/>
              <a:gd name="connsiteY20" fmla="*/ 6448425 h 6858000"/>
              <a:gd name="connsiteX21" fmla="*/ 38632 w 5425826"/>
              <a:gd name="connsiteY21" fmla="*/ 6407150 h 6858000"/>
              <a:gd name="connsiteX22" fmla="*/ 23515 w 5425826"/>
              <a:gd name="connsiteY22" fmla="*/ 6361112 h 6858000"/>
              <a:gd name="connsiteX23" fmla="*/ 11758 w 5425826"/>
              <a:gd name="connsiteY23" fmla="*/ 6311900 h 6858000"/>
              <a:gd name="connsiteX24" fmla="*/ 3359 w 5425826"/>
              <a:gd name="connsiteY24" fmla="*/ 6251575 h 6858000"/>
              <a:gd name="connsiteX25" fmla="*/ 0 w 5425826"/>
              <a:gd name="connsiteY25" fmla="*/ 6183312 h 6858000"/>
              <a:gd name="connsiteX26" fmla="*/ 3359 w 5425826"/>
              <a:gd name="connsiteY26" fmla="*/ 6113462 h 6858000"/>
              <a:gd name="connsiteX27" fmla="*/ 11758 w 5425826"/>
              <a:gd name="connsiteY27" fmla="*/ 6056312 h 6858000"/>
              <a:gd name="connsiteX28" fmla="*/ 23515 w 5425826"/>
              <a:gd name="connsiteY28" fmla="*/ 6003925 h 6858000"/>
              <a:gd name="connsiteX29" fmla="*/ 38632 w 5425826"/>
              <a:gd name="connsiteY29" fmla="*/ 5956300 h 6858000"/>
              <a:gd name="connsiteX30" fmla="*/ 55427 w 5425826"/>
              <a:gd name="connsiteY30" fmla="*/ 5915025 h 6858000"/>
              <a:gd name="connsiteX31" fmla="*/ 75583 w 5425826"/>
              <a:gd name="connsiteY31" fmla="*/ 5876925 h 6858000"/>
              <a:gd name="connsiteX32" fmla="*/ 95738 w 5425826"/>
              <a:gd name="connsiteY32" fmla="*/ 5840412 h 6858000"/>
              <a:gd name="connsiteX33" fmla="*/ 115893 w 5425826"/>
              <a:gd name="connsiteY33" fmla="*/ 5802312 h 6858000"/>
              <a:gd name="connsiteX34" fmla="*/ 134368 w 5425826"/>
              <a:gd name="connsiteY34" fmla="*/ 5762625 h 6858000"/>
              <a:gd name="connsiteX35" fmla="*/ 152844 w 5425826"/>
              <a:gd name="connsiteY35" fmla="*/ 5721350 h 6858000"/>
              <a:gd name="connsiteX36" fmla="*/ 167960 w 5425826"/>
              <a:gd name="connsiteY36" fmla="*/ 5675312 h 6858000"/>
              <a:gd name="connsiteX37" fmla="*/ 178038 w 5425826"/>
              <a:gd name="connsiteY37" fmla="*/ 5622925 h 6858000"/>
              <a:gd name="connsiteX38" fmla="*/ 188115 w 5425826"/>
              <a:gd name="connsiteY38" fmla="*/ 5562600 h 6858000"/>
              <a:gd name="connsiteX39" fmla="*/ 189795 w 5425826"/>
              <a:gd name="connsiteY39" fmla="*/ 5494337 h 6858000"/>
              <a:gd name="connsiteX40" fmla="*/ 188115 w 5425826"/>
              <a:gd name="connsiteY40" fmla="*/ 5426075 h 6858000"/>
              <a:gd name="connsiteX41" fmla="*/ 178038 w 5425826"/>
              <a:gd name="connsiteY41" fmla="*/ 5365750 h 6858000"/>
              <a:gd name="connsiteX42" fmla="*/ 167960 w 5425826"/>
              <a:gd name="connsiteY42" fmla="*/ 5313362 h 6858000"/>
              <a:gd name="connsiteX43" fmla="*/ 152844 w 5425826"/>
              <a:gd name="connsiteY43" fmla="*/ 5268912 h 6858000"/>
              <a:gd name="connsiteX44" fmla="*/ 134368 w 5425826"/>
              <a:gd name="connsiteY44" fmla="*/ 5226050 h 6858000"/>
              <a:gd name="connsiteX45" fmla="*/ 115893 w 5425826"/>
              <a:gd name="connsiteY45" fmla="*/ 5186362 h 6858000"/>
              <a:gd name="connsiteX46" fmla="*/ 95738 w 5425826"/>
              <a:gd name="connsiteY46" fmla="*/ 5149850 h 6858000"/>
              <a:gd name="connsiteX47" fmla="*/ 75583 w 5425826"/>
              <a:gd name="connsiteY47" fmla="*/ 5114925 h 6858000"/>
              <a:gd name="connsiteX48" fmla="*/ 55427 w 5425826"/>
              <a:gd name="connsiteY48" fmla="*/ 5075237 h 6858000"/>
              <a:gd name="connsiteX49" fmla="*/ 38632 w 5425826"/>
              <a:gd name="connsiteY49" fmla="*/ 5033962 h 6858000"/>
              <a:gd name="connsiteX50" fmla="*/ 23515 w 5425826"/>
              <a:gd name="connsiteY50" fmla="*/ 4987925 h 6858000"/>
              <a:gd name="connsiteX51" fmla="*/ 11758 w 5425826"/>
              <a:gd name="connsiteY51" fmla="*/ 4935537 h 6858000"/>
              <a:gd name="connsiteX52" fmla="*/ 3359 w 5425826"/>
              <a:gd name="connsiteY52" fmla="*/ 4875212 h 6858000"/>
              <a:gd name="connsiteX53" fmla="*/ 0 w 5425826"/>
              <a:gd name="connsiteY53" fmla="*/ 4806950 h 6858000"/>
              <a:gd name="connsiteX54" fmla="*/ 3359 w 5425826"/>
              <a:gd name="connsiteY54" fmla="*/ 4738687 h 6858000"/>
              <a:gd name="connsiteX55" fmla="*/ 11758 w 5425826"/>
              <a:gd name="connsiteY55" fmla="*/ 4678362 h 6858000"/>
              <a:gd name="connsiteX56" fmla="*/ 23515 w 5425826"/>
              <a:gd name="connsiteY56" fmla="*/ 4625975 h 6858000"/>
              <a:gd name="connsiteX57" fmla="*/ 38632 w 5425826"/>
              <a:gd name="connsiteY57" fmla="*/ 4579937 h 6858000"/>
              <a:gd name="connsiteX58" fmla="*/ 55427 w 5425826"/>
              <a:gd name="connsiteY58" fmla="*/ 4537075 h 6858000"/>
              <a:gd name="connsiteX59" fmla="*/ 75583 w 5425826"/>
              <a:gd name="connsiteY59" fmla="*/ 4498975 h 6858000"/>
              <a:gd name="connsiteX60" fmla="*/ 115893 w 5425826"/>
              <a:gd name="connsiteY60" fmla="*/ 4424362 h 6858000"/>
              <a:gd name="connsiteX61" fmla="*/ 134368 w 5425826"/>
              <a:gd name="connsiteY61" fmla="*/ 4386262 h 6858000"/>
              <a:gd name="connsiteX62" fmla="*/ 152844 w 5425826"/>
              <a:gd name="connsiteY62" fmla="*/ 4343400 h 6858000"/>
              <a:gd name="connsiteX63" fmla="*/ 167960 w 5425826"/>
              <a:gd name="connsiteY63" fmla="*/ 4297362 h 6858000"/>
              <a:gd name="connsiteX64" fmla="*/ 178038 w 5425826"/>
              <a:gd name="connsiteY64" fmla="*/ 4244975 h 6858000"/>
              <a:gd name="connsiteX65" fmla="*/ 188115 w 5425826"/>
              <a:gd name="connsiteY65" fmla="*/ 4186237 h 6858000"/>
              <a:gd name="connsiteX66" fmla="*/ 189795 w 5425826"/>
              <a:gd name="connsiteY66" fmla="*/ 4116387 h 6858000"/>
              <a:gd name="connsiteX67" fmla="*/ 188115 w 5425826"/>
              <a:gd name="connsiteY67" fmla="*/ 4048125 h 6858000"/>
              <a:gd name="connsiteX68" fmla="*/ 178038 w 5425826"/>
              <a:gd name="connsiteY68" fmla="*/ 3987800 h 6858000"/>
              <a:gd name="connsiteX69" fmla="*/ 167960 w 5425826"/>
              <a:gd name="connsiteY69" fmla="*/ 3935412 h 6858000"/>
              <a:gd name="connsiteX70" fmla="*/ 152844 w 5425826"/>
              <a:gd name="connsiteY70" fmla="*/ 3890962 h 6858000"/>
              <a:gd name="connsiteX71" fmla="*/ 134368 w 5425826"/>
              <a:gd name="connsiteY71" fmla="*/ 3848100 h 6858000"/>
              <a:gd name="connsiteX72" fmla="*/ 115893 w 5425826"/>
              <a:gd name="connsiteY72" fmla="*/ 3811587 h 6858000"/>
              <a:gd name="connsiteX73" fmla="*/ 75583 w 5425826"/>
              <a:gd name="connsiteY73" fmla="*/ 3736975 h 6858000"/>
              <a:gd name="connsiteX74" fmla="*/ 55427 w 5425826"/>
              <a:gd name="connsiteY74" fmla="*/ 3697287 h 6858000"/>
              <a:gd name="connsiteX75" fmla="*/ 38632 w 5425826"/>
              <a:gd name="connsiteY75" fmla="*/ 3656012 h 6858000"/>
              <a:gd name="connsiteX76" fmla="*/ 23515 w 5425826"/>
              <a:gd name="connsiteY76" fmla="*/ 3609975 h 6858000"/>
              <a:gd name="connsiteX77" fmla="*/ 11758 w 5425826"/>
              <a:gd name="connsiteY77" fmla="*/ 3557587 h 6858000"/>
              <a:gd name="connsiteX78" fmla="*/ 3359 w 5425826"/>
              <a:gd name="connsiteY78" fmla="*/ 3497262 h 6858000"/>
              <a:gd name="connsiteX79" fmla="*/ 0 w 5425826"/>
              <a:gd name="connsiteY79" fmla="*/ 3427412 h 6858000"/>
              <a:gd name="connsiteX80" fmla="*/ 3359 w 5425826"/>
              <a:gd name="connsiteY80" fmla="*/ 3360737 h 6858000"/>
              <a:gd name="connsiteX81" fmla="*/ 11758 w 5425826"/>
              <a:gd name="connsiteY81" fmla="*/ 3300412 h 6858000"/>
              <a:gd name="connsiteX82" fmla="*/ 23515 w 5425826"/>
              <a:gd name="connsiteY82" fmla="*/ 3248025 h 6858000"/>
              <a:gd name="connsiteX83" fmla="*/ 38632 w 5425826"/>
              <a:gd name="connsiteY83" fmla="*/ 3201987 h 6858000"/>
              <a:gd name="connsiteX84" fmla="*/ 55427 w 5425826"/>
              <a:gd name="connsiteY84" fmla="*/ 3160712 h 6858000"/>
              <a:gd name="connsiteX85" fmla="*/ 75583 w 5425826"/>
              <a:gd name="connsiteY85" fmla="*/ 3121025 h 6858000"/>
              <a:gd name="connsiteX86" fmla="*/ 95738 w 5425826"/>
              <a:gd name="connsiteY86" fmla="*/ 3084512 h 6858000"/>
              <a:gd name="connsiteX87" fmla="*/ 115893 w 5425826"/>
              <a:gd name="connsiteY87" fmla="*/ 3046412 h 6858000"/>
              <a:gd name="connsiteX88" fmla="*/ 134368 w 5425826"/>
              <a:gd name="connsiteY88" fmla="*/ 3009900 h 6858000"/>
              <a:gd name="connsiteX89" fmla="*/ 152844 w 5425826"/>
              <a:gd name="connsiteY89" fmla="*/ 2967037 h 6858000"/>
              <a:gd name="connsiteX90" fmla="*/ 167960 w 5425826"/>
              <a:gd name="connsiteY90" fmla="*/ 2922587 h 6858000"/>
              <a:gd name="connsiteX91" fmla="*/ 178038 w 5425826"/>
              <a:gd name="connsiteY91" fmla="*/ 2868612 h 6858000"/>
              <a:gd name="connsiteX92" fmla="*/ 188115 w 5425826"/>
              <a:gd name="connsiteY92" fmla="*/ 2809875 h 6858000"/>
              <a:gd name="connsiteX93" fmla="*/ 189795 w 5425826"/>
              <a:gd name="connsiteY93" fmla="*/ 2741612 h 6858000"/>
              <a:gd name="connsiteX94" fmla="*/ 188115 w 5425826"/>
              <a:gd name="connsiteY94" fmla="*/ 2671762 h 6858000"/>
              <a:gd name="connsiteX95" fmla="*/ 178038 w 5425826"/>
              <a:gd name="connsiteY95" fmla="*/ 2613025 h 6858000"/>
              <a:gd name="connsiteX96" fmla="*/ 167960 w 5425826"/>
              <a:gd name="connsiteY96" fmla="*/ 2560637 h 6858000"/>
              <a:gd name="connsiteX97" fmla="*/ 152844 w 5425826"/>
              <a:gd name="connsiteY97" fmla="*/ 2513012 h 6858000"/>
              <a:gd name="connsiteX98" fmla="*/ 134368 w 5425826"/>
              <a:gd name="connsiteY98" fmla="*/ 2471737 h 6858000"/>
              <a:gd name="connsiteX99" fmla="*/ 115893 w 5425826"/>
              <a:gd name="connsiteY99" fmla="*/ 2433637 h 6858000"/>
              <a:gd name="connsiteX100" fmla="*/ 95738 w 5425826"/>
              <a:gd name="connsiteY100" fmla="*/ 2395537 h 6858000"/>
              <a:gd name="connsiteX101" fmla="*/ 75583 w 5425826"/>
              <a:gd name="connsiteY101" fmla="*/ 2359025 h 6858000"/>
              <a:gd name="connsiteX102" fmla="*/ 55427 w 5425826"/>
              <a:gd name="connsiteY102" fmla="*/ 2319337 h 6858000"/>
              <a:gd name="connsiteX103" fmla="*/ 38632 w 5425826"/>
              <a:gd name="connsiteY103" fmla="*/ 2278062 h 6858000"/>
              <a:gd name="connsiteX104" fmla="*/ 23515 w 5425826"/>
              <a:gd name="connsiteY104" fmla="*/ 2232025 h 6858000"/>
              <a:gd name="connsiteX105" fmla="*/ 11758 w 5425826"/>
              <a:gd name="connsiteY105" fmla="*/ 2179637 h 6858000"/>
              <a:gd name="connsiteX106" fmla="*/ 3359 w 5425826"/>
              <a:gd name="connsiteY106" fmla="*/ 2119312 h 6858000"/>
              <a:gd name="connsiteX107" fmla="*/ 0 w 5425826"/>
              <a:gd name="connsiteY107" fmla="*/ 2051050 h 6858000"/>
              <a:gd name="connsiteX108" fmla="*/ 3359 w 5425826"/>
              <a:gd name="connsiteY108" fmla="*/ 1982787 h 6858000"/>
              <a:gd name="connsiteX109" fmla="*/ 11758 w 5425826"/>
              <a:gd name="connsiteY109" fmla="*/ 1922462 h 6858000"/>
              <a:gd name="connsiteX110" fmla="*/ 23515 w 5425826"/>
              <a:gd name="connsiteY110" fmla="*/ 1870075 h 6858000"/>
              <a:gd name="connsiteX111" fmla="*/ 38632 w 5425826"/>
              <a:gd name="connsiteY111" fmla="*/ 1824037 h 6858000"/>
              <a:gd name="connsiteX112" fmla="*/ 55427 w 5425826"/>
              <a:gd name="connsiteY112" fmla="*/ 1782762 h 6858000"/>
              <a:gd name="connsiteX113" fmla="*/ 75583 w 5425826"/>
              <a:gd name="connsiteY113" fmla="*/ 1743075 h 6858000"/>
              <a:gd name="connsiteX114" fmla="*/ 95738 w 5425826"/>
              <a:gd name="connsiteY114" fmla="*/ 1708150 h 6858000"/>
              <a:gd name="connsiteX115" fmla="*/ 115893 w 5425826"/>
              <a:gd name="connsiteY115" fmla="*/ 1671637 h 6858000"/>
              <a:gd name="connsiteX116" fmla="*/ 134368 w 5425826"/>
              <a:gd name="connsiteY116" fmla="*/ 1631950 h 6858000"/>
              <a:gd name="connsiteX117" fmla="*/ 152844 w 5425826"/>
              <a:gd name="connsiteY117" fmla="*/ 1589087 h 6858000"/>
              <a:gd name="connsiteX118" fmla="*/ 167960 w 5425826"/>
              <a:gd name="connsiteY118" fmla="*/ 1544637 h 6858000"/>
              <a:gd name="connsiteX119" fmla="*/ 178038 w 5425826"/>
              <a:gd name="connsiteY119" fmla="*/ 1492250 h 6858000"/>
              <a:gd name="connsiteX120" fmla="*/ 188115 w 5425826"/>
              <a:gd name="connsiteY120" fmla="*/ 1431925 h 6858000"/>
              <a:gd name="connsiteX121" fmla="*/ 189795 w 5425826"/>
              <a:gd name="connsiteY121" fmla="*/ 1363662 h 6858000"/>
              <a:gd name="connsiteX122" fmla="*/ 188115 w 5425826"/>
              <a:gd name="connsiteY122" fmla="*/ 1295400 h 6858000"/>
              <a:gd name="connsiteX123" fmla="*/ 178038 w 5425826"/>
              <a:gd name="connsiteY123" fmla="*/ 1235075 h 6858000"/>
              <a:gd name="connsiteX124" fmla="*/ 167960 w 5425826"/>
              <a:gd name="connsiteY124" fmla="*/ 1182687 h 6858000"/>
              <a:gd name="connsiteX125" fmla="*/ 152844 w 5425826"/>
              <a:gd name="connsiteY125" fmla="*/ 1136650 h 6858000"/>
              <a:gd name="connsiteX126" fmla="*/ 134368 w 5425826"/>
              <a:gd name="connsiteY126" fmla="*/ 1095375 h 6858000"/>
              <a:gd name="connsiteX127" fmla="*/ 115893 w 5425826"/>
              <a:gd name="connsiteY127" fmla="*/ 1055687 h 6858000"/>
              <a:gd name="connsiteX128" fmla="*/ 95738 w 5425826"/>
              <a:gd name="connsiteY128" fmla="*/ 1017587 h 6858000"/>
              <a:gd name="connsiteX129" fmla="*/ 75583 w 5425826"/>
              <a:gd name="connsiteY129" fmla="*/ 981075 h 6858000"/>
              <a:gd name="connsiteX130" fmla="*/ 55427 w 5425826"/>
              <a:gd name="connsiteY130" fmla="*/ 942975 h 6858000"/>
              <a:gd name="connsiteX131" fmla="*/ 38632 w 5425826"/>
              <a:gd name="connsiteY131" fmla="*/ 901700 h 6858000"/>
              <a:gd name="connsiteX132" fmla="*/ 23515 w 5425826"/>
              <a:gd name="connsiteY132" fmla="*/ 854075 h 6858000"/>
              <a:gd name="connsiteX133" fmla="*/ 11758 w 5425826"/>
              <a:gd name="connsiteY133" fmla="*/ 801687 h 6858000"/>
              <a:gd name="connsiteX134" fmla="*/ 3359 w 5425826"/>
              <a:gd name="connsiteY134" fmla="*/ 744537 h 6858000"/>
              <a:gd name="connsiteX135" fmla="*/ 0 w 5425826"/>
              <a:gd name="connsiteY135" fmla="*/ 673100 h 6858000"/>
              <a:gd name="connsiteX136" fmla="*/ 3359 w 5425826"/>
              <a:gd name="connsiteY136" fmla="*/ 606425 h 6858000"/>
              <a:gd name="connsiteX137" fmla="*/ 11758 w 5425826"/>
              <a:gd name="connsiteY137" fmla="*/ 546100 h 6858000"/>
              <a:gd name="connsiteX138" fmla="*/ 23515 w 5425826"/>
              <a:gd name="connsiteY138" fmla="*/ 496887 h 6858000"/>
              <a:gd name="connsiteX139" fmla="*/ 38632 w 5425826"/>
              <a:gd name="connsiteY139" fmla="*/ 450850 h 6858000"/>
              <a:gd name="connsiteX140" fmla="*/ 55427 w 5425826"/>
              <a:gd name="connsiteY140" fmla="*/ 409575 h 6858000"/>
              <a:gd name="connsiteX141" fmla="*/ 73903 w 5425826"/>
              <a:gd name="connsiteY141" fmla="*/ 369887 h 6858000"/>
              <a:gd name="connsiteX142" fmla="*/ 92379 w 5425826"/>
              <a:gd name="connsiteY142" fmla="*/ 334962 h 6858000"/>
              <a:gd name="connsiteX143" fmla="*/ 112534 w 5425826"/>
              <a:gd name="connsiteY143" fmla="*/ 296862 h 6858000"/>
              <a:gd name="connsiteX144" fmla="*/ 132689 w 5425826"/>
              <a:gd name="connsiteY144" fmla="*/ 260350 h 6858000"/>
              <a:gd name="connsiteX145" fmla="*/ 149485 w 5425826"/>
              <a:gd name="connsiteY145" fmla="*/ 217487 h 6858000"/>
              <a:gd name="connsiteX146" fmla="*/ 166281 w 5425826"/>
              <a:gd name="connsiteY146" fmla="*/ 174625 h 6858000"/>
              <a:gd name="connsiteX147" fmla="*/ 176358 w 5425826"/>
              <a:gd name="connsiteY147" fmla="*/ 122237 h 6858000"/>
              <a:gd name="connsiteX148" fmla="*/ 184756 w 5425826"/>
              <a:gd name="connsiteY148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5425826" h="6858000">
                <a:moveTo>
                  <a:pt x="189795" y="0"/>
                </a:moveTo>
                <a:lnTo>
                  <a:pt x="189796" y="0"/>
                </a:lnTo>
                <a:lnTo>
                  <a:pt x="334175" y="0"/>
                </a:lnTo>
                <a:lnTo>
                  <a:pt x="4653887" y="0"/>
                </a:lnTo>
                <a:lnTo>
                  <a:pt x="5282519" y="0"/>
                </a:lnTo>
                <a:lnTo>
                  <a:pt x="5425826" y="0"/>
                </a:lnTo>
                <a:lnTo>
                  <a:pt x="5425826" y="6858000"/>
                </a:lnTo>
                <a:lnTo>
                  <a:pt x="5282519" y="6858000"/>
                </a:lnTo>
                <a:lnTo>
                  <a:pt x="4653887" y="6858000"/>
                </a:lnTo>
                <a:lnTo>
                  <a:pt x="334175" y="6858000"/>
                </a:lnTo>
                <a:lnTo>
                  <a:pt x="189796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9D725B-1ED5-4368-89B7-6DB5C1B3E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100346" cy="6858000"/>
          </a:xfrm>
          <a:custGeom>
            <a:avLst/>
            <a:gdLst>
              <a:gd name="connsiteX0" fmla="*/ 0 w 7100346"/>
              <a:gd name="connsiteY0" fmla="*/ 0 h 6858000"/>
              <a:gd name="connsiteX1" fmla="*/ 6955967 w 7100346"/>
              <a:gd name="connsiteY1" fmla="*/ 0 h 6858000"/>
              <a:gd name="connsiteX2" fmla="*/ 7100346 w 7100346"/>
              <a:gd name="connsiteY2" fmla="*/ 0 h 6858000"/>
              <a:gd name="connsiteX3" fmla="*/ 7095307 w 7100346"/>
              <a:gd name="connsiteY3" fmla="*/ 66675 h 6858000"/>
              <a:gd name="connsiteX4" fmla="*/ 7086909 w 7100346"/>
              <a:gd name="connsiteY4" fmla="*/ 122237 h 6858000"/>
              <a:gd name="connsiteX5" fmla="*/ 7076832 w 7100346"/>
              <a:gd name="connsiteY5" fmla="*/ 174625 h 6858000"/>
              <a:gd name="connsiteX6" fmla="*/ 7060036 w 7100346"/>
              <a:gd name="connsiteY6" fmla="*/ 217487 h 6858000"/>
              <a:gd name="connsiteX7" fmla="*/ 7043240 w 7100346"/>
              <a:gd name="connsiteY7" fmla="*/ 260350 h 6858000"/>
              <a:gd name="connsiteX8" fmla="*/ 7023085 w 7100346"/>
              <a:gd name="connsiteY8" fmla="*/ 296862 h 6858000"/>
              <a:gd name="connsiteX9" fmla="*/ 7002930 w 7100346"/>
              <a:gd name="connsiteY9" fmla="*/ 334962 h 6858000"/>
              <a:gd name="connsiteX10" fmla="*/ 6984454 w 7100346"/>
              <a:gd name="connsiteY10" fmla="*/ 369887 h 6858000"/>
              <a:gd name="connsiteX11" fmla="*/ 6965978 w 7100346"/>
              <a:gd name="connsiteY11" fmla="*/ 409575 h 6858000"/>
              <a:gd name="connsiteX12" fmla="*/ 6949183 w 7100346"/>
              <a:gd name="connsiteY12" fmla="*/ 450850 h 6858000"/>
              <a:gd name="connsiteX13" fmla="*/ 6934066 w 7100346"/>
              <a:gd name="connsiteY13" fmla="*/ 496887 h 6858000"/>
              <a:gd name="connsiteX14" fmla="*/ 6922309 w 7100346"/>
              <a:gd name="connsiteY14" fmla="*/ 546100 h 6858000"/>
              <a:gd name="connsiteX15" fmla="*/ 6913910 w 7100346"/>
              <a:gd name="connsiteY15" fmla="*/ 606425 h 6858000"/>
              <a:gd name="connsiteX16" fmla="*/ 6910551 w 7100346"/>
              <a:gd name="connsiteY16" fmla="*/ 673100 h 6858000"/>
              <a:gd name="connsiteX17" fmla="*/ 6913910 w 7100346"/>
              <a:gd name="connsiteY17" fmla="*/ 744537 h 6858000"/>
              <a:gd name="connsiteX18" fmla="*/ 6922309 w 7100346"/>
              <a:gd name="connsiteY18" fmla="*/ 801687 h 6858000"/>
              <a:gd name="connsiteX19" fmla="*/ 6934066 w 7100346"/>
              <a:gd name="connsiteY19" fmla="*/ 854075 h 6858000"/>
              <a:gd name="connsiteX20" fmla="*/ 6949183 w 7100346"/>
              <a:gd name="connsiteY20" fmla="*/ 901700 h 6858000"/>
              <a:gd name="connsiteX21" fmla="*/ 6965978 w 7100346"/>
              <a:gd name="connsiteY21" fmla="*/ 942975 h 6858000"/>
              <a:gd name="connsiteX22" fmla="*/ 6986134 w 7100346"/>
              <a:gd name="connsiteY22" fmla="*/ 981075 h 6858000"/>
              <a:gd name="connsiteX23" fmla="*/ 7006289 w 7100346"/>
              <a:gd name="connsiteY23" fmla="*/ 1017587 h 6858000"/>
              <a:gd name="connsiteX24" fmla="*/ 7026444 w 7100346"/>
              <a:gd name="connsiteY24" fmla="*/ 1055687 h 6858000"/>
              <a:gd name="connsiteX25" fmla="*/ 7044919 w 7100346"/>
              <a:gd name="connsiteY25" fmla="*/ 1095375 h 6858000"/>
              <a:gd name="connsiteX26" fmla="*/ 7063395 w 7100346"/>
              <a:gd name="connsiteY26" fmla="*/ 1136650 h 6858000"/>
              <a:gd name="connsiteX27" fmla="*/ 7078511 w 7100346"/>
              <a:gd name="connsiteY27" fmla="*/ 1182687 h 6858000"/>
              <a:gd name="connsiteX28" fmla="*/ 7088589 w 7100346"/>
              <a:gd name="connsiteY28" fmla="*/ 1235075 h 6858000"/>
              <a:gd name="connsiteX29" fmla="*/ 7098666 w 7100346"/>
              <a:gd name="connsiteY29" fmla="*/ 1295400 h 6858000"/>
              <a:gd name="connsiteX30" fmla="*/ 7100346 w 7100346"/>
              <a:gd name="connsiteY30" fmla="*/ 1363662 h 6858000"/>
              <a:gd name="connsiteX31" fmla="*/ 7098666 w 7100346"/>
              <a:gd name="connsiteY31" fmla="*/ 1431925 h 6858000"/>
              <a:gd name="connsiteX32" fmla="*/ 7088589 w 7100346"/>
              <a:gd name="connsiteY32" fmla="*/ 1492250 h 6858000"/>
              <a:gd name="connsiteX33" fmla="*/ 7078511 w 7100346"/>
              <a:gd name="connsiteY33" fmla="*/ 1544637 h 6858000"/>
              <a:gd name="connsiteX34" fmla="*/ 7063395 w 7100346"/>
              <a:gd name="connsiteY34" fmla="*/ 1589087 h 6858000"/>
              <a:gd name="connsiteX35" fmla="*/ 7044919 w 7100346"/>
              <a:gd name="connsiteY35" fmla="*/ 1631950 h 6858000"/>
              <a:gd name="connsiteX36" fmla="*/ 7026444 w 7100346"/>
              <a:gd name="connsiteY36" fmla="*/ 1671637 h 6858000"/>
              <a:gd name="connsiteX37" fmla="*/ 7006289 w 7100346"/>
              <a:gd name="connsiteY37" fmla="*/ 1708150 h 6858000"/>
              <a:gd name="connsiteX38" fmla="*/ 6986134 w 7100346"/>
              <a:gd name="connsiteY38" fmla="*/ 1743075 h 6858000"/>
              <a:gd name="connsiteX39" fmla="*/ 6965978 w 7100346"/>
              <a:gd name="connsiteY39" fmla="*/ 1782762 h 6858000"/>
              <a:gd name="connsiteX40" fmla="*/ 6949183 w 7100346"/>
              <a:gd name="connsiteY40" fmla="*/ 1824037 h 6858000"/>
              <a:gd name="connsiteX41" fmla="*/ 6934066 w 7100346"/>
              <a:gd name="connsiteY41" fmla="*/ 1870075 h 6858000"/>
              <a:gd name="connsiteX42" fmla="*/ 6922309 w 7100346"/>
              <a:gd name="connsiteY42" fmla="*/ 1922462 h 6858000"/>
              <a:gd name="connsiteX43" fmla="*/ 6913910 w 7100346"/>
              <a:gd name="connsiteY43" fmla="*/ 1982787 h 6858000"/>
              <a:gd name="connsiteX44" fmla="*/ 6910551 w 7100346"/>
              <a:gd name="connsiteY44" fmla="*/ 2051050 h 6858000"/>
              <a:gd name="connsiteX45" fmla="*/ 6913910 w 7100346"/>
              <a:gd name="connsiteY45" fmla="*/ 2119312 h 6858000"/>
              <a:gd name="connsiteX46" fmla="*/ 6922309 w 7100346"/>
              <a:gd name="connsiteY46" fmla="*/ 2179637 h 6858000"/>
              <a:gd name="connsiteX47" fmla="*/ 6934066 w 7100346"/>
              <a:gd name="connsiteY47" fmla="*/ 2232025 h 6858000"/>
              <a:gd name="connsiteX48" fmla="*/ 6949183 w 7100346"/>
              <a:gd name="connsiteY48" fmla="*/ 2278062 h 6858000"/>
              <a:gd name="connsiteX49" fmla="*/ 6965978 w 7100346"/>
              <a:gd name="connsiteY49" fmla="*/ 2319337 h 6858000"/>
              <a:gd name="connsiteX50" fmla="*/ 6986134 w 7100346"/>
              <a:gd name="connsiteY50" fmla="*/ 2359025 h 6858000"/>
              <a:gd name="connsiteX51" fmla="*/ 7006289 w 7100346"/>
              <a:gd name="connsiteY51" fmla="*/ 2395537 h 6858000"/>
              <a:gd name="connsiteX52" fmla="*/ 7026444 w 7100346"/>
              <a:gd name="connsiteY52" fmla="*/ 2433637 h 6858000"/>
              <a:gd name="connsiteX53" fmla="*/ 7044919 w 7100346"/>
              <a:gd name="connsiteY53" fmla="*/ 2471737 h 6858000"/>
              <a:gd name="connsiteX54" fmla="*/ 7063395 w 7100346"/>
              <a:gd name="connsiteY54" fmla="*/ 2513012 h 6858000"/>
              <a:gd name="connsiteX55" fmla="*/ 7078511 w 7100346"/>
              <a:gd name="connsiteY55" fmla="*/ 2560637 h 6858000"/>
              <a:gd name="connsiteX56" fmla="*/ 7088589 w 7100346"/>
              <a:gd name="connsiteY56" fmla="*/ 2613025 h 6858000"/>
              <a:gd name="connsiteX57" fmla="*/ 7098666 w 7100346"/>
              <a:gd name="connsiteY57" fmla="*/ 2671762 h 6858000"/>
              <a:gd name="connsiteX58" fmla="*/ 7100346 w 7100346"/>
              <a:gd name="connsiteY58" fmla="*/ 2741612 h 6858000"/>
              <a:gd name="connsiteX59" fmla="*/ 7098666 w 7100346"/>
              <a:gd name="connsiteY59" fmla="*/ 2809875 h 6858000"/>
              <a:gd name="connsiteX60" fmla="*/ 7088589 w 7100346"/>
              <a:gd name="connsiteY60" fmla="*/ 2868612 h 6858000"/>
              <a:gd name="connsiteX61" fmla="*/ 7078511 w 7100346"/>
              <a:gd name="connsiteY61" fmla="*/ 2922587 h 6858000"/>
              <a:gd name="connsiteX62" fmla="*/ 7063395 w 7100346"/>
              <a:gd name="connsiteY62" fmla="*/ 2967037 h 6858000"/>
              <a:gd name="connsiteX63" fmla="*/ 7044919 w 7100346"/>
              <a:gd name="connsiteY63" fmla="*/ 3009900 h 6858000"/>
              <a:gd name="connsiteX64" fmla="*/ 7026444 w 7100346"/>
              <a:gd name="connsiteY64" fmla="*/ 3046412 h 6858000"/>
              <a:gd name="connsiteX65" fmla="*/ 7006289 w 7100346"/>
              <a:gd name="connsiteY65" fmla="*/ 3084512 h 6858000"/>
              <a:gd name="connsiteX66" fmla="*/ 6986134 w 7100346"/>
              <a:gd name="connsiteY66" fmla="*/ 3121025 h 6858000"/>
              <a:gd name="connsiteX67" fmla="*/ 6965978 w 7100346"/>
              <a:gd name="connsiteY67" fmla="*/ 3160712 h 6858000"/>
              <a:gd name="connsiteX68" fmla="*/ 6949183 w 7100346"/>
              <a:gd name="connsiteY68" fmla="*/ 3201987 h 6858000"/>
              <a:gd name="connsiteX69" fmla="*/ 6934066 w 7100346"/>
              <a:gd name="connsiteY69" fmla="*/ 3248025 h 6858000"/>
              <a:gd name="connsiteX70" fmla="*/ 6922309 w 7100346"/>
              <a:gd name="connsiteY70" fmla="*/ 3300412 h 6858000"/>
              <a:gd name="connsiteX71" fmla="*/ 6913910 w 7100346"/>
              <a:gd name="connsiteY71" fmla="*/ 3360737 h 6858000"/>
              <a:gd name="connsiteX72" fmla="*/ 6910551 w 7100346"/>
              <a:gd name="connsiteY72" fmla="*/ 3427412 h 6858000"/>
              <a:gd name="connsiteX73" fmla="*/ 6913910 w 7100346"/>
              <a:gd name="connsiteY73" fmla="*/ 3497262 h 6858000"/>
              <a:gd name="connsiteX74" fmla="*/ 6922309 w 7100346"/>
              <a:gd name="connsiteY74" fmla="*/ 3557587 h 6858000"/>
              <a:gd name="connsiteX75" fmla="*/ 6934066 w 7100346"/>
              <a:gd name="connsiteY75" fmla="*/ 3609975 h 6858000"/>
              <a:gd name="connsiteX76" fmla="*/ 6949183 w 7100346"/>
              <a:gd name="connsiteY76" fmla="*/ 3656012 h 6858000"/>
              <a:gd name="connsiteX77" fmla="*/ 6965978 w 7100346"/>
              <a:gd name="connsiteY77" fmla="*/ 3697287 h 6858000"/>
              <a:gd name="connsiteX78" fmla="*/ 6986134 w 7100346"/>
              <a:gd name="connsiteY78" fmla="*/ 3736975 h 6858000"/>
              <a:gd name="connsiteX79" fmla="*/ 7026444 w 7100346"/>
              <a:gd name="connsiteY79" fmla="*/ 3811587 h 6858000"/>
              <a:gd name="connsiteX80" fmla="*/ 7044919 w 7100346"/>
              <a:gd name="connsiteY80" fmla="*/ 3848100 h 6858000"/>
              <a:gd name="connsiteX81" fmla="*/ 7063395 w 7100346"/>
              <a:gd name="connsiteY81" fmla="*/ 3890962 h 6858000"/>
              <a:gd name="connsiteX82" fmla="*/ 7078511 w 7100346"/>
              <a:gd name="connsiteY82" fmla="*/ 3935412 h 6858000"/>
              <a:gd name="connsiteX83" fmla="*/ 7088589 w 7100346"/>
              <a:gd name="connsiteY83" fmla="*/ 3987800 h 6858000"/>
              <a:gd name="connsiteX84" fmla="*/ 7098666 w 7100346"/>
              <a:gd name="connsiteY84" fmla="*/ 4048125 h 6858000"/>
              <a:gd name="connsiteX85" fmla="*/ 7100346 w 7100346"/>
              <a:gd name="connsiteY85" fmla="*/ 4116387 h 6858000"/>
              <a:gd name="connsiteX86" fmla="*/ 7098666 w 7100346"/>
              <a:gd name="connsiteY86" fmla="*/ 4186237 h 6858000"/>
              <a:gd name="connsiteX87" fmla="*/ 7088589 w 7100346"/>
              <a:gd name="connsiteY87" fmla="*/ 4244975 h 6858000"/>
              <a:gd name="connsiteX88" fmla="*/ 7078511 w 7100346"/>
              <a:gd name="connsiteY88" fmla="*/ 4297362 h 6858000"/>
              <a:gd name="connsiteX89" fmla="*/ 7063395 w 7100346"/>
              <a:gd name="connsiteY89" fmla="*/ 4343400 h 6858000"/>
              <a:gd name="connsiteX90" fmla="*/ 7044919 w 7100346"/>
              <a:gd name="connsiteY90" fmla="*/ 4386262 h 6858000"/>
              <a:gd name="connsiteX91" fmla="*/ 7026444 w 7100346"/>
              <a:gd name="connsiteY91" fmla="*/ 4424362 h 6858000"/>
              <a:gd name="connsiteX92" fmla="*/ 6986134 w 7100346"/>
              <a:gd name="connsiteY92" fmla="*/ 4498975 h 6858000"/>
              <a:gd name="connsiteX93" fmla="*/ 6965978 w 7100346"/>
              <a:gd name="connsiteY93" fmla="*/ 4537075 h 6858000"/>
              <a:gd name="connsiteX94" fmla="*/ 6949183 w 7100346"/>
              <a:gd name="connsiteY94" fmla="*/ 4579937 h 6858000"/>
              <a:gd name="connsiteX95" fmla="*/ 6934066 w 7100346"/>
              <a:gd name="connsiteY95" fmla="*/ 4625975 h 6858000"/>
              <a:gd name="connsiteX96" fmla="*/ 6922309 w 7100346"/>
              <a:gd name="connsiteY96" fmla="*/ 4678362 h 6858000"/>
              <a:gd name="connsiteX97" fmla="*/ 6913910 w 7100346"/>
              <a:gd name="connsiteY97" fmla="*/ 4738687 h 6858000"/>
              <a:gd name="connsiteX98" fmla="*/ 6910551 w 7100346"/>
              <a:gd name="connsiteY98" fmla="*/ 4806950 h 6858000"/>
              <a:gd name="connsiteX99" fmla="*/ 6913910 w 7100346"/>
              <a:gd name="connsiteY99" fmla="*/ 4875212 h 6858000"/>
              <a:gd name="connsiteX100" fmla="*/ 6922309 w 7100346"/>
              <a:gd name="connsiteY100" fmla="*/ 4935537 h 6858000"/>
              <a:gd name="connsiteX101" fmla="*/ 6934066 w 7100346"/>
              <a:gd name="connsiteY101" fmla="*/ 4987925 h 6858000"/>
              <a:gd name="connsiteX102" fmla="*/ 6949183 w 7100346"/>
              <a:gd name="connsiteY102" fmla="*/ 5033962 h 6858000"/>
              <a:gd name="connsiteX103" fmla="*/ 6965978 w 7100346"/>
              <a:gd name="connsiteY103" fmla="*/ 5075237 h 6858000"/>
              <a:gd name="connsiteX104" fmla="*/ 6986134 w 7100346"/>
              <a:gd name="connsiteY104" fmla="*/ 5114925 h 6858000"/>
              <a:gd name="connsiteX105" fmla="*/ 7006289 w 7100346"/>
              <a:gd name="connsiteY105" fmla="*/ 5149850 h 6858000"/>
              <a:gd name="connsiteX106" fmla="*/ 7026444 w 7100346"/>
              <a:gd name="connsiteY106" fmla="*/ 5186362 h 6858000"/>
              <a:gd name="connsiteX107" fmla="*/ 7044919 w 7100346"/>
              <a:gd name="connsiteY107" fmla="*/ 5226050 h 6858000"/>
              <a:gd name="connsiteX108" fmla="*/ 7063395 w 7100346"/>
              <a:gd name="connsiteY108" fmla="*/ 5268912 h 6858000"/>
              <a:gd name="connsiteX109" fmla="*/ 7078511 w 7100346"/>
              <a:gd name="connsiteY109" fmla="*/ 5313362 h 6858000"/>
              <a:gd name="connsiteX110" fmla="*/ 7088589 w 7100346"/>
              <a:gd name="connsiteY110" fmla="*/ 5365750 h 6858000"/>
              <a:gd name="connsiteX111" fmla="*/ 7098666 w 7100346"/>
              <a:gd name="connsiteY111" fmla="*/ 5426075 h 6858000"/>
              <a:gd name="connsiteX112" fmla="*/ 7100346 w 7100346"/>
              <a:gd name="connsiteY112" fmla="*/ 5494337 h 6858000"/>
              <a:gd name="connsiteX113" fmla="*/ 7098666 w 7100346"/>
              <a:gd name="connsiteY113" fmla="*/ 5562600 h 6858000"/>
              <a:gd name="connsiteX114" fmla="*/ 7088589 w 7100346"/>
              <a:gd name="connsiteY114" fmla="*/ 5622925 h 6858000"/>
              <a:gd name="connsiteX115" fmla="*/ 7078511 w 7100346"/>
              <a:gd name="connsiteY115" fmla="*/ 5675312 h 6858000"/>
              <a:gd name="connsiteX116" fmla="*/ 7063395 w 7100346"/>
              <a:gd name="connsiteY116" fmla="*/ 5721350 h 6858000"/>
              <a:gd name="connsiteX117" fmla="*/ 7044919 w 7100346"/>
              <a:gd name="connsiteY117" fmla="*/ 5762625 h 6858000"/>
              <a:gd name="connsiteX118" fmla="*/ 7026444 w 7100346"/>
              <a:gd name="connsiteY118" fmla="*/ 5802312 h 6858000"/>
              <a:gd name="connsiteX119" fmla="*/ 7006289 w 7100346"/>
              <a:gd name="connsiteY119" fmla="*/ 5840412 h 6858000"/>
              <a:gd name="connsiteX120" fmla="*/ 6986134 w 7100346"/>
              <a:gd name="connsiteY120" fmla="*/ 5876925 h 6858000"/>
              <a:gd name="connsiteX121" fmla="*/ 6965978 w 7100346"/>
              <a:gd name="connsiteY121" fmla="*/ 5915025 h 6858000"/>
              <a:gd name="connsiteX122" fmla="*/ 6949183 w 7100346"/>
              <a:gd name="connsiteY122" fmla="*/ 5956300 h 6858000"/>
              <a:gd name="connsiteX123" fmla="*/ 6934066 w 7100346"/>
              <a:gd name="connsiteY123" fmla="*/ 6003925 h 6858000"/>
              <a:gd name="connsiteX124" fmla="*/ 6922309 w 7100346"/>
              <a:gd name="connsiteY124" fmla="*/ 6056312 h 6858000"/>
              <a:gd name="connsiteX125" fmla="*/ 6913910 w 7100346"/>
              <a:gd name="connsiteY125" fmla="*/ 6113462 h 6858000"/>
              <a:gd name="connsiteX126" fmla="*/ 6910551 w 7100346"/>
              <a:gd name="connsiteY126" fmla="*/ 6183312 h 6858000"/>
              <a:gd name="connsiteX127" fmla="*/ 6913910 w 7100346"/>
              <a:gd name="connsiteY127" fmla="*/ 6251575 h 6858000"/>
              <a:gd name="connsiteX128" fmla="*/ 6922309 w 7100346"/>
              <a:gd name="connsiteY128" fmla="*/ 6311900 h 6858000"/>
              <a:gd name="connsiteX129" fmla="*/ 6934066 w 7100346"/>
              <a:gd name="connsiteY129" fmla="*/ 6361112 h 6858000"/>
              <a:gd name="connsiteX130" fmla="*/ 6949183 w 7100346"/>
              <a:gd name="connsiteY130" fmla="*/ 6407150 h 6858000"/>
              <a:gd name="connsiteX131" fmla="*/ 6965978 w 7100346"/>
              <a:gd name="connsiteY131" fmla="*/ 6448425 h 6858000"/>
              <a:gd name="connsiteX132" fmla="*/ 6984454 w 7100346"/>
              <a:gd name="connsiteY132" fmla="*/ 6488112 h 6858000"/>
              <a:gd name="connsiteX133" fmla="*/ 7002930 w 7100346"/>
              <a:gd name="connsiteY133" fmla="*/ 6523037 h 6858000"/>
              <a:gd name="connsiteX134" fmla="*/ 7023085 w 7100346"/>
              <a:gd name="connsiteY134" fmla="*/ 6561137 h 6858000"/>
              <a:gd name="connsiteX135" fmla="*/ 7043240 w 7100346"/>
              <a:gd name="connsiteY135" fmla="*/ 6597650 h 6858000"/>
              <a:gd name="connsiteX136" fmla="*/ 7060036 w 7100346"/>
              <a:gd name="connsiteY136" fmla="*/ 6640512 h 6858000"/>
              <a:gd name="connsiteX137" fmla="*/ 7076832 w 7100346"/>
              <a:gd name="connsiteY137" fmla="*/ 6683375 h 6858000"/>
              <a:gd name="connsiteX138" fmla="*/ 7086909 w 7100346"/>
              <a:gd name="connsiteY138" fmla="*/ 6735762 h 6858000"/>
              <a:gd name="connsiteX139" fmla="*/ 7095307 w 7100346"/>
              <a:gd name="connsiteY139" fmla="*/ 6791325 h 6858000"/>
              <a:gd name="connsiteX140" fmla="*/ 7100346 w 7100346"/>
              <a:gd name="connsiteY140" fmla="*/ 6858000 h 6858000"/>
              <a:gd name="connsiteX141" fmla="*/ 6955967 w 7100346"/>
              <a:gd name="connsiteY141" fmla="*/ 6858000 h 6858000"/>
              <a:gd name="connsiteX142" fmla="*/ 0 w 7100346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100346" h="6858000">
                <a:moveTo>
                  <a:pt x="0" y="0"/>
                </a:moveTo>
                <a:lnTo>
                  <a:pt x="6955967" y="0"/>
                </a:lnTo>
                <a:lnTo>
                  <a:pt x="7100346" y="0"/>
                </a:lnTo>
                <a:lnTo>
                  <a:pt x="7095307" y="66675"/>
                </a:lnTo>
                <a:lnTo>
                  <a:pt x="7086909" y="122237"/>
                </a:lnTo>
                <a:lnTo>
                  <a:pt x="7076832" y="174625"/>
                </a:lnTo>
                <a:lnTo>
                  <a:pt x="7060036" y="217487"/>
                </a:lnTo>
                <a:lnTo>
                  <a:pt x="7043240" y="260350"/>
                </a:lnTo>
                <a:lnTo>
                  <a:pt x="7023085" y="296862"/>
                </a:lnTo>
                <a:lnTo>
                  <a:pt x="7002930" y="334962"/>
                </a:lnTo>
                <a:lnTo>
                  <a:pt x="6984454" y="369887"/>
                </a:lnTo>
                <a:lnTo>
                  <a:pt x="6965978" y="409575"/>
                </a:lnTo>
                <a:lnTo>
                  <a:pt x="6949183" y="450850"/>
                </a:lnTo>
                <a:lnTo>
                  <a:pt x="6934066" y="496887"/>
                </a:lnTo>
                <a:lnTo>
                  <a:pt x="6922309" y="546100"/>
                </a:lnTo>
                <a:lnTo>
                  <a:pt x="6913910" y="606425"/>
                </a:lnTo>
                <a:lnTo>
                  <a:pt x="6910551" y="673100"/>
                </a:lnTo>
                <a:lnTo>
                  <a:pt x="6913910" y="744537"/>
                </a:lnTo>
                <a:lnTo>
                  <a:pt x="6922309" y="801687"/>
                </a:lnTo>
                <a:lnTo>
                  <a:pt x="6934066" y="854075"/>
                </a:lnTo>
                <a:lnTo>
                  <a:pt x="6949183" y="901700"/>
                </a:lnTo>
                <a:lnTo>
                  <a:pt x="6965978" y="942975"/>
                </a:lnTo>
                <a:lnTo>
                  <a:pt x="6986134" y="981075"/>
                </a:lnTo>
                <a:lnTo>
                  <a:pt x="7006289" y="1017587"/>
                </a:lnTo>
                <a:lnTo>
                  <a:pt x="7026444" y="1055687"/>
                </a:lnTo>
                <a:lnTo>
                  <a:pt x="7044919" y="1095375"/>
                </a:lnTo>
                <a:lnTo>
                  <a:pt x="7063395" y="1136650"/>
                </a:lnTo>
                <a:lnTo>
                  <a:pt x="7078511" y="1182687"/>
                </a:lnTo>
                <a:lnTo>
                  <a:pt x="7088589" y="1235075"/>
                </a:lnTo>
                <a:lnTo>
                  <a:pt x="7098666" y="1295400"/>
                </a:lnTo>
                <a:lnTo>
                  <a:pt x="7100346" y="1363662"/>
                </a:lnTo>
                <a:lnTo>
                  <a:pt x="7098666" y="1431925"/>
                </a:lnTo>
                <a:lnTo>
                  <a:pt x="7088589" y="1492250"/>
                </a:lnTo>
                <a:lnTo>
                  <a:pt x="7078511" y="1544637"/>
                </a:lnTo>
                <a:lnTo>
                  <a:pt x="7063395" y="1589087"/>
                </a:lnTo>
                <a:lnTo>
                  <a:pt x="7044919" y="1631950"/>
                </a:lnTo>
                <a:lnTo>
                  <a:pt x="7026444" y="1671637"/>
                </a:lnTo>
                <a:lnTo>
                  <a:pt x="7006289" y="1708150"/>
                </a:lnTo>
                <a:lnTo>
                  <a:pt x="6986134" y="1743075"/>
                </a:lnTo>
                <a:lnTo>
                  <a:pt x="6965978" y="1782762"/>
                </a:lnTo>
                <a:lnTo>
                  <a:pt x="6949183" y="1824037"/>
                </a:lnTo>
                <a:lnTo>
                  <a:pt x="6934066" y="1870075"/>
                </a:lnTo>
                <a:lnTo>
                  <a:pt x="6922309" y="1922462"/>
                </a:lnTo>
                <a:lnTo>
                  <a:pt x="6913910" y="1982787"/>
                </a:lnTo>
                <a:lnTo>
                  <a:pt x="6910551" y="2051050"/>
                </a:lnTo>
                <a:lnTo>
                  <a:pt x="6913910" y="2119312"/>
                </a:lnTo>
                <a:lnTo>
                  <a:pt x="6922309" y="2179637"/>
                </a:lnTo>
                <a:lnTo>
                  <a:pt x="6934066" y="2232025"/>
                </a:lnTo>
                <a:lnTo>
                  <a:pt x="6949183" y="2278062"/>
                </a:lnTo>
                <a:lnTo>
                  <a:pt x="6965978" y="2319337"/>
                </a:lnTo>
                <a:lnTo>
                  <a:pt x="6986134" y="2359025"/>
                </a:lnTo>
                <a:lnTo>
                  <a:pt x="7006289" y="2395537"/>
                </a:lnTo>
                <a:lnTo>
                  <a:pt x="7026444" y="2433637"/>
                </a:lnTo>
                <a:lnTo>
                  <a:pt x="7044919" y="2471737"/>
                </a:lnTo>
                <a:lnTo>
                  <a:pt x="7063395" y="2513012"/>
                </a:lnTo>
                <a:lnTo>
                  <a:pt x="7078511" y="2560637"/>
                </a:lnTo>
                <a:lnTo>
                  <a:pt x="7088589" y="2613025"/>
                </a:lnTo>
                <a:lnTo>
                  <a:pt x="7098666" y="2671762"/>
                </a:lnTo>
                <a:lnTo>
                  <a:pt x="7100346" y="2741612"/>
                </a:lnTo>
                <a:lnTo>
                  <a:pt x="7098666" y="2809875"/>
                </a:lnTo>
                <a:lnTo>
                  <a:pt x="7088589" y="2868612"/>
                </a:lnTo>
                <a:lnTo>
                  <a:pt x="7078511" y="2922587"/>
                </a:lnTo>
                <a:lnTo>
                  <a:pt x="7063395" y="2967037"/>
                </a:lnTo>
                <a:lnTo>
                  <a:pt x="7044919" y="3009900"/>
                </a:lnTo>
                <a:lnTo>
                  <a:pt x="7026444" y="3046412"/>
                </a:lnTo>
                <a:lnTo>
                  <a:pt x="7006289" y="3084512"/>
                </a:lnTo>
                <a:lnTo>
                  <a:pt x="6986134" y="3121025"/>
                </a:lnTo>
                <a:lnTo>
                  <a:pt x="6965978" y="3160712"/>
                </a:lnTo>
                <a:lnTo>
                  <a:pt x="6949183" y="3201987"/>
                </a:lnTo>
                <a:lnTo>
                  <a:pt x="6934066" y="3248025"/>
                </a:lnTo>
                <a:lnTo>
                  <a:pt x="6922309" y="3300412"/>
                </a:lnTo>
                <a:lnTo>
                  <a:pt x="6913910" y="3360737"/>
                </a:lnTo>
                <a:lnTo>
                  <a:pt x="6910551" y="3427412"/>
                </a:lnTo>
                <a:lnTo>
                  <a:pt x="6913910" y="3497262"/>
                </a:lnTo>
                <a:lnTo>
                  <a:pt x="6922309" y="3557587"/>
                </a:lnTo>
                <a:lnTo>
                  <a:pt x="6934066" y="3609975"/>
                </a:lnTo>
                <a:lnTo>
                  <a:pt x="6949183" y="3656012"/>
                </a:lnTo>
                <a:lnTo>
                  <a:pt x="6965978" y="3697287"/>
                </a:lnTo>
                <a:lnTo>
                  <a:pt x="6986134" y="3736975"/>
                </a:lnTo>
                <a:lnTo>
                  <a:pt x="7026444" y="3811587"/>
                </a:lnTo>
                <a:lnTo>
                  <a:pt x="7044919" y="3848100"/>
                </a:lnTo>
                <a:lnTo>
                  <a:pt x="7063395" y="3890962"/>
                </a:lnTo>
                <a:lnTo>
                  <a:pt x="7078511" y="3935412"/>
                </a:lnTo>
                <a:lnTo>
                  <a:pt x="7088589" y="3987800"/>
                </a:lnTo>
                <a:lnTo>
                  <a:pt x="7098666" y="4048125"/>
                </a:lnTo>
                <a:lnTo>
                  <a:pt x="7100346" y="4116387"/>
                </a:lnTo>
                <a:lnTo>
                  <a:pt x="7098666" y="4186237"/>
                </a:lnTo>
                <a:lnTo>
                  <a:pt x="7088589" y="4244975"/>
                </a:lnTo>
                <a:lnTo>
                  <a:pt x="7078511" y="4297362"/>
                </a:lnTo>
                <a:lnTo>
                  <a:pt x="7063395" y="4343400"/>
                </a:lnTo>
                <a:lnTo>
                  <a:pt x="7044919" y="4386262"/>
                </a:lnTo>
                <a:lnTo>
                  <a:pt x="7026444" y="4424362"/>
                </a:lnTo>
                <a:lnTo>
                  <a:pt x="6986134" y="4498975"/>
                </a:lnTo>
                <a:lnTo>
                  <a:pt x="6965978" y="4537075"/>
                </a:lnTo>
                <a:lnTo>
                  <a:pt x="6949183" y="4579937"/>
                </a:lnTo>
                <a:lnTo>
                  <a:pt x="6934066" y="4625975"/>
                </a:lnTo>
                <a:lnTo>
                  <a:pt x="6922309" y="4678362"/>
                </a:lnTo>
                <a:lnTo>
                  <a:pt x="6913910" y="4738687"/>
                </a:lnTo>
                <a:lnTo>
                  <a:pt x="6910551" y="4806950"/>
                </a:lnTo>
                <a:lnTo>
                  <a:pt x="6913910" y="4875212"/>
                </a:lnTo>
                <a:lnTo>
                  <a:pt x="6922309" y="4935537"/>
                </a:lnTo>
                <a:lnTo>
                  <a:pt x="6934066" y="4987925"/>
                </a:lnTo>
                <a:lnTo>
                  <a:pt x="6949183" y="5033962"/>
                </a:lnTo>
                <a:lnTo>
                  <a:pt x="6965978" y="5075237"/>
                </a:lnTo>
                <a:lnTo>
                  <a:pt x="6986134" y="5114925"/>
                </a:lnTo>
                <a:lnTo>
                  <a:pt x="7006289" y="5149850"/>
                </a:lnTo>
                <a:lnTo>
                  <a:pt x="7026444" y="5186362"/>
                </a:lnTo>
                <a:lnTo>
                  <a:pt x="7044919" y="5226050"/>
                </a:lnTo>
                <a:lnTo>
                  <a:pt x="7063395" y="5268912"/>
                </a:lnTo>
                <a:lnTo>
                  <a:pt x="7078511" y="5313362"/>
                </a:lnTo>
                <a:lnTo>
                  <a:pt x="7088589" y="5365750"/>
                </a:lnTo>
                <a:lnTo>
                  <a:pt x="7098666" y="5426075"/>
                </a:lnTo>
                <a:lnTo>
                  <a:pt x="7100346" y="5494337"/>
                </a:lnTo>
                <a:lnTo>
                  <a:pt x="7098666" y="5562600"/>
                </a:lnTo>
                <a:lnTo>
                  <a:pt x="7088589" y="5622925"/>
                </a:lnTo>
                <a:lnTo>
                  <a:pt x="7078511" y="5675312"/>
                </a:lnTo>
                <a:lnTo>
                  <a:pt x="7063395" y="5721350"/>
                </a:lnTo>
                <a:lnTo>
                  <a:pt x="7044919" y="5762625"/>
                </a:lnTo>
                <a:lnTo>
                  <a:pt x="7026444" y="5802312"/>
                </a:lnTo>
                <a:lnTo>
                  <a:pt x="7006289" y="5840412"/>
                </a:lnTo>
                <a:lnTo>
                  <a:pt x="6986134" y="5876925"/>
                </a:lnTo>
                <a:lnTo>
                  <a:pt x="6965978" y="5915025"/>
                </a:lnTo>
                <a:lnTo>
                  <a:pt x="6949183" y="5956300"/>
                </a:lnTo>
                <a:lnTo>
                  <a:pt x="6934066" y="6003925"/>
                </a:lnTo>
                <a:lnTo>
                  <a:pt x="6922309" y="6056312"/>
                </a:lnTo>
                <a:lnTo>
                  <a:pt x="6913910" y="6113462"/>
                </a:lnTo>
                <a:lnTo>
                  <a:pt x="6910551" y="6183312"/>
                </a:lnTo>
                <a:lnTo>
                  <a:pt x="6913910" y="6251575"/>
                </a:lnTo>
                <a:lnTo>
                  <a:pt x="6922309" y="6311900"/>
                </a:lnTo>
                <a:lnTo>
                  <a:pt x="6934066" y="6361112"/>
                </a:lnTo>
                <a:lnTo>
                  <a:pt x="6949183" y="6407150"/>
                </a:lnTo>
                <a:lnTo>
                  <a:pt x="6965978" y="6448425"/>
                </a:lnTo>
                <a:lnTo>
                  <a:pt x="6984454" y="6488112"/>
                </a:lnTo>
                <a:lnTo>
                  <a:pt x="7002930" y="6523037"/>
                </a:lnTo>
                <a:lnTo>
                  <a:pt x="7023085" y="6561137"/>
                </a:lnTo>
                <a:lnTo>
                  <a:pt x="7043240" y="6597650"/>
                </a:lnTo>
                <a:lnTo>
                  <a:pt x="7060036" y="6640512"/>
                </a:lnTo>
                <a:lnTo>
                  <a:pt x="7076832" y="6683375"/>
                </a:lnTo>
                <a:lnTo>
                  <a:pt x="7086909" y="6735762"/>
                </a:lnTo>
                <a:lnTo>
                  <a:pt x="7095307" y="6791325"/>
                </a:lnTo>
                <a:lnTo>
                  <a:pt x="7100346" y="6858000"/>
                </a:lnTo>
                <a:lnTo>
                  <a:pt x="69559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D614-5CAD-4D42-B4CC-0D3D32D4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5469" y="197316"/>
            <a:ext cx="8524979" cy="60815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do they differ?</a:t>
            </a:r>
            <a:br>
              <a:rPr lang="en-US" sz="6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200" kern="1200" dirty="0">
                <a:solidFill>
                  <a:schemeClr val="tx1">
                    <a:alpha val="30000"/>
                  </a:schemeClr>
                </a:solidFill>
                <a:latin typeface="+mj-lt"/>
                <a:ea typeface="+mj-ea"/>
                <a:cs typeface="+mj-cs"/>
              </a:rPr>
              <a:t>Why does it matter?</a:t>
            </a:r>
          </a:p>
        </p:txBody>
      </p: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44F1A24C-BD11-48CA-8B91-9A5A3C10B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6084" y="1654902"/>
            <a:ext cx="3548195" cy="354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9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3B6B5C9-BE23-4C39-92DF-62F5C1B96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98FA7-64FD-44C6-B7F9-6A0BFE147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272931"/>
            <a:ext cx="4316412" cy="1369601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Ride length of Casual vs. members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33887F-5725-499E-8BC5-19BEFD54D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51F68D6-DC6F-411C-AC90-625926C1F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37141AF-5F53-4F17-BC2C-4CD50626F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849979-3126-4A77-90D6-8E4265C41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The time interval is arranged by 30 minutes.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First bar less than 30 minutes, second around 30 minutes, third around an hour, etc. </a:t>
            </a: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7A427ABF-8E70-4664-B320-13E35B721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432" y="272931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8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8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90FFBE-2442-450C-B498-5177DCBEC13A}"/>
              </a:ext>
            </a:extLst>
          </p:cNvPr>
          <p:cNvSpPr txBox="1"/>
          <p:nvPr/>
        </p:nvSpPr>
        <p:spPr>
          <a:xfrm>
            <a:off x="649270" y="506727"/>
            <a:ext cx="388514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Day Distribution of a Week</a:t>
            </a:r>
          </a:p>
        </p:txBody>
      </p:sp>
      <p:cxnSp>
        <p:nvCxnSpPr>
          <p:cNvPr id="98" name="Straight Connector 100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5806C6A-5E95-449A-819B-D67B84BFE564}"/>
              </a:ext>
            </a:extLst>
          </p:cNvPr>
          <p:cNvSpPr txBox="1"/>
          <p:nvPr/>
        </p:nvSpPr>
        <p:spPr>
          <a:xfrm>
            <a:off x="4945336" y="506727"/>
            <a:ext cx="6609921" cy="15267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bg1"/>
                </a:solidFill>
              </a:rPr>
              <a:t>There is a significant increase in percentage of casual bikers on the weekends.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bg1"/>
                </a:solidFill>
              </a:rPr>
              <a:t>Member bikers use bikes as their main source of transportation due to a relatively same percentage throughout the week.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A5B4773-E470-455C-ACD4-A866F21F9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8" y="2805550"/>
            <a:ext cx="5559480" cy="3185769"/>
          </a:xfrm>
          <a:prstGeom prst="rect">
            <a:avLst/>
          </a:prstGeom>
        </p:spPr>
      </p:pic>
      <p:pic>
        <p:nvPicPr>
          <p:cNvPr id="2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A47D368-D2F1-4DE4-85B7-FF3287C15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36" y="2813221"/>
            <a:ext cx="5546955" cy="317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0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955CD-D6C2-4F72-935A-44036DF33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Bike type distribution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63F12AA-8BF8-497F-8F0F-E9BA1ADE3B05}"/>
              </a:ext>
            </a:extLst>
          </p:cNvPr>
          <p:cNvSpPr txBox="1"/>
          <p:nvPr/>
        </p:nvSpPr>
        <p:spPr>
          <a:xfrm>
            <a:off x="4945336" y="506727"/>
            <a:ext cx="6609921" cy="15267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Some casual bikers choose docked bike because it is easier to see and find a docking station around the city.</a:t>
            </a:r>
            <a:endParaRPr lang="en-US" sz="2200" dirty="0">
              <a:solidFill>
                <a:schemeClr val="bg1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cs typeface="Calibri"/>
              </a:rPr>
              <a:t>There is a higher average electric bike usage by casual bikers due to it being easier to travel than a classic bike.</a:t>
            </a:r>
          </a:p>
        </p:txBody>
      </p: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D1A00307-1BBE-40F3-9CEB-AA60A0D99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2" y="2523915"/>
            <a:ext cx="5355772" cy="3749040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9F51CC7C-8BBD-4C7F-A2D1-DAF6CCAD8A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327" y="2527997"/>
            <a:ext cx="5355772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7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B5F3B-08E8-47E2-95C3-6C7223C7D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A71C3DC-E030-4EF6-A946-F51F03D9B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3" y="0"/>
            <a:ext cx="5425826" cy="6858000"/>
          </a:xfrm>
          <a:custGeom>
            <a:avLst/>
            <a:gdLst>
              <a:gd name="connsiteX0" fmla="*/ 189795 w 5425826"/>
              <a:gd name="connsiteY0" fmla="*/ 0 h 6858000"/>
              <a:gd name="connsiteX1" fmla="*/ 189796 w 5425826"/>
              <a:gd name="connsiteY1" fmla="*/ 0 h 6858000"/>
              <a:gd name="connsiteX2" fmla="*/ 334175 w 5425826"/>
              <a:gd name="connsiteY2" fmla="*/ 0 h 6858000"/>
              <a:gd name="connsiteX3" fmla="*/ 4653887 w 5425826"/>
              <a:gd name="connsiteY3" fmla="*/ 0 h 6858000"/>
              <a:gd name="connsiteX4" fmla="*/ 5282519 w 5425826"/>
              <a:gd name="connsiteY4" fmla="*/ 0 h 6858000"/>
              <a:gd name="connsiteX5" fmla="*/ 5425826 w 5425826"/>
              <a:gd name="connsiteY5" fmla="*/ 0 h 6858000"/>
              <a:gd name="connsiteX6" fmla="*/ 5425826 w 5425826"/>
              <a:gd name="connsiteY6" fmla="*/ 6858000 h 6858000"/>
              <a:gd name="connsiteX7" fmla="*/ 5282519 w 5425826"/>
              <a:gd name="connsiteY7" fmla="*/ 6858000 h 6858000"/>
              <a:gd name="connsiteX8" fmla="*/ 4653887 w 5425826"/>
              <a:gd name="connsiteY8" fmla="*/ 6858000 h 6858000"/>
              <a:gd name="connsiteX9" fmla="*/ 334175 w 5425826"/>
              <a:gd name="connsiteY9" fmla="*/ 6858000 h 6858000"/>
              <a:gd name="connsiteX10" fmla="*/ 189796 w 5425826"/>
              <a:gd name="connsiteY10" fmla="*/ 6858000 h 6858000"/>
              <a:gd name="connsiteX11" fmla="*/ 189795 w 5425826"/>
              <a:gd name="connsiteY11" fmla="*/ 6858000 h 6858000"/>
              <a:gd name="connsiteX12" fmla="*/ 184756 w 5425826"/>
              <a:gd name="connsiteY12" fmla="*/ 6791325 h 6858000"/>
              <a:gd name="connsiteX13" fmla="*/ 176358 w 5425826"/>
              <a:gd name="connsiteY13" fmla="*/ 6735762 h 6858000"/>
              <a:gd name="connsiteX14" fmla="*/ 166281 w 5425826"/>
              <a:gd name="connsiteY14" fmla="*/ 6683375 h 6858000"/>
              <a:gd name="connsiteX15" fmla="*/ 149485 w 5425826"/>
              <a:gd name="connsiteY15" fmla="*/ 6640512 h 6858000"/>
              <a:gd name="connsiteX16" fmla="*/ 132689 w 5425826"/>
              <a:gd name="connsiteY16" fmla="*/ 6597650 h 6858000"/>
              <a:gd name="connsiteX17" fmla="*/ 112534 w 5425826"/>
              <a:gd name="connsiteY17" fmla="*/ 6561137 h 6858000"/>
              <a:gd name="connsiteX18" fmla="*/ 92379 w 5425826"/>
              <a:gd name="connsiteY18" fmla="*/ 6523037 h 6858000"/>
              <a:gd name="connsiteX19" fmla="*/ 73903 w 5425826"/>
              <a:gd name="connsiteY19" fmla="*/ 6488112 h 6858000"/>
              <a:gd name="connsiteX20" fmla="*/ 55427 w 5425826"/>
              <a:gd name="connsiteY20" fmla="*/ 6448425 h 6858000"/>
              <a:gd name="connsiteX21" fmla="*/ 38632 w 5425826"/>
              <a:gd name="connsiteY21" fmla="*/ 6407150 h 6858000"/>
              <a:gd name="connsiteX22" fmla="*/ 23515 w 5425826"/>
              <a:gd name="connsiteY22" fmla="*/ 6361112 h 6858000"/>
              <a:gd name="connsiteX23" fmla="*/ 11758 w 5425826"/>
              <a:gd name="connsiteY23" fmla="*/ 6311900 h 6858000"/>
              <a:gd name="connsiteX24" fmla="*/ 3359 w 5425826"/>
              <a:gd name="connsiteY24" fmla="*/ 6251575 h 6858000"/>
              <a:gd name="connsiteX25" fmla="*/ 0 w 5425826"/>
              <a:gd name="connsiteY25" fmla="*/ 6183312 h 6858000"/>
              <a:gd name="connsiteX26" fmla="*/ 3359 w 5425826"/>
              <a:gd name="connsiteY26" fmla="*/ 6113462 h 6858000"/>
              <a:gd name="connsiteX27" fmla="*/ 11758 w 5425826"/>
              <a:gd name="connsiteY27" fmla="*/ 6056312 h 6858000"/>
              <a:gd name="connsiteX28" fmla="*/ 23515 w 5425826"/>
              <a:gd name="connsiteY28" fmla="*/ 6003925 h 6858000"/>
              <a:gd name="connsiteX29" fmla="*/ 38632 w 5425826"/>
              <a:gd name="connsiteY29" fmla="*/ 5956300 h 6858000"/>
              <a:gd name="connsiteX30" fmla="*/ 55427 w 5425826"/>
              <a:gd name="connsiteY30" fmla="*/ 5915025 h 6858000"/>
              <a:gd name="connsiteX31" fmla="*/ 75583 w 5425826"/>
              <a:gd name="connsiteY31" fmla="*/ 5876925 h 6858000"/>
              <a:gd name="connsiteX32" fmla="*/ 95738 w 5425826"/>
              <a:gd name="connsiteY32" fmla="*/ 5840412 h 6858000"/>
              <a:gd name="connsiteX33" fmla="*/ 115893 w 5425826"/>
              <a:gd name="connsiteY33" fmla="*/ 5802312 h 6858000"/>
              <a:gd name="connsiteX34" fmla="*/ 134368 w 5425826"/>
              <a:gd name="connsiteY34" fmla="*/ 5762625 h 6858000"/>
              <a:gd name="connsiteX35" fmla="*/ 152844 w 5425826"/>
              <a:gd name="connsiteY35" fmla="*/ 5721350 h 6858000"/>
              <a:gd name="connsiteX36" fmla="*/ 167960 w 5425826"/>
              <a:gd name="connsiteY36" fmla="*/ 5675312 h 6858000"/>
              <a:gd name="connsiteX37" fmla="*/ 178038 w 5425826"/>
              <a:gd name="connsiteY37" fmla="*/ 5622925 h 6858000"/>
              <a:gd name="connsiteX38" fmla="*/ 188115 w 5425826"/>
              <a:gd name="connsiteY38" fmla="*/ 5562600 h 6858000"/>
              <a:gd name="connsiteX39" fmla="*/ 189795 w 5425826"/>
              <a:gd name="connsiteY39" fmla="*/ 5494337 h 6858000"/>
              <a:gd name="connsiteX40" fmla="*/ 188115 w 5425826"/>
              <a:gd name="connsiteY40" fmla="*/ 5426075 h 6858000"/>
              <a:gd name="connsiteX41" fmla="*/ 178038 w 5425826"/>
              <a:gd name="connsiteY41" fmla="*/ 5365750 h 6858000"/>
              <a:gd name="connsiteX42" fmla="*/ 167960 w 5425826"/>
              <a:gd name="connsiteY42" fmla="*/ 5313362 h 6858000"/>
              <a:gd name="connsiteX43" fmla="*/ 152844 w 5425826"/>
              <a:gd name="connsiteY43" fmla="*/ 5268912 h 6858000"/>
              <a:gd name="connsiteX44" fmla="*/ 134368 w 5425826"/>
              <a:gd name="connsiteY44" fmla="*/ 5226050 h 6858000"/>
              <a:gd name="connsiteX45" fmla="*/ 115893 w 5425826"/>
              <a:gd name="connsiteY45" fmla="*/ 5186362 h 6858000"/>
              <a:gd name="connsiteX46" fmla="*/ 95738 w 5425826"/>
              <a:gd name="connsiteY46" fmla="*/ 5149850 h 6858000"/>
              <a:gd name="connsiteX47" fmla="*/ 75583 w 5425826"/>
              <a:gd name="connsiteY47" fmla="*/ 5114925 h 6858000"/>
              <a:gd name="connsiteX48" fmla="*/ 55427 w 5425826"/>
              <a:gd name="connsiteY48" fmla="*/ 5075237 h 6858000"/>
              <a:gd name="connsiteX49" fmla="*/ 38632 w 5425826"/>
              <a:gd name="connsiteY49" fmla="*/ 5033962 h 6858000"/>
              <a:gd name="connsiteX50" fmla="*/ 23515 w 5425826"/>
              <a:gd name="connsiteY50" fmla="*/ 4987925 h 6858000"/>
              <a:gd name="connsiteX51" fmla="*/ 11758 w 5425826"/>
              <a:gd name="connsiteY51" fmla="*/ 4935537 h 6858000"/>
              <a:gd name="connsiteX52" fmla="*/ 3359 w 5425826"/>
              <a:gd name="connsiteY52" fmla="*/ 4875212 h 6858000"/>
              <a:gd name="connsiteX53" fmla="*/ 0 w 5425826"/>
              <a:gd name="connsiteY53" fmla="*/ 4806950 h 6858000"/>
              <a:gd name="connsiteX54" fmla="*/ 3359 w 5425826"/>
              <a:gd name="connsiteY54" fmla="*/ 4738687 h 6858000"/>
              <a:gd name="connsiteX55" fmla="*/ 11758 w 5425826"/>
              <a:gd name="connsiteY55" fmla="*/ 4678362 h 6858000"/>
              <a:gd name="connsiteX56" fmla="*/ 23515 w 5425826"/>
              <a:gd name="connsiteY56" fmla="*/ 4625975 h 6858000"/>
              <a:gd name="connsiteX57" fmla="*/ 38632 w 5425826"/>
              <a:gd name="connsiteY57" fmla="*/ 4579937 h 6858000"/>
              <a:gd name="connsiteX58" fmla="*/ 55427 w 5425826"/>
              <a:gd name="connsiteY58" fmla="*/ 4537075 h 6858000"/>
              <a:gd name="connsiteX59" fmla="*/ 75583 w 5425826"/>
              <a:gd name="connsiteY59" fmla="*/ 4498975 h 6858000"/>
              <a:gd name="connsiteX60" fmla="*/ 115893 w 5425826"/>
              <a:gd name="connsiteY60" fmla="*/ 4424362 h 6858000"/>
              <a:gd name="connsiteX61" fmla="*/ 134368 w 5425826"/>
              <a:gd name="connsiteY61" fmla="*/ 4386262 h 6858000"/>
              <a:gd name="connsiteX62" fmla="*/ 152844 w 5425826"/>
              <a:gd name="connsiteY62" fmla="*/ 4343400 h 6858000"/>
              <a:gd name="connsiteX63" fmla="*/ 167960 w 5425826"/>
              <a:gd name="connsiteY63" fmla="*/ 4297362 h 6858000"/>
              <a:gd name="connsiteX64" fmla="*/ 178038 w 5425826"/>
              <a:gd name="connsiteY64" fmla="*/ 4244975 h 6858000"/>
              <a:gd name="connsiteX65" fmla="*/ 188115 w 5425826"/>
              <a:gd name="connsiteY65" fmla="*/ 4186237 h 6858000"/>
              <a:gd name="connsiteX66" fmla="*/ 189795 w 5425826"/>
              <a:gd name="connsiteY66" fmla="*/ 4116387 h 6858000"/>
              <a:gd name="connsiteX67" fmla="*/ 188115 w 5425826"/>
              <a:gd name="connsiteY67" fmla="*/ 4048125 h 6858000"/>
              <a:gd name="connsiteX68" fmla="*/ 178038 w 5425826"/>
              <a:gd name="connsiteY68" fmla="*/ 3987800 h 6858000"/>
              <a:gd name="connsiteX69" fmla="*/ 167960 w 5425826"/>
              <a:gd name="connsiteY69" fmla="*/ 3935412 h 6858000"/>
              <a:gd name="connsiteX70" fmla="*/ 152844 w 5425826"/>
              <a:gd name="connsiteY70" fmla="*/ 3890962 h 6858000"/>
              <a:gd name="connsiteX71" fmla="*/ 134368 w 5425826"/>
              <a:gd name="connsiteY71" fmla="*/ 3848100 h 6858000"/>
              <a:gd name="connsiteX72" fmla="*/ 115893 w 5425826"/>
              <a:gd name="connsiteY72" fmla="*/ 3811587 h 6858000"/>
              <a:gd name="connsiteX73" fmla="*/ 75583 w 5425826"/>
              <a:gd name="connsiteY73" fmla="*/ 3736975 h 6858000"/>
              <a:gd name="connsiteX74" fmla="*/ 55427 w 5425826"/>
              <a:gd name="connsiteY74" fmla="*/ 3697287 h 6858000"/>
              <a:gd name="connsiteX75" fmla="*/ 38632 w 5425826"/>
              <a:gd name="connsiteY75" fmla="*/ 3656012 h 6858000"/>
              <a:gd name="connsiteX76" fmla="*/ 23515 w 5425826"/>
              <a:gd name="connsiteY76" fmla="*/ 3609975 h 6858000"/>
              <a:gd name="connsiteX77" fmla="*/ 11758 w 5425826"/>
              <a:gd name="connsiteY77" fmla="*/ 3557587 h 6858000"/>
              <a:gd name="connsiteX78" fmla="*/ 3359 w 5425826"/>
              <a:gd name="connsiteY78" fmla="*/ 3497262 h 6858000"/>
              <a:gd name="connsiteX79" fmla="*/ 0 w 5425826"/>
              <a:gd name="connsiteY79" fmla="*/ 3427412 h 6858000"/>
              <a:gd name="connsiteX80" fmla="*/ 3359 w 5425826"/>
              <a:gd name="connsiteY80" fmla="*/ 3360737 h 6858000"/>
              <a:gd name="connsiteX81" fmla="*/ 11758 w 5425826"/>
              <a:gd name="connsiteY81" fmla="*/ 3300412 h 6858000"/>
              <a:gd name="connsiteX82" fmla="*/ 23515 w 5425826"/>
              <a:gd name="connsiteY82" fmla="*/ 3248025 h 6858000"/>
              <a:gd name="connsiteX83" fmla="*/ 38632 w 5425826"/>
              <a:gd name="connsiteY83" fmla="*/ 3201987 h 6858000"/>
              <a:gd name="connsiteX84" fmla="*/ 55427 w 5425826"/>
              <a:gd name="connsiteY84" fmla="*/ 3160712 h 6858000"/>
              <a:gd name="connsiteX85" fmla="*/ 75583 w 5425826"/>
              <a:gd name="connsiteY85" fmla="*/ 3121025 h 6858000"/>
              <a:gd name="connsiteX86" fmla="*/ 95738 w 5425826"/>
              <a:gd name="connsiteY86" fmla="*/ 3084512 h 6858000"/>
              <a:gd name="connsiteX87" fmla="*/ 115893 w 5425826"/>
              <a:gd name="connsiteY87" fmla="*/ 3046412 h 6858000"/>
              <a:gd name="connsiteX88" fmla="*/ 134368 w 5425826"/>
              <a:gd name="connsiteY88" fmla="*/ 3009900 h 6858000"/>
              <a:gd name="connsiteX89" fmla="*/ 152844 w 5425826"/>
              <a:gd name="connsiteY89" fmla="*/ 2967037 h 6858000"/>
              <a:gd name="connsiteX90" fmla="*/ 167960 w 5425826"/>
              <a:gd name="connsiteY90" fmla="*/ 2922587 h 6858000"/>
              <a:gd name="connsiteX91" fmla="*/ 178038 w 5425826"/>
              <a:gd name="connsiteY91" fmla="*/ 2868612 h 6858000"/>
              <a:gd name="connsiteX92" fmla="*/ 188115 w 5425826"/>
              <a:gd name="connsiteY92" fmla="*/ 2809875 h 6858000"/>
              <a:gd name="connsiteX93" fmla="*/ 189795 w 5425826"/>
              <a:gd name="connsiteY93" fmla="*/ 2741612 h 6858000"/>
              <a:gd name="connsiteX94" fmla="*/ 188115 w 5425826"/>
              <a:gd name="connsiteY94" fmla="*/ 2671762 h 6858000"/>
              <a:gd name="connsiteX95" fmla="*/ 178038 w 5425826"/>
              <a:gd name="connsiteY95" fmla="*/ 2613025 h 6858000"/>
              <a:gd name="connsiteX96" fmla="*/ 167960 w 5425826"/>
              <a:gd name="connsiteY96" fmla="*/ 2560637 h 6858000"/>
              <a:gd name="connsiteX97" fmla="*/ 152844 w 5425826"/>
              <a:gd name="connsiteY97" fmla="*/ 2513012 h 6858000"/>
              <a:gd name="connsiteX98" fmla="*/ 134368 w 5425826"/>
              <a:gd name="connsiteY98" fmla="*/ 2471737 h 6858000"/>
              <a:gd name="connsiteX99" fmla="*/ 115893 w 5425826"/>
              <a:gd name="connsiteY99" fmla="*/ 2433637 h 6858000"/>
              <a:gd name="connsiteX100" fmla="*/ 95738 w 5425826"/>
              <a:gd name="connsiteY100" fmla="*/ 2395537 h 6858000"/>
              <a:gd name="connsiteX101" fmla="*/ 75583 w 5425826"/>
              <a:gd name="connsiteY101" fmla="*/ 2359025 h 6858000"/>
              <a:gd name="connsiteX102" fmla="*/ 55427 w 5425826"/>
              <a:gd name="connsiteY102" fmla="*/ 2319337 h 6858000"/>
              <a:gd name="connsiteX103" fmla="*/ 38632 w 5425826"/>
              <a:gd name="connsiteY103" fmla="*/ 2278062 h 6858000"/>
              <a:gd name="connsiteX104" fmla="*/ 23515 w 5425826"/>
              <a:gd name="connsiteY104" fmla="*/ 2232025 h 6858000"/>
              <a:gd name="connsiteX105" fmla="*/ 11758 w 5425826"/>
              <a:gd name="connsiteY105" fmla="*/ 2179637 h 6858000"/>
              <a:gd name="connsiteX106" fmla="*/ 3359 w 5425826"/>
              <a:gd name="connsiteY106" fmla="*/ 2119312 h 6858000"/>
              <a:gd name="connsiteX107" fmla="*/ 0 w 5425826"/>
              <a:gd name="connsiteY107" fmla="*/ 2051050 h 6858000"/>
              <a:gd name="connsiteX108" fmla="*/ 3359 w 5425826"/>
              <a:gd name="connsiteY108" fmla="*/ 1982787 h 6858000"/>
              <a:gd name="connsiteX109" fmla="*/ 11758 w 5425826"/>
              <a:gd name="connsiteY109" fmla="*/ 1922462 h 6858000"/>
              <a:gd name="connsiteX110" fmla="*/ 23515 w 5425826"/>
              <a:gd name="connsiteY110" fmla="*/ 1870075 h 6858000"/>
              <a:gd name="connsiteX111" fmla="*/ 38632 w 5425826"/>
              <a:gd name="connsiteY111" fmla="*/ 1824037 h 6858000"/>
              <a:gd name="connsiteX112" fmla="*/ 55427 w 5425826"/>
              <a:gd name="connsiteY112" fmla="*/ 1782762 h 6858000"/>
              <a:gd name="connsiteX113" fmla="*/ 75583 w 5425826"/>
              <a:gd name="connsiteY113" fmla="*/ 1743075 h 6858000"/>
              <a:gd name="connsiteX114" fmla="*/ 95738 w 5425826"/>
              <a:gd name="connsiteY114" fmla="*/ 1708150 h 6858000"/>
              <a:gd name="connsiteX115" fmla="*/ 115893 w 5425826"/>
              <a:gd name="connsiteY115" fmla="*/ 1671637 h 6858000"/>
              <a:gd name="connsiteX116" fmla="*/ 134368 w 5425826"/>
              <a:gd name="connsiteY116" fmla="*/ 1631950 h 6858000"/>
              <a:gd name="connsiteX117" fmla="*/ 152844 w 5425826"/>
              <a:gd name="connsiteY117" fmla="*/ 1589087 h 6858000"/>
              <a:gd name="connsiteX118" fmla="*/ 167960 w 5425826"/>
              <a:gd name="connsiteY118" fmla="*/ 1544637 h 6858000"/>
              <a:gd name="connsiteX119" fmla="*/ 178038 w 5425826"/>
              <a:gd name="connsiteY119" fmla="*/ 1492250 h 6858000"/>
              <a:gd name="connsiteX120" fmla="*/ 188115 w 5425826"/>
              <a:gd name="connsiteY120" fmla="*/ 1431925 h 6858000"/>
              <a:gd name="connsiteX121" fmla="*/ 189795 w 5425826"/>
              <a:gd name="connsiteY121" fmla="*/ 1363662 h 6858000"/>
              <a:gd name="connsiteX122" fmla="*/ 188115 w 5425826"/>
              <a:gd name="connsiteY122" fmla="*/ 1295400 h 6858000"/>
              <a:gd name="connsiteX123" fmla="*/ 178038 w 5425826"/>
              <a:gd name="connsiteY123" fmla="*/ 1235075 h 6858000"/>
              <a:gd name="connsiteX124" fmla="*/ 167960 w 5425826"/>
              <a:gd name="connsiteY124" fmla="*/ 1182687 h 6858000"/>
              <a:gd name="connsiteX125" fmla="*/ 152844 w 5425826"/>
              <a:gd name="connsiteY125" fmla="*/ 1136650 h 6858000"/>
              <a:gd name="connsiteX126" fmla="*/ 134368 w 5425826"/>
              <a:gd name="connsiteY126" fmla="*/ 1095375 h 6858000"/>
              <a:gd name="connsiteX127" fmla="*/ 115893 w 5425826"/>
              <a:gd name="connsiteY127" fmla="*/ 1055687 h 6858000"/>
              <a:gd name="connsiteX128" fmla="*/ 95738 w 5425826"/>
              <a:gd name="connsiteY128" fmla="*/ 1017587 h 6858000"/>
              <a:gd name="connsiteX129" fmla="*/ 75583 w 5425826"/>
              <a:gd name="connsiteY129" fmla="*/ 981075 h 6858000"/>
              <a:gd name="connsiteX130" fmla="*/ 55427 w 5425826"/>
              <a:gd name="connsiteY130" fmla="*/ 942975 h 6858000"/>
              <a:gd name="connsiteX131" fmla="*/ 38632 w 5425826"/>
              <a:gd name="connsiteY131" fmla="*/ 901700 h 6858000"/>
              <a:gd name="connsiteX132" fmla="*/ 23515 w 5425826"/>
              <a:gd name="connsiteY132" fmla="*/ 854075 h 6858000"/>
              <a:gd name="connsiteX133" fmla="*/ 11758 w 5425826"/>
              <a:gd name="connsiteY133" fmla="*/ 801687 h 6858000"/>
              <a:gd name="connsiteX134" fmla="*/ 3359 w 5425826"/>
              <a:gd name="connsiteY134" fmla="*/ 744537 h 6858000"/>
              <a:gd name="connsiteX135" fmla="*/ 0 w 5425826"/>
              <a:gd name="connsiteY135" fmla="*/ 673100 h 6858000"/>
              <a:gd name="connsiteX136" fmla="*/ 3359 w 5425826"/>
              <a:gd name="connsiteY136" fmla="*/ 606425 h 6858000"/>
              <a:gd name="connsiteX137" fmla="*/ 11758 w 5425826"/>
              <a:gd name="connsiteY137" fmla="*/ 546100 h 6858000"/>
              <a:gd name="connsiteX138" fmla="*/ 23515 w 5425826"/>
              <a:gd name="connsiteY138" fmla="*/ 496887 h 6858000"/>
              <a:gd name="connsiteX139" fmla="*/ 38632 w 5425826"/>
              <a:gd name="connsiteY139" fmla="*/ 450850 h 6858000"/>
              <a:gd name="connsiteX140" fmla="*/ 55427 w 5425826"/>
              <a:gd name="connsiteY140" fmla="*/ 409575 h 6858000"/>
              <a:gd name="connsiteX141" fmla="*/ 73903 w 5425826"/>
              <a:gd name="connsiteY141" fmla="*/ 369887 h 6858000"/>
              <a:gd name="connsiteX142" fmla="*/ 92379 w 5425826"/>
              <a:gd name="connsiteY142" fmla="*/ 334962 h 6858000"/>
              <a:gd name="connsiteX143" fmla="*/ 112534 w 5425826"/>
              <a:gd name="connsiteY143" fmla="*/ 296862 h 6858000"/>
              <a:gd name="connsiteX144" fmla="*/ 132689 w 5425826"/>
              <a:gd name="connsiteY144" fmla="*/ 260350 h 6858000"/>
              <a:gd name="connsiteX145" fmla="*/ 149485 w 5425826"/>
              <a:gd name="connsiteY145" fmla="*/ 217487 h 6858000"/>
              <a:gd name="connsiteX146" fmla="*/ 166281 w 5425826"/>
              <a:gd name="connsiteY146" fmla="*/ 174625 h 6858000"/>
              <a:gd name="connsiteX147" fmla="*/ 176358 w 5425826"/>
              <a:gd name="connsiteY147" fmla="*/ 122237 h 6858000"/>
              <a:gd name="connsiteX148" fmla="*/ 184756 w 5425826"/>
              <a:gd name="connsiteY148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5425826" h="6858000">
                <a:moveTo>
                  <a:pt x="189795" y="0"/>
                </a:moveTo>
                <a:lnTo>
                  <a:pt x="189796" y="0"/>
                </a:lnTo>
                <a:lnTo>
                  <a:pt x="334175" y="0"/>
                </a:lnTo>
                <a:lnTo>
                  <a:pt x="4653887" y="0"/>
                </a:lnTo>
                <a:lnTo>
                  <a:pt x="5282519" y="0"/>
                </a:lnTo>
                <a:lnTo>
                  <a:pt x="5425826" y="0"/>
                </a:lnTo>
                <a:lnTo>
                  <a:pt x="5425826" y="6858000"/>
                </a:lnTo>
                <a:lnTo>
                  <a:pt x="5282519" y="6858000"/>
                </a:lnTo>
                <a:lnTo>
                  <a:pt x="4653887" y="6858000"/>
                </a:lnTo>
                <a:lnTo>
                  <a:pt x="334175" y="6858000"/>
                </a:lnTo>
                <a:lnTo>
                  <a:pt x="189796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9D725B-1ED5-4368-89B7-6DB5C1B3E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100346" cy="6858000"/>
          </a:xfrm>
          <a:custGeom>
            <a:avLst/>
            <a:gdLst>
              <a:gd name="connsiteX0" fmla="*/ 0 w 7100346"/>
              <a:gd name="connsiteY0" fmla="*/ 0 h 6858000"/>
              <a:gd name="connsiteX1" fmla="*/ 6955967 w 7100346"/>
              <a:gd name="connsiteY1" fmla="*/ 0 h 6858000"/>
              <a:gd name="connsiteX2" fmla="*/ 7100346 w 7100346"/>
              <a:gd name="connsiteY2" fmla="*/ 0 h 6858000"/>
              <a:gd name="connsiteX3" fmla="*/ 7095307 w 7100346"/>
              <a:gd name="connsiteY3" fmla="*/ 66675 h 6858000"/>
              <a:gd name="connsiteX4" fmla="*/ 7086909 w 7100346"/>
              <a:gd name="connsiteY4" fmla="*/ 122237 h 6858000"/>
              <a:gd name="connsiteX5" fmla="*/ 7076832 w 7100346"/>
              <a:gd name="connsiteY5" fmla="*/ 174625 h 6858000"/>
              <a:gd name="connsiteX6" fmla="*/ 7060036 w 7100346"/>
              <a:gd name="connsiteY6" fmla="*/ 217487 h 6858000"/>
              <a:gd name="connsiteX7" fmla="*/ 7043240 w 7100346"/>
              <a:gd name="connsiteY7" fmla="*/ 260350 h 6858000"/>
              <a:gd name="connsiteX8" fmla="*/ 7023085 w 7100346"/>
              <a:gd name="connsiteY8" fmla="*/ 296862 h 6858000"/>
              <a:gd name="connsiteX9" fmla="*/ 7002930 w 7100346"/>
              <a:gd name="connsiteY9" fmla="*/ 334962 h 6858000"/>
              <a:gd name="connsiteX10" fmla="*/ 6984454 w 7100346"/>
              <a:gd name="connsiteY10" fmla="*/ 369887 h 6858000"/>
              <a:gd name="connsiteX11" fmla="*/ 6965978 w 7100346"/>
              <a:gd name="connsiteY11" fmla="*/ 409575 h 6858000"/>
              <a:gd name="connsiteX12" fmla="*/ 6949183 w 7100346"/>
              <a:gd name="connsiteY12" fmla="*/ 450850 h 6858000"/>
              <a:gd name="connsiteX13" fmla="*/ 6934066 w 7100346"/>
              <a:gd name="connsiteY13" fmla="*/ 496887 h 6858000"/>
              <a:gd name="connsiteX14" fmla="*/ 6922309 w 7100346"/>
              <a:gd name="connsiteY14" fmla="*/ 546100 h 6858000"/>
              <a:gd name="connsiteX15" fmla="*/ 6913910 w 7100346"/>
              <a:gd name="connsiteY15" fmla="*/ 606425 h 6858000"/>
              <a:gd name="connsiteX16" fmla="*/ 6910551 w 7100346"/>
              <a:gd name="connsiteY16" fmla="*/ 673100 h 6858000"/>
              <a:gd name="connsiteX17" fmla="*/ 6913910 w 7100346"/>
              <a:gd name="connsiteY17" fmla="*/ 744537 h 6858000"/>
              <a:gd name="connsiteX18" fmla="*/ 6922309 w 7100346"/>
              <a:gd name="connsiteY18" fmla="*/ 801687 h 6858000"/>
              <a:gd name="connsiteX19" fmla="*/ 6934066 w 7100346"/>
              <a:gd name="connsiteY19" fmla="*/ 854075 h 6858000"/>
              <a:gd name="connsiteX20" fmla="*/ 6949183 w 7100346"/>
              <a:gd name="connsiteY20" fmla="*/ 901700 h 6858000"/>
              <a:gd name="connsiteX21" fmla="*/ 6965978 w 7100346"/>
              <a:gd name="connsiteY21" fmla="*/ 942975 h 6858000"/>
              <a:gd name="connsiteX22" fmla="*/ 6986134 w 7100346"/>
              <a:gd name="connsiteY22" fmla="*/ 981075 h 6858000"/>
              <a:gd name="connsiteX23" fmla="*/ 7006289 w 7100346"/>
              <a:gd name="connsiteY23" fmla="*/ 1017587 h 6858000"/>
              <a:gd name="connsiteX24" fmla="*/ 7026444 w 7100346"/>
              <a:gd name="connsiteY24" fmla="*/ 1055687 h 6858000"/>
              <a:gd name="connsiteX25" fmla="*/ 7044919 w 7100346"/>
              <a:gd name="connsiteY25" fmla="*/ 1095375 h 6858000"/>
              <a:gd name="connsiteX26" fmla="*/ 7063395 w 7100346"/>
              <a:gd name="connsiteY26" fmla="*/ 1136650 h 6858000"/>
              <a:gd name="connsiteX27" fmla="*/ 7078511 w 7100346"/>
              <a:gd name="connsiteY27" fmla="*/ 1182687 h 6858000"/>
              <a:gd name="connsiteX28" fmla="*/ 7088589 w 7100346"/>
              <a:gd name="connsiteY28" fmla="*/ 1235075 h 6858000"/>
              <a:gd name="connsiteX29" fmla="*/ 7098666 w 7100346"/>
              <a:gd name="connsiteY29" fmla="*/ 1295400 h 6858000"/>
              <a:gd name="connsiteX30" fmla="*/ 7100346 w 7100346"/>
              <a:gd name="connsiteY30" fmla="*/ 1363662 h 6858000"/>
              <a:gd name="connsiteX31" fmla="*/ 7098666 w 7100346"/>
              <a:gd name="connsiteY31" fmla="*/ 1431925 h 6858000"/>
              <a:gd name="connsiteX32" fmla="*/ 7088589 w 7100346"/>
              <a:gd name="connsiteY32" fmla="*/ 1492250 h 6858000"/>
              <a:gd name="connsiteX33" fmla="*/ 7078511 w 7100346"/>
              <a:gd name="connsiteY33" fmla="*/ 1544637 h 6858000"/>
              <a:gd name="connsiteX34" fmla="*/ 7063395 w 7100346"/>
              <a:gd name="connsiteY34" fmla="*/ 1589087 h 6858000"/>
              <a:gd name="connsiteX35" fmla="*/ 7044919 w 7100346"/>
              <a:gd name="connsiteY35" fmla="*/ 1631950 h 6858000"/>
              <a:gd name="connsiteX36" fmla="*/ 7026444 w 7100346"/>
              <a:gd name="connsiteY36" fmla="*/ 1671637 h 6858000"/>
              <a:gd name="connsiteX37" fmla="*/ 7006289 w 7100346"/>
              <a:gd name="connsiteY37" fmla="*/ 1708150 h 6858000"/>
              <a:gd name="connsiteX38" fmla="*/ 6986134 w 7100346"/>
              <a:gd name="connsiteY38" fmla="*/ 1743075 h 6858000"/>
              <a:gd name="connsiteX39" fmla="*/ 6965978 w 7100346"/>
              <a:gd name="connsiteY39" fmla="*/ 1782762 h 6858000"/>
              <a:gd name="connsiteX40" fmla="*/ 6949183 w 7100346"/>
              <a:gd name="connsiteY40" fmla="*/ 1824037 h 6858000"/>
              <a:gd name="connsiteX41" fmla="*/ 6934066 w 7100346"/>
              <a:gd name="connsiteY41" fmla="*/ 1870075 h 6858000"/>
              <a:gd name="connsiteX42" fmla="*/ 6922309 w 7100346"/>
              <a:gd name="connsiteY42" fmla="*/ 1922462 h 6858000"/>
              <a:gd name="connsiteX43" fmla="*/ 6913910 w 7100346"/>
              <a:gd name="connsiteY43" fmla="*/ 1982787 h 6858000"/>
              <a:gd name="connsiteX44" fmla="*/ 6910551 w 7100346"/>
              <a:gd name="connsiteY44" fmla="*/ 2051050 h 6858000"/>
              <a:gd name="connsiteX45" fmla="*/ 6913910 w 7100346"/>
              <a:gd name="connsiteY45" fmla="*/ 2119312 h 6858000"/>
              <a:gd name="connsiteX46" fmla="*/ 6922309 w 7100346"/>
              <a:gd name="connsiteY46" fmla="*/ 2179637 h 6858000"/>
              <a:gd name="connsiteX47" fmla="*/ 6934066 w 7100346"/>
              <a:gd name="connsiteY47" fmla="*/ 2232025 h 6858000"/>
              <a:gd name="connsiteX48" fmla="*/ 6949183 w 7100346"/>
              <a:gd name="connsiteY48" fmla="*/ 2278062 h 6858000"/>
              <a:gd name="connsiteX49" fmla="*/ 6965978 w 7100346"/>
              <a:gd name="connsiteY49" fmla="*/ 2319337 h 6858000"/>
              <a:gd name="connsiteX50" fmla="*/ 6986134 w 7100346"/>
              <a:gd name="connsiteY50" fmla="*/ 2359025 h 6858000"/>
              <a:gd name="connsiteX51" fmla="*/ 7006289 w 7100346"/>
              <a:gd name="connsiteY51" fmla="*/ 2395537 h 6858000"/>
              <a:gd name="connsiteX52" fmla="*/ 7026444 w 7100346"/>
              <a:gd name="connsiteY52" fmla="*/ 2433637 h 6858000"/>
              <a:gd name="connsiteX53" fmla="*/ 7044919 w 7100346"/>
              <a:gd name="connsiteY53" fmla="*/ 2471737 h 6858000"/>
              <a:gd name="connsiteX54" fmla="*/ 7063395 w 7100346"/>
              <a:gd name="connsiteY54" fmla="*/ 2513012 h 6858000"/>
              <a:gd name="connsiteX55" fmla="*/ 7078511 w 7100346"/>
              <a:gd name="connsiteY55" fmla="*/ 2560637 h 6858000"/>
              <a:gd name="connsiteX56" fmla="*/ 7088589 w 7100346"/>
              <a:gd name="connsiteY56" fmla="*/ 2613025 h 6858000"/>
              <a:gd name="connsiteX57" fmla="*/ 7098666 w 7100346"/>
              <a:gd name="connsiteY57" fmla="*/ 2671762 h 6858000"/>
              <a:gd name="connsiteX58" fmla="*/ 7100346 w 7100346"/>
              <a:gd name="connsiteY58" fmla="*/ 2741612 h 6858000"/>
              <a:gd name="connsiteX59" fmla="*/ 7098666 w 7100346"/>
              <a:gd name="connsiteY59" fmla="*/ 2809875 h 6858000"/>
              <a:gd name="connsiteX60" fmla="*/ 7088589 w 7100346"/>
              <a:gd name="connsiteY60" fmla="*/ 2868612 h 6858000"/>
              <a:gd name="connsiteX61" fmla="*/ 7078511 w 7100346"/>
              <a:gd name="connsiteY61" fmla="*/ 2922587 h 6858000"/>
              <a:gd name="connsiteX62" fmla="*/ 7063395 w 7100346"/>
              <a:gd name="connsiteY62" fmla="*/ 2967037 h 6858000"/>
              <a:gd name="connsiteX63" fmla="*/ 7044919 w 7100346"/>
              <a:gd name="connsiteY63" fmla="*/ 3009900 h 6858000"/>
              <a:gd name="connsiteX64" fmla="*/ 7026444 w 7100346"/>
              <a:gd name="connsiteY64" fmla="*/ 3046412 h 6858000"/>
              <a:gd name="connsiteX65" fmla="*/ 7006289 w 7100346"/>
              <a:gd name="connsiteY65" fmla="*/ 3084512 h 6858000"/>
              <a:gd name="connsiteX66" fmla="*/ 6986134 w 7100346"/>
              <a:gd name="connsiteY66" fmla="*/ 3121025 h 6858000"/>
              <a:gd name="connsiteX67" fmla="*/ 6965978 w 7100346"/>
              <a:gd name="connsiteY67" fmla="*/ 3160712 h 6858000"/>
              <a:gd name="connsiteX68" fmla="*/ 6949183 w 7100346"/>
              <a:gd name="connsiteY68" fmla="*/ 3201987 h 6858000"/>
              <a:gd name="connsiteX69" fmla="*/ 6934066 w 7100346"/>
              <a:gd name="connsiteY69" fmla="*/ 3248025 h 6858000"/>
              <a:gd name="connsiteX70" fmla="*/ 6922309 w 7100346"/>
              <a:gd name="connsiteY70" fmla="*/ 3300412 h 6858000"/>
              <a:gd name="connsiteX71" fmla="*/ 6913910 w 7100346"/>
              <a:gd name="connsiteY71" fmla="*/ 3360737 h 6858000"/>
              <a:gd name="connsiteX72" fmla="*/ 6910551 w 7100346"/>
              <a:gd name="connsiteY72" fmla="*/ 3427412 h 6858000"/>
              <a:gd name="connsiteX73" fmla="*/ 6913910 w 7100346"/>
              <a:gd name="connsiteY73" fmla="*/ 3497262 h 6858000"/>
              <a:gd name="connsiteX74" fmla="*/ 6922309 w 7100346"/>
              <a:gd name="connsiteY74" fmla="*/ 3557587 h 6858000"/>
              <a:gd name="connsiteX75" fmla="*/ 6934066 w 7100346"/>
              <a:gd name="connsiteY75" fmla="*/ 3609975 h 6858000"/>
              <a:gd name="connsiteX76" fmla="*/ 6949183 w 7100346"/>
              <a:gd name="connsiteY76" fmla="*/ 3656012 h 6858000"/>
              <a:gd name="connsiteX77" fmla="*/ 6965978 w 7100346"/>
              <a:gd name="connsiteY77" fmla="*/ 3697287 h 6858000"/>
              <a:gd name="connsiteX78" fmla="*/ 6986134 w 7100346"/>
              <a:gd name="connsiteY78" fmla="*/ 3736975 h 6858000"/>
              <a:gd name="connsiteX79" fmla="*/ 7026444 w 7100346"/>
              <a:gd name="connsiteY79" fmla="*/ 3811587 h 6858000"/>
              <a:gd name="connsiteX80" fmla="*/ 7044919 w 7100346"/>
              <a:gd name="connsiteY80" fmla="*/ 3848100 h 6858000"/>
              <a:gd name="connsiteX81" fmla="*/ 7063395 w 7100346"/>
              <a:gd name="connsiteY81" fmla="*/ 3890962 h 6858000"/>
              <a:gd name="connsiteX82" fmla="*/ 7078511 w 7100346"/>
              <a:gd name="connsiteY82" fmla="*/ 3935412 h 6858000"/>
              <a:gd name="connsiteX83" fmla="*/ 7088589 w 7100346"/>
              <a:gd name="connsiteY83" fmla="*/ 3987800 h 6858000"/>
              <a:gd name="connsiteX84" fmla="*/ 7098666 w 7100346"/>
              <a:gd name="connsiteY84" fmla="*/ 4048125 h 6858000"/>
              <a:gd name="connsiteX85" fmla="*/ 7100346 w 7100346"/>
              <a:gd name="connsiteY85" fmla="*/ 4116387 h 6858000"/>
              <a:gd name="connsiteX86" fmla="*/ 7098666 w 7100346"/>
              <a:gd name="connsiteY86" fmla="*/ 4186237 h 6858000"/>
              <a:gd name="connsiteX87" fmla="*/ 7088589 w 7100346"/>
              <a:gd name="connsiteY87" fmla="*/ 4244975 h 6858000"/>
              <a:gd name="connsiteX88" fmla="*/ 7078511 w 7100346"/>
              <a:gd name="connsiteY88" fmla="*/ 4297362 h 6858000"/>
              <a:gd name="connsiteX89" fmla="*/ 7063395 w 7100346"/>
              <a:gd name="connsiteY89" fmla="*/ 4343400 h 6858000"/>
              <a:gd name="connsiteX90" fmla="*/ 7044919 w 7100346"/>
              <a:gd name="connsiteY90" fmla="*/ 4386262 h 6858000"/>
              <a:gd name="connsiteX91" fmla="*/ 7026444 w 7100346"/>
              <a:gd name="connsiteY91" fmla="*/ 4424362 h 6858000"/>
              <a:gd name="connsiteX92" fmla="*/ 6986134 w 7100346"/>
              <a:gd name="connsiteY92" fmla="*/ 4498975 h 6858000"/>
              <a:gd name="connsiteX93" fmla="*/ 6965978 w 7100346"/>
              <a:gd name="connsiteY93" fmla="*/ 4537075 h 6858000"/>
              <a:gd name="connsiteX94" fmla="*/ 6949183 w 7100346"/>
              <a:gd name="connsiteY94" fmla="*/ 4579937 h 6858000"/>
              <a:gd name="connsiteX95" fmla="*/ 6934066 w 7100346"/>
              <a:gd name="connsiteY95" fmla="*/ 4625975 h 6858000"/>
              <a:gd name="connsiteX96" fmla="*/ 6922309 w 7100346"/>
              <a:gd name="connsiteY96" fmla="*/ 4678362 h 6858000"/>
              <a:gd name="connsiteX97" fmla="*/ 6913910 w 7100346"/>
              <a:gd name="connsiteY97" fmla="*/ 4738687 h 6858000"/>
              <a:gd name="connsiteX98" fmla="*/ 6910551 w 7100346"/>
              <a:gd name="connsiteY98" fmla="*/ 4806950 h 6858000"/>
              <a:gd name="connsiteX99" fmla="*/ 6913910 w 7100346"/>
              <a:gd name="connsiteY99" fmla="*/ 4875212 h 6858000"/>
              <a:gd name="connsiteX100" fmla="*/ 6922309 w 7100346"/>
              <a:gd name="connsiteY100" fmla="*/ 4935537 h 6858000"/>
              <a:gd name="connsiteX101" fmla="*/ 6934066 w 7100346"/>
              <a:gd name="connsiteY101" fmla="*/ 4987925 h 6858000"/>
              <a:gd name="connsiteX102" fmla="*/ 6949183 w 7100346"/>
              <a:gd name="connsiteY102" fmla="*/ 5033962 h 6858000"/>
              <a:gd name="connsiteX103" fmla="*/ 6965978 w 7100346"/>
              <a:gd name="connsiteY103" fmla="*/ 5075237 h 6858000"/>
              <a:gd name="connsiteX104" fmla="*/ 6986134 w 7100346"/>
              <a:gd name="connsiteY104" fmla="*/ 5114925 h 6858000"/>
              <a:gd name="connsiteX105" fmla="*/ 7006289 w 7100346"/>
              <a:gd name="connsiteY105" fmla="*/ 5149850 h 6858000"/>
              <a:gd name="connsiteX106" fmla="*/ 7026444 w 7100346"/>
              <a:gd name="connsiteY106" fmla="*/ 5186362 h 6858000"/>
              <a:gd name="connsiteX107" fmla="*/ 7044919 w 7100346"/>
              <a:gd name="connsiteY107" fmla="*/ 5226050 h 6858000"/>
              <a:gd name="connsiteX108" fmla="*/ 7063395 w 7100346"/>
              <a:gd name="connsiteY108" fmla="*/ 5268912 h 6858000"/>
              <a:gd name="connsiteX109" fmla="*/ 7078511 w 7100346"/>
              <a:gd name="connsiteY109" fmla="*/ 5313362 h 6858000"/>
              <a:gd name="connsiteX110" fmla="*/ 7088589 w 7100346"/>
              <a:gd name="connsiteY110" fmla="*/ 5365750 h 6858000"/>
              <a:gd name="connsiteX111" fmla="*/ 7098666 w 7100346"/>
              <a:gd name="connsiteY111" fmla="*/ 5426075 h 6858000"/>
              <a:gd name="connsiteX112" fmla="*/ 7100346 w 7100346"/>
              <a:gd name="connsiteY112" fmla="*/ 5494337 h 6858000"/>
              <a:gd name="connsiteX113" fmla="*/ 7098666 w 7100346"/>
              <a:gd name="connsiteY113" fmla="*/ 5562600 h 6858000"/>
              <a:gd name="connsiteX114" fmla="*/ 7088589 w 7100346"/>
              <a:gd name="connsiteY114" fmla="*/ 5622925 h 6858000"/>
              <a:gd name="connsiteX115" fmla="*/ 7078511 w 7100346"/>
              <a:gd name="connsiteY115" fmla="*/ 5675312 h 6858000"/>
              <a:gd name="connsiteX116" fmla="*/ 7063395 w 7100346"/>
              <a:gd name="connsiteY116" fmla="*/ 5721350 h 6858000"/>
              <a:gd name="connsiteX117" fmla="*/ 7044919 w 7100346"/>
              <a:gd name="connsiteY117" fmla="*/ 5762625 h 6858000"/>
              <a:gd name="connsiteX118" fmla="*/ 7026444 w 7100346"/>
              <a:gd name="connsiteY118" fmla="*/ 5802312 h 6858000"/>
              <a:gd name="connsiteX119" fmla="*/ 7006289 w 7100346"/>
              <a:gd name="connsiteY119" fmla="*/ 5840412 h 6858000"/>
              <a:gd name="connsiteX120" fmla="*/ 6986134 w 7100346"/>
              <a:gd name="connsiteY120" fmla="*/ 5876925 h 6858000"/>
              <a:gd name="connsiteX121" fmla="*/ 6965978 w 7100346"/>
              <a:gd name="connsiteY121" fmla="*/ 5915025 h 6858000"/>
              <a:gd name="connsiteX122" fmla="*/ 6949183 w 7100346"/>
              <a:gd name="connsiteY122" fmla="*/ 5956300 h 6858000"/>
              <a:gd name="connsiteX123" fmla="*/ 6934066 w 7100346"/>
              <a:gd name="connsiteY123" fmla="*/ 6003925 h 6858000"/>
              <a:gd name="connsiteX124" fmla="*/ 6922309 w 7100346"/>
              <a:gd name="connsiteY124" fmla="*/ 6056312 h 6858000"/>
              <a:gd name="connsiteX125" fmla="*/ 6913910 w 7100346"/>
              <a:gd name="connsiteY125" fmla="*/ 6113462 h 6858000"/>
              <a:gd name="connsiteX126" fmla="*/ 6910551 w 7100346"/>
              <a:gd name="connsiteY126" fmla="*/ 6183312 h 6858000"/>
              <a:gd name="connsiteX127" fmla="*/ 6913910 w 7100346"/>
              <a:gd name="connsiteY127" fmla="*/ 6251575 h 6858000"/>
              <a:gd name="connsiteX128" fmla="*/ 6922309 w 7100346"/>
              <a:gd name="connsiteY128" fmla="*/ 6311900 h 6858000"/>
              <a:gd name="connsiteX129" fmla="*/ 6934066 w 7100346"/>
              <a:gd name="connsiteY129" fmla="*/ 6361112 h 6858000"/>
              <a:gd name="connsiteX130" fmla="*/ 6949183 w 7100346"/>
              <a:gd name="connsiteY130" fmla="*/ 6407150 h 6858000"/>
              <a:gd name="connsiteX131" fmla="*/ 6965978 w 7100346"/>
              <a:gd name="connsiteY131" fmla="*/ 6448425 h 6858000"/>
              <a:gd name="connsiteX132" fmla="*/ 6984454 w 7100346"/>
              <a:gd name="connsiteY132" fmla="*/ 6488112 h 6858000"/>
              <a:gd name="connsiteX133" fmla="*/ 7002930 w 7100346"/>
              <a:gd name="connsiteY133" fmla="*/ 6523037 h 6858000"/>
              <a:gd name="connsiteX134" fmla="*/ 7023085 w 7100346"/>
              <a:gd name="connsiteY134" fmla="*/ 6561137 h 6858000"/>
              <a:gd name="connsiteX135" fmla="*/ 7043240 w 7100346"/>
              <a:gd name="connsiteY135" fmla="*/ 6597650 h 6858000"/>
              <a:gd name="connsiteX136" fmla="*/ 7060036 w 7100346"/>
              <a:gd name="connsiteY136" fmla="*/ 6640512 h 6858000"/>
              <a:gd name="connsiteX137" fmla="*/ 7076832 w 7100346"/>
              <a:gd name="connsiteY137" fmla="*/ 6683375 h 6858000"/>
              <a:gd name="connsiteX138" fmla="*/ 7086909 w 7100346"/>
              <a:gd name="connsiteY138" fmla="*/ 6735762 h 6858000"/>
              <a:gd name="connsiteX139" fmla="*/ 7095307 w 7100346"/>
              <a:gd name="connsiteY139" fmla="*/ 6791325 h 6858000"/>
              <a:gd name="connsiteX140" fmla="*/ 7100346 w 7100346"/>
              <a:gd name="connsiteY140" fmla="*/ 6858000 h 6858000"/>
              <a:gd name="connsiteX141" fmla="*/ 6955967 w 7100346"/>
              <a:gd name="connsiteY141" fmla="*/ 6858000 h 6858000"/>
              <a:gd name="connsiteX142" fmla="*/ 0 w 7100346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100346" h="6858000">
                <a:moveTo>
                  <a:pt x="0" y="0"/>
                </a:moveTo>
                <a:lnTo>
                  <a:pt x="6955967" y="0"/>
                </a:lnTo>
                <a:lnTo>
                  <a:pt x="7100346" y="0"/>
                </a:lnTo>
                <a:lnTo>
                  <a:pt x="7095307" y="66675"/>
                </a:lnTo>
                <a:lnTo>
                  <a:pt x="7086909" y="122237"/>
                </a:lnTo>
                <a:lnTo>
                  <a:pt x="7076832" y="174625"/>
                </a:lnTo>
                <a:lnTo>
                  <a:pt x="7060036" y="217487"/>
                </a:lnTo>
                <a:lnTo>
                  <a:pt x="7043240" y="260350"/>
                </a:lnTo>
                <a:lnTo>
                  <a:pt x="7023085" y="296862"/>
                </a:lnTo>
                <a:lnTo>
                  <a:pt x="7002930" y="334962"/>
                </a:lnTo>
                <a:lnTo>
                  <a:pt x="6984454" y="369887"/>
                </a:lnTo>
                <a:lnTo>
                  <a:pt x="6965978" y="409575"/>
                </a:lnTo>
                <a:lnTo>
                  <a:pt x="6949183" y="450850"/>
                </a:lnTo>
                <a:lnTo>
                  <a:pt x="6934066" y="496887"/>
                </a:lnTo>
                <a:lnTo>
                  <a:pt x="6922309" y="546100"/>
                </a:lnTo>
                <a:lnTo>
                  <a:pt x="6913910" y="606425"/>
                </a:lnTo>
                <a:lnTo>
                  <a:pt x="6910551" y="673100"/>
                </a:lnTo>
                <a:lnTo>
                  <a:pt x="6913910" y="744537"/>
                </a:lnTo>
                <a:lnTo>
                  <a:pt x="6922309" y="801687"/>
                </a:lnTo>
                <a:lnTo>
                  <a:pt x="6934066" y="854075"/>
                </a:lnTo>
                <a:lnTo>
                  <a:pt x="6949183" y="901700"/>
                </a:lnTo>
                <a:lnTo>
                  <a:pt x="6965978" y="942975"/>
                </a:lnTo>
                <a:lnTo>
                  <a:pt x="6986134" y="981075"/>
                </a:lnTo>
                <a:lnTo>
                  <a:pt x="7006289" y="1017587"/>
                </a:lnTo>
                <a:lnTo>
                  <a:pt x="7026444" y="1055687"/>
                </a:lnTo>
                <a:lnTo>
                  <a:pt x="7044919" y="1095375"/>
                </a:lnTo>
                <a:lnTo>
                  <a:pt x="7063395" y="1136650"/>
                </a:lnTo>
                <a:lnTo>
                  <a:pt x="7078511" y="1182687"/>
                </a:lnTo>
                <a:lnTo>
                  <a:pt x="7088589" y="1235075"/>
                </a:lnTo>
                <a:lnTo>
                  <a:pt x="7098666" y="1295400"/>
                </a:lnTo>
                <a:lnTo>
                  <a:pt x="7100346" y="1363662"/>
                </a:lnTo>
                <a:lnTo>
                  <a:pt x="7098666" y="1431925"/>
                </a:lnTo>
                <a:lnTo>
                  <a:pt x="7088589" y="1492250"/>
                </a:lnTo>
                <a:lnTo>
                  <a:pt x="7078511" y="1544637"/>
                </a:lnTo>
                <a:lnTo>
                  <a:pt x="7063395" y="1589087"/>
                </a:lnTo>
                <a:lnTo>
                  <a:pt x="7044919" y="1631950"/>
                </a:lnTo>
                <a:lnTo>
                  <a:pt x="7026444" y="1671637"/>
                </a:lnTo>
                <a:lnTo>
                  <a:pt x="7006289" y="1708150"/>
                </a:lnTo>
                <a:lnTo>
                  <a:pt x="6986134" y="1743075"/>
                </a:lnTo>
                <a:lnTo>
                  <a:pt x="6965978" y="1782762"/>
                </a:lnTo>
                <a:lnTo>
                  <a:pt x="6949183" y="1824037"/>
                </a:lnTo>
                <a:lnTo>
                  <a:pt x="6934066" y="1870075"/>
                </a:lnTo>
                <a:lnTo>
                  <a:pt x="6922309" y="1922462"/>
                </a:lnTo>
                <a:lnTo>
                  <a:pt x="6913910" y="1982787"/>
                </a:lnTo>
                <a:lnTo>
                  <a:pt x="6910551" y="2051050"/>
                </a:lnTo>
                <a:lnTo>
                  <a:pt x="6913910" y="2119312"/>
                </a:lnTo>
                <a:lnTo>
                  <a:pt x="6922309" y="2179637"/>
                </a:lnTo>
                <a:lnTo>
                  <a:pt x="6934066" y="2232025"/>
                </a:lnTo>
                <a:lnTo>
                  <a:pt x="6949183" y="2278062"/>
                </a:lnTo>
                <a:lnTo>
                  <a:pt x="6965978" y="2319337"/>
                </a:lnTo>
                <a:lnTo>
                  <a:pt x="6986134" y="2359025"/>
                </a:lnTo>
                <a:lnTo>
                  <a:pt x="7006289" y="2395537"/>
                </a:lnTo>
                <a:lnTo>
                  <a:pt x="7026444" y="2433637"/>
                </a:lnTo>
                <a:lnTo>
                  <a:pt x="7044919" y="2471737"/>
                </a:lnTo>
                <a:lnTo>
                  <a:pt x="7063395" y="2513012"/>
                </a:lnTo>
                <a:lnTo>
                  <a:pt x="7078511" y="2560637"/>
                </a:lnTo>
                <a:lnTo>
                  <a:pt x="7088589" y="2613025"/>
                </a:lnTo>
                <a:lnTo>
                  <a:pt x="7098666" y="2671762"/>
                </a:lnTo>
                <a:lnTo>
                  <a:pt x="7100346" y="2741612"/>
                </a:lnTo>
                <a:lnTo>
                  <a:pt x="7098666" y="2809875"/>
                </a:lnTo>
                <a:lnTo>
                  <a:pt x="7088589" y="2868612"/>
                </a:lnTo>
                <a:lnTo>
                  <a:pt x="7078511" y="2922587"/>
                </a:lnTo>
                <a:lnTo>
                  <a:pt x="7063395" y="2967037"/>
                </a:lnTo>
                <a:lnTo>
                  <a:pt x="7044919" y="3009900"/>
                </a:lnTo>
                <a:lnTo>
                  <a:pt x="7026444" y="3046412"/>
                </a:lnTo>
                <a:lnTo>
                  <a:pt x="7006289" y="3084512"/>
                </a:lnTo>
                <a:lnTo>
                  <a:pt x="6986134" y="3121025"/>
                </a:lnTo>
                <a:lnTo>
                  <a:pt x="6965978" y="3160712"/>
                </a:lnTo>
                <a:lnTo>
                  <a:pt x="6949183" y="3201987"/>
                </a:lnTo>
                <a:lnTo>
                  <a:pt x="6934066" y="3248025"/>
                </a:lnTo>
                <a:lnTo>
                  <a:pt x="6922309" y="3300412"/>
                </a:lnTo>
                <a:lnTo>
                  <a:pt x="6913910" y="3360737"/>
                </a:lnTo>
                <a:lnTo>
                  <a:pt x="6910551" y="3427412"/>
                </a:lnTo>
                <a:lnTo>
                  <a:pt x="6913910" y="3497262"/>
                </a:lnTo>
                <a:lnTo>
                  <a:pt x="6922309" y="3557587"/>
                </a:lnTo>
                <a:lnTo>
                  <a:pt x="6934066" y="3609975"/>
                </a:lnTo>
                <a:lnTo>
                  <a:pt x="6949183" y="3656012"/>
                </a:lnTo>
                <a:lnTo>
                  <a:pt x="6965978" y="3697287"/>
                </a:lnTo>
                <a:lnTo>
                  <a:pt x="6986134" y="3736975"/>
                </a:lnTo>
                <a:lnTo>
                  <a:pt x="7026444" y="3811587"/>
                </a:lnTo>
                <a:lnTo>
                  <a:pt x="7044919" y="3848100"/>
                </a:lnTo>
                <a:lnTo>
                  <a:pt x="7063395" y="3890962"/>
                </a:lnTo>
                <a:lnTo>
                  <a:pt x="7078511" y="3935412"/>
                </a:lnTo>
                <a:lnTo>
                  <a:pt x="7088589" y="3987800"/>
                </a:lnTo>
                <a:lnTo>
                  <a:pt x="7098666" y="4048125"/>
                </a:lnTo>
                <a:lnTo>
                  <a:pt x="7100346" y="4116387"/>
                </a:lnTo>
                <a:lnTo>
                  <a:pt x="7098666" y="4186237"/>
                </a:lnTo>
                <a:lnTo>
                  <a:pt x="7088589" y="4244975"/>
                </a:lnTo>
                <a:lnTo>
                  <a:pt x="7078511" y="4297362"/>
                </a:lnTo>
                <a:lnTo>
                  <a:pt x="7063395" y="4343400"/>
                </a:lnTo>
                <a:lnTo>
                  <a:pt x="7044919" y="4386262"/>
                </a:lnTo>
                <a:lnTo>
                  <a:pt x="7026444" y="4424362"/>
                </a:lnTo>
                <a:lnTo>
                  <a:pt x="6986134" y="4498975"/>
                </a:lnTo>
                <a:lnTo>
                  <a:pt x="6965978" y="4537075"/>
                </a:lnTo>
                <a:lnTo>
                  <a:pt x="6949183" y="4579937"/>
                </a:lnTo>
                <a:lnTo>
                  <a:pt x="6934066" y="4625975"/>
                </a:lnTo>
                <a:lnTo>
                  <a:pt x="6922309" y="4678362"/>
                </a:lnTo>
                <a:lnTo>
                  <a:pt x="6913910" y="4738687"/>
                </a:lnTo>
                <a:lnTo>
                  <a:pt x="6910551" y="4806950"/>
                </a:lnTo>
                <a:lnTo>
                  <a:pt x="6913910" y="4875212"/>
                </a:lnTo>
                <a:lnTo>
                  <a:pt x="6922309" y="4935537"/>
                </a:lnTo>
                <a:lnTo>
                  <a:pt x="6934066" y="4987925"/>
                </a:lnTo>
                <a:lnTo>
                  <a:pt x="6949183" y="5033962"/>
                </a:lnTo>
                <a:lnTo>
                  <a:pt x="6965978" y="5075237"/>
                </a:lnTo>
                <a:lnTo>
                  <a:pt x="6986134" y="5114925"/>
                </a:lnTo>
                <a:lnTo>
                  <a:pt x="7006289" y="5149850"/>
                </a:lnTo>
                <a:lnTo>
                  <a:pt x="7026444" y="5186362"/>
                </a:lnTo>
                <a:lnTo>
                  <a:pt x="7044919" y="5226050"/>
                </a:lnTo>
                <a:lnTo>
                  <a:pt x="7063395" y="5268912"/>
                </a:lnTo>
                <a:lnTo>
                  <a:pt x="7078511" y="5313362"/>
                </a:lnTo>
                <a:lnTo>
                  <a:pt x="7088589" y="5365750"/>
                </a:lnTo>
                <a:lnTo>
                  <a:pt x="7098666" y="5426075"/>
                </a:lnTo>
                <a:lnTo>
                  <a:pt x="7100346" y="5494337"/>
                </a:lnTo>
                <a:lnTo>
                  <a:pt x="7098666" y="5562600"/>
                </a:lnTo>
                <a:lnTo>
                  <a:pt x="7088589" y="5622925"/>
                </a:lnTo>
                <a:lnTo>
                  <a:pt x="7078511" y="5675312"/>
                </a:lnTo>
                <a:lnTo>
                  <a:pt x="7063395" y="5721350"/>
                </a:lnTo>
                <a:lnTo>
                  <a:pt x="7044919" y="5762625"/>
                </a:lnTo>
                <a:lnTo>
                  <a:pt x="7026444" y="5802312"/>
                </a:lnTo>
                <a:lnTo>
                  <a:pt x="7006289" y="5840412"/>
                </a:lnTo>
                <a:lnTo>
                  <a:pt x="6986134" y="5876925"/>
                </a:lnTo>
                <a:lnTo>
                  <a:pt x="6965978" y="5915025"/>
                </a:lnTo>
                <a:lnTo>
                  <a:pt x="6949183" y="5956300"/>
                </a:lnTo>
                <a:lnTo>
                  <a:pt x="6934066" y="6003925"/>
                </a:lnTo>
                <a:lnTo>
                  <a:pt x="6922309" y="6056312"/>
                </a:lnTo>
                <a:lnTo>
                  <a:pt x="6913910" y="6113462"/>
                </a:lnTo>
                <a:lnTo>
                  <a:pt x="6910551" y="6183312"/>
                </a:lnTo>
                <a:lnTo>
                  <a:pt x="6913910" y="6251575"/>
                </a:lnTo>
                <a:lnTo>
                  <a:pt x="6922309" y="6311900"/>
                </a:lnTo>
                <a:lnTo>
                  <a:pt x="6934066" y="6361112"/>
                </a:lnTo>
                <a:lnTo>
                  <a:pt x="6949183" y="6407150"/>
                </a:lnTo>
                <a:lnTo>
                  <a:pt x="6965978" y="6448425"/>
                </a:lnTo>
                <a:lnTo>
                  <a:pt x="6984454" y="6488112"/>
                </a:lnTo>
                <a:lnTo>
                  <a:pt x="7002930" y="6523037"/>
                </a:lnTo>
                <a:lnTo>
                  <a:pt x="7023085" y="6561137"/>
                </a:lnTo>
                <a:lnTo>
                  <a:pt x="7043240" y="6597650"/>
                </a:lnTo>
                <a:lnTo>
                  <a:pt x="7060036" y="6640512"/>
                </a:lnTo>
                <a:lnTo>
                  <a:pt x="7076832" y="6683375"/>
                </a:lnTo>
                <a:lnTo>
                  <a:pt x="7086909" y="6735762"/>
                </a:lnTo>
                <a:lnTo>
                  <a:pt x="7095307" y="6791325"/>
                </a:lnTo>
                <a:lnTo>
                  <a:pt x="7100346" y="6858000"/>
                </a:lnTo>
                <a:lnTo>
                  <a:pt x="69559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D614-5CAD-4D42-B4CC-0D3D32D4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5469" y="197316"/>
            <a:ext cx="8524979" cy="60815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200" b="1" kern="1200" dirty="0">
                <a:solidFill>
                  <a:schemeClr val="tx1">
                    <a:alpha val="30000"/>
                  </a:schemeClr>
                </a:solidFill>
                <a:latin typeface="+mj-lt"/>
                <a:ea typeface="+mj-ea"/>
                <a:cs typeface="+mj-cs"/>
              </a:rPr>
              <a:t>How do they differ?</a:t>
            </a:r>
            <a:br>
              <a:rPr lang="en-US" sz="6200" kern="1200" dirty="0">
                <a:solidFill>
                  <a:schemeClr val="tx1">
                    <a:alpha val="3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6200" kern="1200" dirty="0">
                <a:latin typeface="+mj-lt"/>
                <a:ea typeface="+mj-ea"/>
                <a:cs typeface="+mj-cs"/>
              </a:rPr>
              <a:t>Why does it matter?</a:t>
            </a:r>
          </a:p>
        </p:txBody>
      </p: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44F1A24C-BD11-48CA-8B91-9A5A3C10B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6084" y="1654902"/>
            <a:ext cx="3548195" cy="354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85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0D4D-7632-4EEF-AC7B-5334E814E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Why do these graphs matter?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25AF6CE6-2309-456C-AB25-AAD5DD5DA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4BF75-85AD-4E85-AA4D-CCC40B154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By examining these graphs, there are some key difference between casual and member riders. </a:t>
            </a:r>
          </a:p>
          <a:p>
            <a:r>
              <a:rPr lang="en-US" sz="1800" dirty="0"/>
              <a:t>By utilizing the stories these graphs are telling, there is a higher chance of converting casual riders to an annual member.</a:t>
            </a:r>
          </a:p>
        </p:txBody>
      </p:sp>
    </p:spTree>
    <p:extLst>
      <p:ext uri="{BB962C8B-B14F-4D97-AF65-F5344CB8AC3E}">
        <p14:creationId xmlns:p14="http://schemas.microsoft.com/office/powerpoint/2010/main" val="4278784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69751-4BD8-4421-95BC-62CC26E1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662400"/>
            <a:ext cx="10055721" cy="1325563"/>
          </a:xfrm>
        </p:spPr>
        <p:txBody>
          <a:bodyPr anchor="t">
            <a:normAutofit/>
          </a:bodyPr>
          <a:lstStyle/>
          <a:p>
            <a:r>
              <a:rPr lang="en-US" dirty="0"/>
              <a:t>Solutions: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25DA0-ECC5-4284-84C2-0DCFF0FA3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089112" cy="390959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We can generate targeted ad for casual riders who spend less than 30 minutes per ride.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Because most members spend &lt; 30 minutes per ride, we can safely assume that casual riders who spend &lt; 30 minutes per ride can be a potential member.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Due to a higher percentage of electric bike and docked bike usage in casual bikers, we can create a new membership that benefits electric and docked bike users.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This can potentially convert up to 50% casual bikers to members.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Due to the majority of casual bikers' bike during the weekends, we can give special benefits for signing up over the weekend such as 10% off if signed up over weekend.</a:t>
            </a:r>
          </a:p>
        </p:txBody>
      </p:sp>
    </p:spTree>
    <p:extLst>
      <p:ext uri="{BB962C8B-B14F-4D97-AF65-F5344CB8AC3E}">
        <p14:creationId xmlns:p14="http://schemas.microsoft.com/office/powerpoint/2010/main" val="2184474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327</Words>
  <Application>Microsoft Office PowerPoint</Application>
  <PresentationFormat>Widescreen</PresentationFormat>
  <Paragraphs>28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Case Study for Cyclistic </vt:lpstr>
      <vt:lpstr>The Problem: </vt:lpstr>
      <vt:lpstr>How do they differ? Why does it matter?</vt:lpstr>
      <vt:lpstr>Ride length of Casual vs. members</vt:lpstr>
      <vt:lpstr>PowerPoint Presentation</vt:lpstr>
      <vt:lpstr>Bike type distribution</vt:lpstr>
      <vt:lpstr>How do they differ? Why does it matter?</vt:lpstr>
      <vt:lpstr>Why do these graphs matter?</vt:lpstr>
      <vt:lpstr>Solutions: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for Cyclistic</dc:title>
  <dc:creator>Jeff Lin</dc:creator>
  <cp:lastModifiedBy>Jeff Lin</cp:lastModifiedBy>
  <cp:revision>57</cp:revision>
  <dcterms:created xsi:type="dcterms:W3CDTF">2021-07-20T20:28:21Z</dcterms:created>
  <dcterms:modified xsi:type="dcterms:W3CDTF">2021-08-30T16:33:43Z</dcterms:modified>
</cp:coreProperties>
</file>