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17" r:id="rId1"/>
  </p:sldMasterIdLst>
  <p:notesMasterIdLst>
    <p:notesMasterId r:id="rId18"/>
  </p:notesMasterIdLst>
  <p:sldIdLst>
    <p:sldId id="256" r:id="rId2"/>
    <p:sldId id="257" r:id="rId3"/>
    <p:sldId id="259" r:id="rId4"/>
    <p:sldId id="258" r:id="rId5"/>
    <p:sldId id="260" r:id="rId6"/>
    <p:sldId id="261" r:id="rId7"/>
    <p:sldId id="262" r:id="rId8"/>
    <p:sldId id="263" r:id="rId9"/>
    <p:sldId id="264" r:id="rId10"/>
    <p:sldId id="265" r:id="rId11"/>
    <p:sldId id="270" r:id="rId12"/>
    <p:sldId id="271" r:id="rId13"/>
    <p:sldId id="268" r:id="rId14"/>
    <p:sldId id="269"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45" d="100"/>
          <a:sy n="145" d="100"/>
        </p:scale>
        <p:origin x="-140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917CF5-4B9F-5D45-A774-2BA35ED3EE84}" type="datetimeFigureOut">
              <a:rPr lang="en-US" smtClean="0"/>
              <a:pPr/>
              <a:t>6/21/20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F6B333-9F0D-C44D-8214-844FDAFC50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SDR is</a:t>
            </a:r>
            <a:r>
              <a:rPr lang="en-US" baseline="0" dirty="0" smtClean="0"/>
              <a:t> a Software Defined Radio, a piece of electronics that allows a computer to listen to signals in the radio spectrum</a:t>
            </a:r>
          </a:p>
          <a:p>
            <a:endParaRPr lang="en-US" dirty="0"/>
          </a:p>
        </p:txBody>
      </p:sp>
      <p:sp>
        <p:nvSpPr>
          <p:cNvPr id="4" name="Slide Number Placeholder 3"/>
          <p:cNvSpPr>
            <a:spLocks noGrp="1"/>
          </p:cNvSpPr>
          <p:nvPr>
            <p:ph type="sldNum" sz="quarter" idx="10"/>
          </p:nvPr>
        </p:nvSpPr>
        <p:spPr/>
        <p:txBody>
          <a:bodyPr/>
          <a:lstStyle/>
          <a:p>
            <a:fld id="{56F6B333-9F0D-C44D-8214-844FDAFC50C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lower left image is a image from</a:t>
            </a:r>
            <a:r>
              <a:rPr lang="en-US" baseline="0" dirty="0" smtClean="0"/>
              <a:t> a weather satellite. It contains two views of the same area. One in Infrared light, the other in regular light.</a:t>
            </a:r>
          </a:p>
          <a:p>
            <a:r>
              <a:rPr lang="en-US" baseline="0" dirty="0" smtClean="0"/>
              <a:t>The upper right image is a Waterfall, showing received radio signals over time. The signal that is being listened to is straight up and down. The curved lines are other radio signals likely on the ground. They are curved since the radio retunes itself to listen to the main signal and to reduce the effects of the Doppler effect.</a:t>
            </a:r>
          </a:p>
          <a:p>
            <a:r>
              <a:rPr lang="en-US" baseline="0" dirty="0" smtClean="0"/>
              <a:t>The lower right image is numbers and data decoded from a Telemetry signal from the satellite. Typically telemetry are values like Battery levels, etc..</a:t>
            </a:r>
            <a:endParaRPr lang="en-US" dirty="0"/>
          </a:p>
        </p:txBody>
      </p:sp>
      <p:sp>
        <p:nvSpPr>
          <p:cNvPr id="4" name="Slide Number Placeholder 3"/>
          <p:cNvSpPr>
            <a:spLocks noGrp="1"/>
          </p:cNvSpPr>
          <p:nvPr>
            <p:ph type="sldNum" sz="quarter" idx="10"/>
          </p:nvPr>
        </p:nvSpPr>
        <p:spPr/>
        <p:txBody>
          <a:bodyPr/>
          <a:lstStyle/>
          <a:p>
            <a:fld id="{56F6B333-9F0D-C44D-8214-844FDAFC50CC}"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CFF6DA6-F481-2344-9045-F7550B83DC8F}" type="datetimeFigureOut">
              <a:rPr lang="en-US" smtClean="0"/>
              <a:pPr/>
              <a:t>6/21/20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6878888-7145-454F-A193-FC54A7CDCE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F6DA6-F481-2344-9045-F7550B83DC8F}" type="datetimeFigureOut">
              <a:rPr lang="en-US" smtClean="0"/>
              <a:pPr/>
              <a:t>6/21/20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F6DA6-F481-2344-9045-F7550B83DC8F}" type="datetimeFigureOut">
              <a:rPr lang="en-US" smtClean="0"/>
              <a:pPr/>
              <a:t>6/21/20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FF6DA6-F481-2344-9045-F7550B83DC8F}" type="datetimeFigureOut">
              <a:rPr lang="en-US" smtClean="0"/>
              <a:pPr/>
              <a:t>6/21/20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FF6DA6-F481-2344-9045-F7550B83DC8F}" type="datetimeFigureOut">
              <a:rPr lang="en-US" smtClean="0"/>
              <a:pPr/>
              <a:t>6/21/20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FF6DA6-F481-2344-9045-F7550B83DC8F}" type="datetimeFigureOut">
              <a:rPr lang="en-US" smtClean="0"/>
              <a:pPr/>
              <a:t>6/21/20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CFF6DA6-F481-2344-9045-F7550B83DC8F}" type="datetimeFigureOut">
              <a:rPr lang="en-US" smtClean="0"/>
              <a:pPr/>
              <a:t>6/21/20</a:t>
            </a:fld>
            <a:endParaRPr lang="en-US"/>
          </a:p>
        </p:txBody>
      </p:sp>
      <p:sp>
        <p:nvSpPr>
          <p:cNvPr id="27" name="Slide Number Placeholder 26"/>
          <p:cNvSpPr>
            <a:spLocks noGrp="1"/>
          </p:cNvSpPr>
          <p:nvPr>
            <p:ph type="sldNum" sz="quarter" idx="11"/>
          </p:nvPr>
        </p:nvSpPr>
        <p:spPr/>
        <p:txBody>
          <a:bodyPr rtlCol="0"/>
          <a:lstStyle/>
          <a:p>
            <a:fld id="{F6878888-7145-454F-A193-FC54A7CDCE6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CFF6DA6-F481-2344-9045-F7550B83DC8F}" type="datetimeFigureOut">
              <a:rPr lang="en-US" smtClean="0"/>
              <a:pPr/>
              <a:t>6/21/20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6878888-7145-454F-A193-FC54A7CDCE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F6DA6-F481-2344-9045-F7550B83DC8F}" type="datetimeFigureOut">
              <a:rPr lang="en-US" smtClean="0"/>
              <a:pPr/>
              <a:t>6/21/20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CFF6DA6-F481-2344-9045-F7550B83DC8F}" type="datetimeFigureOut">
              <a:rPr lang="en-US" smtClean="0"/>
              <a:pPr/>
              <a:t>6/21/20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FF6DA6-F481-2344-9045-F7550B83DC8F}" type="datetimeFigureOut">
              <a:rPr lang="en-US" smtClean="0"/>
              <a:pPr/>
              <a:t>6/21/20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878888-7145-454F-A193-FC54A7CDCE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CFF6DA6-F481-2344-9045-F7550B83DC8F}" type="datetimeFigureOut">
              <a:rPr lang="en-US" smtClean="0"/>
              <a:pPr/>
              <a:t>6/21/20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6878888-7145-454F-A193-FC54A7CDCE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jeffluszcz@gmail.com"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satnogs.org/Omnidirectional_Station_How_T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satnogs.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iki.satnogs.org/Raspberry_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tl-sdr.com/simple-noaameteor-weather-satellite-antenna-137-mhz-v-dipole/" TargetMode="Externa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a:t>
            </a:r>
            <a:r>
              <a:rPr lang="en-US" dirty="0" err="1" smtClean="0"/>
              <a:t>Satnogs</a:t>
            </a:r>
            <a:r>
              <a:rPr lang="en-US" dirty="0" smtClean="0"/>
              <a:t>	</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Jeff Luszcz</a:t>
            </a:r>
          </a:p>
          <a:p>
            <a:r>
              <a:rPr lang="en-US" dirty="0" smtClean="0"/>
              <a:t>N2TIQ</a:t>
            </a:r>
          </a:p>
          <a:p>
            <a:r>
              <a:rPr lang="en-US" smtClean="0">
                <a:hlinkClick r:id="rId2"/>
              </a:rPr>
              <a:t>jeffluszczdev@</a:t>
            </a:r>
            <a:r>
              <a:rPr lang="en-US" dirty="0" smtClean="0">
                <a:hlinkClick r:id="rId2"/>
              </a:rPr>
              <a:t>gmail.com</a:t>
            </a:r>
            <a:endParaRPr lang="en-US" dirty="0" smtClean="0"/>
          </a:p>
          <a:p>
            <a:endParaRPr lang="en-US" dirty="0" smtClean="0"/>
          </a:p>
          <a:p>
            <a:r>
              <a:rPr lang="en-US" dirty="0" smtClean="0"/>
              <a:t>This work is licensed under a Creative Commons Attribution 4.0 International (CC-BY 4.0)</a:t>
            </a:r>
          </a:p>
          <a:p>
            <a:endParaRPr lang="en-US" dirty="0"/>
          </a:p>
        </p:txBody>
      </p:sp>
      <p:pic>
        <p:nvPicPr>
          <p:cNvPr id="4" name="Picture 3"/>
          <p:cNvPicPr>
            <a:picLocks noChangeAspect="1"/>
          </p:cNvPicPr>
          <p:nvPr/>
        </p:nvPicPr>
        <p:blipFill>
          <a:blip r:embed="rId3"/>
          <a:stretch>
            <a:fillRect/>
          </a:stretch>
        </p:blipFill>
        <p:spPr>
          <a:xfrm>
            <a:off x="7437086" y="6073216"/>
            <a:ext cx="1117600" cy="393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0"/>
            <a:ext cx="9144000" cy="76428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Waterfall</a:t>
            </a:r>
            <a:endParaRPr lang="en-US" dirty="0"/>
          </a:p>
        </p:txBody>
      </p:sp>
      <p:sp>
        <p:nvSpPr>
          <p:cNvPr id="3" name="Content Placeholder 2"/>
          <p:cNvSpPr>
            <a:spLocks noGrp="1"/>
          </p:cNvSpPr>
          <p:nvPr>
            <p:ph idx="1"/>
          </p:nvPr>
        </p:nvSpPr>
        <p:spPr/>
        <p:txBody>
          <a:bodyPr/>
          <a:lstStyle/>
          <a:p>
            <a:r>
              <a:rPr lang="en-US" dirty="0" smtClean="0"/>
              <a:t>You want to see a good signal running straight up and down in the waterfall</a:t>
            </a:r>
          </a:p>
          <a:p>
            <a:r>
              <a:rPr lang="en-US" dirty="0" smtClean="0"/>
              <a:t>Other transmitters (typically from the ground) will appear as a large “S” that goes across the waterfall</a:t>
            </a:r>
          </a:p>
          <a:p>
            <a:r>
              <a:rPr lang="en-US" dirty="0" smtClean="0"/>
              <a:t>The waterfall covers the entire pass from start to finish. </a:t>
            </a:r>
          </a:p>
          <a:p>
            <a:r>
              <a:rPr lang="en-US" dirty="0" smtClean="0"/>
              <a:t>The Highest elevation of the pass is typically in the middle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Waterfall</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591264"/>
            <a:ext cx="7735844" cy="5850232"/>
          </a:xfrm>
          <a:prstGeom prst="rect">
            <a:avLst/>
          </a:prstGeom>
        </p:spPr>
      </p:pic>
      <p:pic>
        <p:nvPicPr>
          <p:cNvPr id="5" name="Picture 4"/>
          <p:cNvPicPr>
            <a:picLocks noChangeAspect="1"/>
          </p:cNvPicPr>
          <p:nvPr/>
        </p:nvPicPr>
        <p:blipFill>
          <a:blip r:embed="rId3"/>
          <a:stretch>
            <a:fillRect/>
          </a:stretch>
        </p:blipFill>
        <p:spPr>
          <a:xfrm>
            <a:off x="2889108" y="1341978"/>
            <a:ext cx="6213054" cy="523255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and Tricks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Omni directional setup how to is very helpful</a:t>
            </a:r>
          </a:p>
          <a:p>
            <a:pPr lvl="1"/>
            <a:r>
              <a:rPr lang="en-US" dirty="0" smtClean="0">
                <a:hlinkClick r:id="rId2"/>
              </a:rPr>
              <a:t>https://wiki.satnogs.org/Omnidirectional_Station_How_To</a:t>
            </a:r>
            <a:endParaRPr lang="en-US" dirty="0" smtClean="0"/>
          </a:p>
          <a:p>
            <a:endParaRPr lang="en-US" dirty="0" smtClean="0"/>
          </a:p>
          <a:p>
            <a:r>
              <a:rPr lang="en-US" dirty="0" smtClean="0"/>
              <a:t>High passes give high satisfaction!</a:t>
            </a:r>
          </a:p>
          <a:p>
            <a:endParaRPr lang="en-US" dirty="0" smtClean="0"/>
          </a:p>
          <a:p>
            <a:r>
              <a:rPr lang="en-US" dirty="0" smtClean="0"/>
              <a:t>Figure out your Lat/Long/Alt for best results (apps help)</a:t>
            </a:r>
          </a:p>
          <a:p>
            <a:endParaRPr lang="en-US" dirty="0" smtClean="0"/>
          </a:p>
          <a:p>
            <a:r>
              <a:rPr lang="en-US" dirty="0" smtClean="0"/>
              <a:t>Figure out your gain for your SDR using their process (likely end up with a value of 25-35)</a:t>
            </a:r>
          </a:p>
          <a:p>
            <a:endParaRPr lang="en-US" dirty="0" smtClean="0"/>
          </a:p>
          <a:p>
            <a:r>
              <a:rPr lang="en-US" dirty="0" smtClean="0"/>
              <a:t>PPM error value discovery is fun but not needed to get started</a:t>
            </a:r>
          </a:p>
          <a:p>
            <a:endParaRPr lang="en-US" dirty="0" smtClean="0"/>
          </a:p>
          <a:p>
            <a:r>
              <a:rPr lang="en-US" dirty="0" smtClean="0"/>
              <a:t>My Pi hung every 24-48 hours due to </a:t>
            </a:r>
            <a:r>
              <a:rPr lang="en-US" dirty="0" err="1" smtClean="0"/>
              <a:t>Wifi</a:t>
            </a:r>
            <a:r>
              <a:rPr lang="en-US" dirty="0" smtClean="0"/>
              <a:t> power management problem, </a:t>
            </a:r>
            <a:r>
              <a:rPr lang="en-US" dirty="0" err="1" smtClean="0"/>
              <a:t>googled</a:t>
            </a:r>
            <a:r>
              <a:rPr lang="en-US" dirty="0" smtClean="0"/>
              <a:t> a fix, all ok now!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 (if we have time)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2249424"/>
            <a:ext cx="7987948" cy="446825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Please feel free to follow up to</a:t>
            </a:r>
          </a:p>
          <a:p>
            <a:pPr>
              <a:buNone/>
            </a:pPr>
            <a:endParaRPr lang="en-US" smtClean="0"/>
          </a:p>
          <a:p>
            <a:pPr>
              <a:buNone/>
            </a:pPr>
            <a:r>
              <a:rPr lang="en-US" smtClean="0"/>
              <a:t>Jeffluszczdev</a:t>
            </a:r>
            <a:r>
              <a:rPr lang="en-US" dirty="0" smtClean="0"/>
              <a:t> @ </a:t>
            </a:r>
            <a:r>
              <a:rPr lang="en-US" dirty="0" err="1" smtClean="0"/>
              <a:t>gmail</a:t>
            </a:r>
            <a:r>
              <a:rPr lang="en-US" dirty="0" smtClean="0"/>
              <a:t> dot com</a:t>
            </a:r>
          </a:p>
          <a:p>
            <a:endParaRPr lang="en-US" dirty="0" smtClean="0"/>
          </a:p>
          <a:p>
            <a:r>
              <a:rPr lang="en-US" dirty="0" smtClean="0"/>
              <a:t>Twitter: </a:t>
            </a:r>
          </a:p>
          <a:p>
            <a:pPr>
              <a:buNone/>
            </a:pPr>
            <a:r>
              <a:rPr lang="en-US" dirty="0" smtClean="0"/>
              <a:t>@</a:t>
            </a:r>
            <a:r>
              <a:rPr lang="en-US" dirty="0" err="1" smtClean="0"/>
              <a:t>jeffluszcz</a:t>
            </a:r>
            <a:endParaRPr lang="en-US" dirty="0" smtClean="0"/>
          </a:p>
          <a:p>
            <a:endParaRPr lang="en-US" dirty="0" smtClean="0"/>
          </a:p>
          <a:p>
            <a:r>
              <a:rPr lang="en-US" dirty="0" smtClean="0"/>
              <a:t>Ham Radio Homepage:</a:t>
            </a:r>
          </a:p>
          <a:p>
            <a:pPr>
              <a:buNone/>
            </a:pPr>
            <a:r>
              <a:rPr lang="en-US" dirty="0" smtClean="0"/>
              <a:t>http://N2TIQ.com</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Satnogs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err="1" smtClean="0"/>
              <a:t>Satnogs</a:t>
            </a:r>
            <a:r>
              <a:rPr lang="en-US" dirty="0" smtClean="0"/>
              <a:t> is an Open Source software system that allows users to schedule “Observations” of Satellites and capture the radio signals they transmit  (</a:t>
            </a:r>
            <a:r>
              <a:rPr lang="en-US" dirty="0" smtClean="0">
                <a:hlinkClick r:id="rId3"/>
              </a:rPr>
              <a:t>https://satnogs.org</a:t>
            </a:r>
            <a:r>
              <a:rPr lang="en-US" dirty="0" smtClean="0"/>
              <a:t> )</a:t>
            </a:r>
          </a:p>
          <a:p>
            <a:pPr>
              <a:buNone/>
            </a:pPr>
            <a:endParaRPr lang="en-US" dirty="0" smtClean="0"/>
          </a:p>
          <a:p>
            <a:r>
              <a:rPr lang="en-US" dirty="0" smtClean="0"/>
              <a:t>It uses </a:t>
            </a:r>
            <a:r>
              <a:rPr lang="en-US" dirty="0" err="1" smtClean="0"/>
              <a:t>SDRs</a:t>
            </a:r>
            <a:r>
              <a:rPr lang="en-US" dirty="0" smtClean="0"/>
              <a:t> or radios to receive (and transmit if desired!) to and from these Satellites </a:t>
            </a:r>
          </a:p>
          <a:p>
            <a:endParaRPr lang="en-US" dirty="0" smtClean="0"/>
          </a:p>
          <a:p>
            <a:r>
              <a:rPr lang="en-US" dirty="0" smtClean="0"/>
              <a:t>Common observations include Weather Satellite pictures, digital telemetry, voice and CW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receive?</a:t>
            </a:r>
            <a:endParaRPr lang="en-US" dirty="0"/>
          </a:p>
        </p:txBody>
      </p:sp>
      <p:sp>
        <p:nvSpPr>
          <p:cNvPr id="3" name="Content Placeholder 2"/>
          <p:cNvSpPr>
            <a:spLocks noGrp="1"/>
          </p:cNvSpPr>
          <p:nvPr>
            <p:ph idx="1"/>
          </p:nvPr>
        </p:nvSpPr>
        <p:spPr>
          <a:xfrm>
            <a:off x="457200" y="1957526"/>
            <a:ext cx="8229600" cy="4325112"/>
          </a:xfrm>
        </p:spPr>
        <p:txBody>
          <a:bodyPr/>
          <a:lstStyle/>
          <a:p>
            <a:r>
              <a:rPr lang="en-US" dirty="0" smtClean="0"/>
              <a:t>Weather Satellite Images</a:t>
            </a:r>
          </a:p>
          <a:p>
            <a:r>
              <a:rPr lang="en-US" dirty="0" smtClean="0"/>
              <a:t>Voice (FM, SSB, Digital)</a:t>
            </a:r>
          </a:p>
          <a:p>
            <a:r>
              <a:rPr lang="en-US" dirty="0" smtClean="0"/>
              <a:t>CW</a:t>
            </a:r>
          </a:p>
          <a:p>
            <a:r>
              <a:rPr lang="en-US" dirty="0" smtClean="0"/>
              <a:t>Telemetry (</a:t>
            </a:r>
            <a:r>
              <a:rPr lang="en-US" dirty="0" err="1" smtClean="0"/>
              <a:t>fsk</a:t>
            </a:r>
            <a:r>
              <a:rPr lang="en-US" dirty="0" smtClean="0"/>
              <a:t>, </a:t>
            </a:r>
            <a:r>
              <a:rPr lang="en-US" dirty="0" err="1" smtClean="0"/>
              <a:t>cw</a:t>
            </a:r>
            <a:r>
              <a:rPr lang="en-US" dirty="0" smtClean="0"/>
              <a:t>, etc..)</a:t>
            </a:r>
          </a:p>
          <a:p>
            <a:r>
              <a:rPr lang="en-US" dirty="0" smtClean="0"/>
              <a:t>Waterfall data / audio</a:t>
            </a:r>
          </a:p>
          <a:p>
            <a:endParaRPr lang="en-US" dirty="0"/>
          </a:p>
        </p:txBody>
      </p:sp>
      <p:pic>
        <p:nvPicPr>
          <p:cNvPr id="4" name="Picture 3"/>
          <p:cNvPicPr>
            <a:picLocks noChangeAspect="1"/>
          </p:cNvPicPr>
          <p:nvPr/>
        </p:nvPicPr>
        <p:blipFill>
          <a:blip r:embed="rId3"/>
          <a:stretch>
            <a:fillRect/>
          </a:stretch>
        </p:blipFill>
        <p:spPr>
          <a:xfrm>
            <a:off x="798824" y="4322279"/>
            <a:ext cx="3544152" cy="1960359"/>
          </a:xfrm>
          <a:prstGeom prst="rect">
            <a:avLst/>
          </a:prstGeom>
        </p:spPr>
      </p:pic>
      <p:pic>
        <p:nvPicPr>
          <p:cNvPr id="5" name="Picture 4"/>
          <p:cNvPicPr>
            <a:picLocks noChangeAspect="1"/>
          </p:cNvPicPr>
          <p:nvPr/>
        </p:nvPicPr>
        <p:blipFill>
          <a:blip r:embed="rId4"/>
          <a:stretch>
            <a:fillRect/>
          </a:stretch>
        </p:blipFill>
        <p:spPr>
          <a:xfrm>
            <a:off x="5998419" y="4246410"/>
            <a:ext cx="1845332" cy="2036228"/>
          </a:xfrm>
          <a:prstGeom prst="rect">
            <a:avLst/>
          </a:prstGeom>
        </p:spPr>
      </p:pic>
      <p:pic>
        <p:nvPicPr>
          <p:cNvPr id="6" name="Picture 5"/>
          <p:cNvPicPr>
            <a:picLocks noChangeAspect="1"/>
          </p:cNvPicPr>
          <p:nvPr/>
        </p:nvPicPr>
        <p:blipFill>
          <a:blip r:embed="rId5"/>
          <a:stretch>
            <a:fillRect/>
          </a:stretch>
        </p:blipFill>
        <p:spPr>
          <a:xfrm>
            <a:off x="6132004" y="1570589"/>
            <a:ext cx="2322137" cy="19556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need to start?</a:t>
            </a:r>
            <a:endParaRPr lang="en-US" dirty="0"/>
          </a:p>
        </p:txBody>
      </p:sp>
      <p:sp>
        <p:nvSpPr>
          <p:cNvPr id="3" name="Content Placeholder 2"/>
          <p:cNvSpPr>
            <a:spLocks noGrp="1"/>
          </p:cNvSpPr>
          <p:nvPr>
            <p:ph idx="1"/>
          </p:nvPr>
        </p:nvSpPr>
        <p:spPr/>
        <p:txBody>
          <a:bodyPr/>
          <a:lstStyle/>
          <a:p>
            <a:r>
              <a:rPr lang="en-US" dirty="0" smtClean="0"/>
              <a:t>A Raspberry Pi 3 or better</a:t>
            </a:r>
          </a:p>
          <a:p>
            <a:r>
              <a:rPr lang="en-US" dirty="0" smtClean="0"/>
              <a:t>A SDR dongle ($20 online)</a:t>
            </a:r>
          </a:p>
          <a:p>
            <a:r>
              <a:rPr lang="en-US" dirty="0" smtClean="0"/>
              <a:t>A receiving antenna</a:t>
            </a:r>
          </a:p>
          <a:p>
            <a:r>
              <a:rPr lang="en-US" dirty="0" smtClean="0"/>
              <a:t>A Network connection (</a:t>
            </a:r>
            <a:r>
              <a:rPr lang="en-US" dirty="0" err="1" smtClean="0"/>
              <a:t>ethernet</a:t>
            </a:r>
            <a:r>
              <a:rPr lang="en-US" dirty="0" smtClean="0"/>
              <a:t> or </a:t>
            </a:r>
            <a:r>
              <a:rPr lang="en-US" dirty="0" err="1" smtClean="0"/>
              <a:t>wifi</a:t>
            </a:r>
            <a:r>
              <a:rPr lang="en-US" dirty="0" smtClean="0"/>
              <a:t>)</a:t>
            </a:r>
          </a:p>
          <a:p>
            <a:r>
              <a:rPr lang="en-US" dirty="0" err="1" smtClean="0"/>
              <a:t>Satnogs</a:t>
            </a:r>
            <a:r>
              <a:rPr lang="en-US" dirty="0" smtClean="0"/>
              <a:t> Operating System disk image</a:t>
            </a:r>
          </a:p>
          <a:p>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969166" y="4668427"/>
            <a:ext cx="2404944" cy="1352781"/>
          </a:xfrm>
          <a:prstGeom prst="rect">
            <a:avLst/>
          </a:prstGeom>
        </p:spPr>
      </p:pic>
      <p:pic>
        <p:nvPicPr>
          <p:cNvPr id="7" name="Picture 6"/>
          <p:cNvPicPr>
            <a:picLocks noChangeAspect="1"/>
          </p:cNvPicPr>
          <p:nvPr/>
        </p:nvPicPr>
        <p:blipFill>
          <a:blip r:embed="rId3"/>
          <a:stretch>
            <a:fillRect/>
          </a:stretch>
        </p:blipFill>
        <p:spPr>
          <a:xfrm>
            <a:off x="6991194" y="4629089"/>
            <a:ext cx="1644805" cy="1236174"/>
          </a:xfrm>
          <a:prstGeom prst="rect">
            <a:avLst/>
          </a:prstGeom>
        </p:spPr>
      </p:pic>
      <p:pic>
        <p:nvPicPr>
          <p:cNvPr id="9" name="Picture 8"/>
          <p:cNvPicPr>
            <a:picLocks noChangeAspect="1"/>
          </p:cNvPicPr>
          <p:nvPr/>
        </p:nvPicPr>
        <p:blipFill>
          <a:blip r:embed="rId4"/>
          <a:stretch>
            <a:fillRect/>
          </a:stretch>
        </p:blipFill>
        <p:spPr>
          <a:xfrm>
            <a:off x="4381243" y="4629089"/>
            <a:ext cx="1750582" cy="172049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and installing the Software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Satnogs</a:t>
            </a:r>
            <a:r>
              <a:rPr lang="en-US" dirty="0" smtClean="0"/>
              <a:t> OS from ISO disk image</a:t>
            </a:r>
          </a:p>
          <a:p>
            <a:pPr lvl="1"/>
            <a:r>
              <a:rPr lang="en-US" dirty="0" smtClean="0">
                <a:hlinkClick r:id="rId2"/>
              </a:rPr>
              <a:t>https://wiki.satnogs.org/Raspberry_Pi</a:t>
            </a:r>
            <a:endParaRPr lang="en-US" dirty="0" smtClean="0"/>
          </a:p>
          <a:p>
            <a:pPr lvl="1"/>
            <a:r>
              <a:rPr lang="en-US" dirty="0" smtClean="0"/>
              <a:t>Write it to SD card and boot your pi</a:t>
            </a:r>
          </a:p>
          <a:p>
            <a:r>
              <a:rPr lang="en-US" dirty="0" smtClean="0"/>
              <a:t>Configure your PI using </a:t>
            </a:r>
            <a:r>
              <a:rPr lang="en-US" dirty="0" err="1" smtClean="0"/>
              <a:t>raspi-config</a:t>
            </a:r>
            <a:endParaRPr lang="en-US" dirty="0" smtClean="0"/>
          </a:p>
          <a:p>
            <a:r>
              <a:rPr lang="en-US" dirty="0" smtClean="0"/>
              <a:t>Get a Ground station ID from </a:t>
            </a:r>
            <a:r>
              <a:rPr lang="en-US" dirty="0" err="1" smtClean="0"/>
              <a:t>Satnogs</a:t>
            </a:r>
            <a:endParaRPr lang="en-US" dirty="0" smtClean="0"/>
          </a:p>
          <a:p>
            <a:r>
              <a:rPr lang="en-US" dirty="0" smtClean="0"/>
              <a:t>Configure the </a:t>
            </a:r>
            <a:r>
              <a:rPr lang="en-US" dirty="0" err="1" smtClean="0"/>
              <a:t>Satnogs</a:t>
            </a:r>
            <a:r>
              <a:rPr lang="en-US" dirty="0" smtClean="0"/>
              <a:t> client using command line</a:t>
            </a:r>
          </a:p>
          <a:p>
            <a:r>
              <a:rPr lang="en-US" dirty="0" smtClean="0"/>
              <a:t>Change your password from the default pi/pi !</a:t>
            </a:r>
          </a:p>
          <a:p>
            <a:r>
              <a:rPr lang="en-US" dirty="0" smtClean="0"/>
              <a:t>Set system time in UTC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SDR and other radios</a:t>
            </a:r>
            <a:endParaRPr lang="en-US" dirty="0"/>
          </a:p>
        </p:txBody>
      </p:sp>
      <p:sp>
        <p:nvSpPr>
          <p:cNvPr id="3" name="Content Placeholder 2"/>
          <p:cNvSpPr>
            <a:spLocks noGrp="1"/>
          </p:cNvSpPr>
          <p:nvPr>
            <p:ph idx="1"/>
          </p:nvPr>
        </p:nvSpPr>
        <p:spPr/>
        <p:txBody>
          <a:bodyPr/>
          <a:lstStyle/>
          <a:p>
            <a:r>
              <a:rPr lang="en-US" dirty="0" err="1" smtClean="0"/>
              <a:t>Satnogs</a:t>
            </a:r>
            <a:r>
              <a:rPr lang="en-US" dirty="0" smtClean="0"/>
              <a:t> reference receiver is the standard R820T SDR (~ $21 online)</a:t>
            </a:r>
          </a:p>
          <a:p>
            <a:r>
              <a:rPr lang="en-US" dirty="0" smtClean="0"/>
              <a:t>There is support for other </a:t>
            </a:r>
            <a:r>
              <a:rPr lang="en-US" dirty="0" err="1" smtClean="0"/>
              <a:t>SDRs</a:t>
            </a:r>
            <a:r>
              <a:rPr lang="en-US" dirty="0" smtClean="0"/>
              <a:t> like </a:t>
            </a:r>
            <a:r>
              <a:rPr lang="en-US" dirty="0" err="1" smtClean="0"/>
              <a:t>Airspy</a:t>
            </a:r>
            <a:r>
              <a:rPr lang="en-US" dirty="0" smtClean="0"/>
              <a:t>, </a:t>
            </a:r>
            <a:r>
              <a:rPr lang="en-US" dirty="0" err="1" smtClean="0"/>
              <a:t>Funcube</a:t>
            </a:r>
            <a:r>
              <a:rPr lang="en-US" dirty="0" smtClean="0"/>
              <a:t> dongle, etc…</a:t>
            </a:r>
          </a:p>
          <a:p>
            <a:r>
              <a:rPr lang="en-US" dirty="0" smtClean="0"/>
              <a:t>Some ham transceivers are supported through the </a:t>
            </a:r>
            <a:r>
              <a:rPr lang="en-US" dirty="0" err="1" smtClean="0"/>
              <a:t>rigctld</a:t>
            </a:r>
            <a:r>
              <a:rPr lang="en-US" dirty="0" smtClean="0"/>
              <a:t> project (for both receive and transmit!)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an Antenna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OK to Good: </a:t>
            </a:r>
          </a:p>
          <a:p>
            <a:pPr lvl="1"/>
            <a:r>
              <a:rPr lang="en-US" dirty="0" smtClean="0"/>
              <a:t>Omni directional vertical</a:t>
            </a:r>
          </a:p>
          <a:p>
            <a:pPr lvl="1"/>
            <a:r>
              <a:rPr lang="en-US" dirty="0" err="1" smtClean="0"/>
              <a:t>Yagi</a:t>
            </a:r>
            <a:r>
              <a:rPr lang="en-US" dirty="0" smtClean="0"/>
              <a:t> pointed straight up</a:t>
            </a:r>
          </a:p>
          <a:p>
            <a:pPr lvl="1"/>
            <a:r>
              <a:rPr lang="en-US" dirty="0" smtClean="0"/>
              <a:t>V-dipole (rabbit ears or homemade </a:t>
            </a:r>
            <a:r>
              <a:rPr lang="en-US" dirty="0" err="1" smtClean="0"/>
              <a:t>v</a:t>
            </a:r>
            <a:r>
              <a:rPr lang="en-US" dirty="0" smtClean="0"/>
              <a:t>-dipole)</a:t>
            </a:r>
          </a:p>
          <a:p>
            <a:endParaRPr lang="en-US" dirty="0" smtClean="0"/>
          </a:p>
          <a:p>
            <a:r>
              <a:rPr lang="en-US" dirty="0" smtClean="0"/>
              <a:t>Better:</a:t>
            </a:r>
          </a:p>
          <a:p>
            <a:pPr lvl="1"/>
            <a:r>
              <a:rPr lang="en-US" dirty="0" smtClean="0"/>
              <a:t>QFH  (lots of online plans!)</a:t>
            </a:r>
          </a:p>
          <a:p>
            <a:pPr lvl="1"/>
            <a:r>
              <a:rPr lang="en-US" dirty="0" smtClean="0"/>
              <a:t>Turnstile (lots of online plans!)</a:t>
            </a:r>
          </a:p>
          <a:p>
            <a:pPr lvl="1"/>
            <a:endParaRPr lang="en-US" dirty="0" smtClean="0"/>
          </a:p>
          <a:p>
            <a:r>
              <a:rPr lang="en-US" dirty="0" smtClean="0"/>
              <a:t>Best: </a:t>
            </a:r>
          </a:p>
          <a:p>
            <a:pPr lvl="1"/>
            <a:r>
              <a:rPr lang="en-US" dirty="0" smtClean="0"/>
              <a:t>Rotator based antennas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NOAA Weather Satellites Easy Ant.</a:t>
            </a:r>
            <a:endParaRPr lang="en-US" dirty="0"/>
          </a:p>
        </p:txBody>
      </p:sp>
      <p:sp>
        <p:nvSpPr>
          <p:cNvPr id="3" name="Content Placeholder 2"/>
          <p:cNvSpPr>
            <a:spLocks noGrp="1"/>
          </p:cNvSpPr>
          <p:nvPr>
            <p:ph idx="1"/>
          </p:nvPr>
        </p:nvSpPr>
        <p:spPr/>
        <p:txBody>
          <a:bodyPr/>
          <a:lstStyle/>
          <a:p>
            <a:r>
              <a:rPr lang="en-US" dirty="0" smtClean="0">
                <a:hlinkClick r:id="rId2"/>
              </a:rPr>
              <a:t>https://www.rtl-sdr.com/simple-noaameteor-weather-satellite-antenna-137-mhz-v-dipole/</a:t>
            </a:r>
            <a:endParaRPr lang="en-US" dirty="0" smtClean="0"/>
          </a:p>
          <a:p>
            <a:endParaRPr lang="en-US" dirty="0" smtClean="0"/>
          </a:p>
          <a:p>
            <a:pPr>
              <a:buNone/>
            </a:pPr>
            <a:r>
              <a:rPr lang="en-US" dirty="0" smtClean="0"/>
              <a:t>Can be junk boxed for free</a:t>
            </a:r>
          </a:p>
          <a:p>
            <a:pPr>
              <a:buNone/>
            </a:pPr>
            <a:endParaRPr lang="en-US" dirty="0" smtClean="0"/>
          </a:p>
          <a:p>
            <a:pPr>
              <a:buNone/>
            </a:pPr>
            <a:r>
              <a:rPr lang="en-US" dirty="0" smtClean="0"/>
              <a:t>Works best outside, but can</a:t>
            </a:r>
          </a:p>
          <a:p>
            <a:pPr>
              <a:buNone/>
            </a:pPr>
            <a:r>
              <a:rPr lang="en-US" dirty="0" smtClean="0"/>
              <a:t>work inside with good clear </a:t>
            </a:r>
          </a:p>
          <a:p>
            <a:pPr>
              <a:buNone/>
            </a:pPr>
            <a:r>
              <a:rPr lang="en-US" dirty="0" smtClean="0"/>
              <a:t>view </a:t>
            </a:r>
          </a:p>
        </p:txBody>
      </p:sp>
      <p:pic>
        <p:nvPicPr>
          <p:cNvPr id="4" name="Picture 3"/>
          <p:cNvPicPr>
            <a:picLocks noChangeAspect="1"/>
          </p:cNvPicPr>
          <p:nvPr/>
        </p:nvPicPr>
        <p:blipFill>
          <a:blip r:embed="rId3"/>
          <a:stretch>
            <a:fillRect/>
          </a:stretch>
        </p:blipFill>
        <p:spPr>
          <a:xfrm>
            <a:off x="5324292" y="3455455"/>
            <a:ext cx="3819708" cy="28647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Satnogs</a:t>
            </a:r>
            <a:endParaRPr lang="en-US" dirty="0"/>
          </a:p>
        </p:txBody>
      </p:sp>
      <p:sp>
        <p:nvSpPr>
          <p:cNvPr id="3" name="Content Placeholder 2"/>
          <p:cNvSpPr>
            <a:spLocks noGrp="1"/>
          </p:cNvSpPr>
          <p:nvPr>
            <p:ph idx="1"/>
          </p:nvPr>
        </p:nvSpPr>
        <p:spPr/>
        <p:txBody>
          <a:bodyPr/>
          <a:lstStyle/>
          <a:p>
            <a:r>
              <a:rPr lang="en-US" dirty="0" smtClean="0"/>
              <a:t>Log in</a:t>
            </a:r>
          </a:p>
          <a:p>
            <a:r>
              <a:rPr lang="en-US" dirty="0" smtClean="0"/>
              <a:t>Select your Ground Station</a:t>
            </a:r>
          </a:p>
          <a:p>
            <a:r>
              <a:rPr lang="en-US" dirty="0" smtClean="0"/>
              <a:t>Schedule Future Passes</a:t>
            </a:r>
          </a:p>
          <a:p>
            <a:r>
              <a:rPr lang="en-US" dirty="0" smtClean="0"/>
              <a:t>Filter for your designed Satellite, time or elevation, etc…</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1615</TotalTime>
  <Words>748</Words>
  <Application>Microsoft Macintosh PowerPoint</Application>
  <PresentationFormat>On-screen Show (4:3)</PresentationFormat>
  <Paragraphs>101</Paragraphs>
  <Slides>16</Slides>
  <Notes>2</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Urban</vt:lpstr>
      <vt:lpstr>An Introduction to Satnogs </vt:lpstr>
      <vt:lpstr>What is Satnogs?</vt:lpstr>
      <vt:lpstr>What can you receive?</vt:lpstr>
      <vt:lpstr>What do you need to start?</vt:lpstr>
      <vt:lpstr>Getting and installing the Software</vt:lpstr>
      <vt:lpstr>SDR and other radios</vt:lpstr>
      <vt:lpstr>Pick an Antenna </vt:lpstr>
      <vt:lpstr>NOAA Weather Satellites Easy Ant.</vt:lpstr>
      <vt:lpstr>Using Satnogs</vt:lpstr>
      <vt:lpstr>Slide 10</vt:lpstr>
      <vt:lpstr>Understanding the Waterfall</vt:lpstr>
      <vt:lpstr>Understanding the Waterfall</vt:lpstr>
      <vt:lpstr>Tips and Tricks </vt:lpstr>
      <vt:lpstr>Live Demo (if we have time)</vt:lpstr>
      <vt:lpstr>Q &amp; A</vt:lpstr>
      <vt:lpstr>Thanks!</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Satnogs </dc:title>
  <dc:creator>Jeff Luszcz</dc:creator>
  <cp:lastModifiedBy>Jeff Luszcz</cp:lastModifiedBy>
  <cp:revision>15</cp:revision>
  <dcterms:created xsi:type="dcterms:W3CDTF">2020-06-21T21:19:35Z</dcterms:created>
  <dcterms:modified xsi:type="dcterms:W3CDTF">2020-06-21T21:19:55Z</dcterms:modified>
</cp:coreProperties>
</file>