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Default Extension="jpeg" ContentType="image/jpeg"/>
  <Default Extension="xml" ContentType="application/xml"/>
  <Override PartName="/ppt/notesSlides/notesSlide3.xml" ContentType="application/vnd.openxmlformats-officedocument.presentationml.notesSlide+xml"/>
  <Override PartName="/ppt/tableStyles.xml" ContentType="application/vnd.openxmlformats-officedocument.presentationml.tableStyles+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Override PartName="/ppt/notesSlides/notesSlide4.xml" ContentType="application/vnd.openxmlformats-officedocument.presentationml.notesSlide+xml"/>
  <Override PartName="/ppt/viewProps.xml" ContentType="application/vnd.openxmlformats-officedocument.presentationml.viewProps+xml"/>
  <Override PartName="/ppt/slideLayouts/slideLayout9.xml" ContentType="application/vnd.openxmlformats-officedocument.presentationml.slideLayout+xml"/>
  <Override PartName="/ppt/presentation.xml" ContentType="application/vnd.openxmlformats-officedocument.presentationml.presentation.main+xml"/>
  <Override PartName="/ppt/notesSlides/notesSlide2.xml" ContentType="application/vnd.openxmlformats-officedocument.presentationml.notesSlide+xml"/>
  <Override PartName="/ppt/handoutMasters/handoutMaster1.xml" ContentType="application/vnd.openxmlformats-officedocument.presentationml.handoutMaster+xml"/>
  <Override PartName="/ppt/slideLayouts/slideLayout7.xml" ContentType="application/vnd.openxmlformats-officedocument.presentationml.slideLayout+xml"/>
  <Override PartName="/ppt/slides/slide6.xml" ContentType="application/vnd.openxmlformats-officedocument.presentationml.slide+xml"/>
  <Override PartName="/ppt/theme/theme3.xml" ContentType="application/vnd.openxmlformats-officedocument.them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96" r:id="rId1"/>
  </p:sldMasterIdLst>
  <p:notesMasterIdLst>
    <p:notesMasterId r:id="rId8"/>
  </p:notesMasterIdLst>
  <p:handoutMasterIdLst>
    <p:handoutMasterId r:id="rId9"/>
  </p:handoutMasterIdLst>
  <p:sldIdLst>
    <p:sldId id="256" r:id="rId2"/>
    <p:sldId id="257" r:id="rId3"/>
    <p:sldId id="261" r:id="rId4"/>
    <p:sldId id="262" r:id="rId5"/>
    <p:sldId id="260" r:id="rId6"/>
    <p:sldId id="259"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148" d="100"/>
          <a:sy n="148" d="100"/>
        </p:scale>
        <p:origin x="-1312" y="-1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handoutMaster" Target="handoutMasters/handoutMaster1.xml"/><Relationship Id="rId10" Type="http://schemas.openxmlformats.org/officeDocument/2006/relationships/printerSettings" Target="printerSettings/printerSettings1.bin"/></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0ABAE4F-92A7-A940-8769-097E28EAD772}" type="datetimeFigureOut">
              <a:rPr lang="en-US" smtClean="0"/>
              <a:pPr/>
              <a:t>6/29/20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CC968AD-04C3-6941-AF3B-0C5E929766CF}"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EE8033-23B3-A84E-B0BB-A3298A408546}" type="datetimeFigureOut">
              <a:rPr lang="en-US" smtClean="0"/>
              <a:pPr/>
              <a:t>6/29/20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21B10E-9C49-3545-A9DA-345392F272D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quickly discovered we need the human touch as well</a:t>
            </a:r>
            <a:endParaRPr lang="en-US" dirty="0"/>
          </a:p>
        </p:txBody>
      </p:sp>
      <p:sp>
        <p:nvSpPr>
          <p:cNvPr id="4" name="Slide Number Placeholder 3"/>
          <p:cNvSpPr>
            <a:spLocks noGrp="1"/>
          </p:cNvSpPr>
          <p:nvPr>
            <p:ph type="sldNum" sz="quarter" idx="10"/>
          </p:nvPr>
        </p:nvSpPr>
        <p:spPr/>
        <p:txBody>
          <a:bodyPr/>
          <a:lstStyle/>
          <a:p>
            <a:fld id="{BC21B10E-9C49-3545-A9DA-345392F272D9}"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terms of maturity We don’t have this problem with financial compliance</a:t>
            </a:r>
          </a:p>
          <a:p>
            <a:r>
              <a:rPr lang="en-US" dirty="0" smtClean="0"/>
              <a:t>Experience impacts</a:t>
            </a:r>
            <a:r>
              <a:rPr lang="en-US" baseline="0" dirty="0" smtClean="0"/>
              <a:t> trust</a:t>
            </a:r>
            <a:endParaRPr lang="en-US" dirty="0" smtClean="0"/>
          </a:p>
          <a:p>
            <a:r>
              <a:rPr lang="en-US" dirty="0" smtClean="0"/>
              <a:t>Still at the mercy of the right person being in the right place at the right time, affects the trustworthiness </a:t>
            </a:r>
            <a:r>
              <a:rPr lang="en-US" baseline="0" dirty="0" smtClean="0"/>
              <a:t>of a company</a:t>
            </a:r>
            <a:endParaRPr lang="en-US" dirty="0" smtClean="0"/>
          </a:p>
          <a:p>
            <a:r>
              <a:rPr lang="en-US" dirty="0" smtClean="0"/>
              <a:t>Analysis paralysis:</a:t>
            </a:r>
            <a:r>
              <a:rPr lang="en-US" baseline="0" dirty="0" smtClean="0"/>
              <a:t> can lead to either ignoring the problem and pushing off compliance OR calling in the experts to fix things ASAP</a:t>
            </a:r>
          </a:p>
          <a:p>
            <a:r>
              <a:rPr lang="en-US" baseline="0" dirty="0" smtClean="0"/>
              <a:t>If we did a scan and everything was MIT or Apache 2.0 no one would have problems deciding to run a scan</a:t>
            </a:r>
            <a:endParaRPr lang="en-US" dirty="0" smtClean="0"/>
          </a:p>
          <a:p>
            <a:endParaRPr lang="en-US" dirty="0"/>
          </a:p>
        </p:txBody>
      </p:sp>
      <p:sp>
        <p:nvSpPr>
          <p:cNvPr id="4" name="Slide Number Placeholder 3"/>
          <p:cNvSpPr>
            <a:spLocks noGrp="1"/>
          </p:cNvSpPr>
          <p:nvPr>
            <p:ph type="sldNum" sz="quarter" idx="10"/>
          </p:nvPr>
        </p:nvSpPr>
        <p:spPr/>
        <p:txBody>
          <a:bodyPr/>
          <a:lstStyle/>
          <a:p>
            <a:fld id="{BC21B10E-9C49-3545-A9DA-345392F272D9}"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 2019 we are still not scheduling time for compliance</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Old code with non-standard licenses from dead people: this is problem</a:t>
            </a:r>
            <a:r>
              <a:rPr lang="en-US" baseline="0" dirty="0" smtClean="0"/>
              <a:t> with some of our core infrastructure that I hope projects like Clearly Defined or similar can help fix</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We all probably have “That File” or “That Package” we wish could get cleared up</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BC21B10E-9C49-3545-A9DA-345392F272D9}"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are holes in</a:t>
            </a:r>
            <a:r>
              <a:rPr lang="en-US" baseline="0" dirty="0" smtClean="0"/>
              <a:t> which we are monitoring. </a:t>
            </a:r>
            <a:r>
              <a:rPr lang="en-US" dirty="0" smtClean="0"/>
              <a:t>The build environment. I’m</a:t>
            </a:r>
            <a:r>
              <a:rPr lang="en-US" baseline="0" dirty="0" smtClean="0"/>
              <a:t> very concerned about this</a:t>
            </a:r>
          </a:p>
          <a:p>
            <a:r>
              <a:rPr lang="en-US" baseline="0" dirty="0" smtClean="0"/>
              <a:t>I’m still amazed that the level of quality in </a:t>
            </a:r>
            <a:r>
              <a:rPr lang="en-US" baseline="0" dirty="0" err="1" smtClean="0"/>
              <a:t>BOMs</a:t>
            </a:r>
            <a:r>
              <a:rPr lang="en-US" baseline="0" dirty="0" smtClean="0"/>
              <a:t> produced by companies is so large.</a:t>
            </a:r>
          </a:p>
          <a:p>
            <a:r>
              <a:rPr lang="en-US" baseline="0" dirty="0" smtClean="0"/>
              <a:t>The company with the better BOM can sometimes be penalized and that’s just wrong.</a:t>
            </a:r>
          </a:p>
          <a:p>
            <a:endParaRPr lang="en-US" baseline="0" dirty="0" smtClean="0"/>
          </a:p>
          <a:p>
            <a:r>
              <a:rPr lang="en-US" baseline="0" dirty="0" smtClean="0"/>
              <a:t>In my interactions with companies who are not on the open chain calls, there is growing awareness. They are happy to see this, even if they don’t feel they can offer any help.</a:t>
            </a:r>
          </a:p>
          <a:p>
            <a:endParaRPr lang="en-US" baseline="0" dirty="0" smtClean="0"/>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C21B10E-9C49-3545-A9DA-345392F272D9}"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8570440A-94D8-9C4C-8E3D-5C7EC355FFD6}" type="datetimeFigureOut">
              <a:rPr lang="en-US" smtClean="0"/>
              <a:pPr/>
              <a:t>6/29/20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A0FC80F5-0171-FD44-B3C6-DE2B380E564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70440A-94D8-9C4C-8E3D-5C7EC355FFD6}" type="datetimeFigureOut">
              <a:rPr lang="en-US" smtClean="0"/>
              <a:pPr/>
              <a:t>6/29/20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FC80F5-0171-FD44-B3C6-DE2B380E5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70440A-94D8-9C4C-8E3D-5C7EC355FFD6}" type="datetimeFigureOut">
              <a:rPr lang="en-US" smtClean="0"/>
              <a:pPr/>
              <a:t>6/29/20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FC80F5-0171-FD44-B3C6-DE2B380E5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8570440A-94D8-9C4C-8E3D-5C7EC355FFD6}" type="datetimeFigureOut">
              <a:rPr lang="en-US" smtClean="0"/>
              <a:pPr/>
              <a:t>6/29/20</a:t>
            </a:fld>
            <a:endParaRPr lang="en-US"/>
          </a:p>
        </p:txBody>
      </p:sp>
      <p:sp>
        <p:nvSpPr>
          <p:cNvPr id="9" name="Slide Number Placeholder 8"/>
          <p:cNvSpPr>
            <a:spLocks noGrp="1"/>
          </p:cNvSpPr>
          <p:nvPr>
            <p:ph type="sldNum" sz="quarter" idx="15"/>
          </p:nvPr>
        </p:nvSpPr>
        <p:spPr/>
        <p:txBody>
          <a:bodyPr rtlCol="0"/>
          <a:lstStyle/>
          <a:p>
            <a:fld id="{A0FC80F5-0171-FD44-B3C6-DE2B380E564C}"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8570440A-94D8-9C4C-8E3D-5C7EC355FFD6}" type="datetimeFigureOut">
              <a:rPr lang="en-US" smtClean="0"/>
              <a:pPr/>
              <a:t>6/29/20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A0FC80F5-0171-FD44-B3C6-DE2B380E564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570440A-94D8-9C4C-8E3D-5C7EC355FFD6}" type="datetimeFigureOut">
              <a:rPr lang="en-US" smtClean="0"/>
              <a:pPr/>
              <a:t>6/29/20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FC80F5-0171-FD44-B3C6-DE2B380E564C}"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570440A-94D8-9C4C-8E3D-5C7EC355FFD6}" type="datetimeFigureOut">
              <a:rPr lang="en-US" smtClean="0"/>
              <a:pPr/>
              <a:t>6/29/20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FC80F5-0171-FD44-B3C6-DE2B380E564C}"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8570440A-94D8-9C4C-8E3D-5C7EC355FFD6}" type="datetimeFigureOut">
              <a:rPr lang="en-US" smtClean="0"/>
              <a:pPr/>
              <a:t>6/29/20</a:t>
            </a:fld>
            <a:endParaRPr lang="en-US"/>
          </a:p>
        </p:txBody>
      </p:sp>
      <p:sp>
        <p:nvSpPr>
          <p:cNvPr id="7" name="Slide Number Placeholder 6"/>
          <p:cNvSpPr>
            <a:spLocks noGrp="1"/>
          </p:cNvSpPr>
          <p:nvPr>
            <p:ph type="sldNum" sz="quarter" idx="11"/>
          </p:nvPr>
        </p:nvSpPr>
        <p:spPr/>
        <p:txBody>
          <a:bodyPr rtlCol="0"/>
          <a:lstStyle/>
          <a:p>
            <a:fld id="{A0FC80F5-0171-FD44-B3C6-DE2B380E564C}"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70440A-94D8-9C4C-8E3D-5C7EC355FFD6}" type="datetimeFigureOut">
              <a:rPr lang="en-US" smtClean="0"/>
              <a:pPr/>
              <a:t>6/29/20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FC80F5-0171-FD44-B3C6-DE2B380E5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8570440A-94D8-9C4C-8E3D-5C7EC355FFD6}" type="datetimeFigureOut">
              <a:rPr lang="en-US" smtClean="0"/>
              <a:pPr/>
              <a:t>6/29/20</a:t>
            </a:fld>
            <a:endParaRPr lang="en-US"/>
          </a:p>
        </p:txBody>
      </p:sp>
      <p:sp>
        <p:nvSpPr>
          <p:cNvPr id="22" name="Slide Number Placeholder 21"/>
          <p:cNvSpPr>
            <a:spLocks noGrp="1"/>
          </p:cNvSpPr>
          <p:nvPr>
            <p:ph type="sldNum" sz="quarter" idx="15"/>
          </p:nvPr>
        </p:nvSpPr>
        <p:spPr/>
        <p:txBody>
          <a:bodyPr rtlCol="0"/>
          <a:lstStyle/>
          <a:p>
            <a:fld id="{A0FC80F5-0171-FD44-B3C6-DE2B380E564C}"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8570440A-94D8-9C4C-8E3D-5C7EC355FFD6}" type="datetimeFigureOut">
              <a:rPr lang="en-US" smtClean="0"/>
              <a:pPr/>
              <a:t>6/29/20</a:t>
            </a:fld>
            <a:endParaRPr lang="en-US"/>
          </a:p>
        </p:txBody>
      </p:sp>
      <p:sp>
        <p:nvSpPr>
          <p:cNvPr id="18" name="Slide Number Placeholder 17"/>
          <p:cNvSpPr>
            <a:spLocks noGrp="1"/>
          </p:cNvSpPr>
          <p:nvPr>
            <p:ph type="sldNum" sz="quarter" idx="11"/>
          </p:nvPr>
        </p:nvSpPr>
        <p:spPr/>
        <p:txBody>
          <a:bodyPr rtlCol="0"/>
          <a:lstStyle/>
          <a:p>
            <a:fld id="{A0FC80F5-0171-FD44-B3C6-DE2B380E564C}"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570440A-94D8-9C4C-8E3D-5C7EC355FFD6}" type="datetimeFigureOut">
              <a:rPr lang="en-US" smtClean="0"/>
              <a:pPr/>
              <a:t>6/29/20</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A0FC80F5-0171-FD44-B3C6-DE2B380E564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15 Years in Open Source Compliance</a:t>
            </a:r>
            <a:endParaRPr lang="en-US" dirty="0"/>
          </a:p>
        </p:txBody>
      </p:sp>
      <p:sp>
        <p:nvSpPr>
          <p:cNvPr id="3" name="Subtitle 2"/>
          <p:cNvSpPr>
            <a:spLocks noGrp="1"/>
          </p:cNvSpPr>
          <p:nvPr>
            <p:ph type="subTitle" idx="1"/>
          </p:nvPr>
        </p:nvSpPr>
        <p:spPr/>
        <p:txBody>
          <a:bodyPr>
            <a:normAutofit fontScale="70000" lnSpcReduction="20000"/>
          </a:bodyPr>
          <a:lstStyle/>
          <a:p>
            <a:r>
              <a:rPr lang="en-US" dirty="0" smtClean="0"/>
              <a:t>Jeff Luszcz</a:t>
            </a:r>
          </a:p>
          <a:p>
            <a:r>
              <a:rPr lang="en-US" dirty="0" err="1" smtClean="0"/>
              <a:t>jeffluszczdev@gmail.com</a:t>
            </a:r>
            <a:endParaRPr lang="en-US" dirty="0" smtClean="0"/>
          </a:p>
          <a:p>
            <a:r>
              <a:rPr lang="en-US" dirty="0" smtClean="0"/>
              <a:t>@</a:t>
            </a:r>
            <a:r>
              <a:rPr lang="en-US" dirty="0" err="1" smtClean="0"/>
              <a:t>JeffLuszcz</a:t>
            </a:r>
            <a:endParaRPr lang="en-US" dirty="0" smtClean="0"/>
          </a:p>
          <a:p>
            <a:endParaRPr lang="en-US" dirty="0" smtClean="0"/>
          </a:p>
          <a:p>
            <a:r>
              <a:rPr lang="en-US" dirty="0" smtClean="0"/>
              <a:t>This work is licensed under a Creative Commons Attribution 4.0 International (CC-BY 4.0)</a:t>
            </a:r>
          </a:p>
          <a:p>
            <a:endParaRPr lang="en-US" dirty="0" smtClean="0"/>
          </a:p>
          <a:p>
            <a:endParaRPr lang="en-US" dirty="0"/>
          </a:p>
        </p:txBody>
      </p:sp>
      <p:pic>
        <p:nvPicPr>
          <p:cNvPr id="4" name="Picture 3"/>
          <p:cNvPicPr>
            <a:picLocks noChangeAspect="1"/>
          </p:cNvPicPr>
          <p:nvPr/>
        </p:nvPicPr>
        <p:blipFill>
          <a:blip r:embed="rId2"/>
          <a:stretch>
            <a:fillRect/>
          </a:stretch>
        </p:blipFill>
        <p:spPr>
          <a:xfrm>
            <a:off x="7780322" y="6270066"/>
            <a:ext cx="1117600" cy="3937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15 Years in Open Source Compliance Introduction – Jeff Luszcz</a:t>
            </a:r>
            <a:endParaRPr lang="en-US" dirty="0"/>
          </a:p>
        </p:txBody>
      </p:sp>
      <p:sp>
        <p:nvSpPr>
          <p:cNvPr id="3" name="Content Placeholder 2"/>
          <p:cNvSpPr>
            <a:spLocks noGrp="1"/>
          </p:cNvSpPr>
          <p:nvPr>
            <p:ph sz="quarter" idx="1"/>
          </p:nvPr>
        </p:nvSpPr>
        <p:spPr/>
        <p:txBody>
          <a:bodyPr/>
          <a:lstStyle/>
          <a:p>
            <a:r>
              <a:rPr lang="en-US" dirty="0" smtClean="0"/>
              <a:t>Founded Palamida in 2004</a:t>
            </a:r>
          </a:p>
          <a:p>
            <a:r>
              <a:rPr lang="en-US" dirty="0" smtClean="0"/>
              <a:t>One of the first Scanning tools to manage FOSS</a:t>
            </a:r>
          </a:p>
          <a:p>
            <a:r>
              <a:rPr lang="en-US" dirty="0" smtClean="0"/>
              <a:t>Designed compliance audit program and built out Professional Services team to implement it</a:t>
            </a:r>
          </a:p>
          <a:p>
            <a:r>
              <a:rPr lang="en-US" dirty="0" smtClean="0"/>
              <a:t>Team helped everything from basic compliance, M&amp;A due diligence, and open source project hygiene</a:t>
            </a:r>
          </a:p>
          <a:p>
            <a:r>
              <a:rPr lang="en-US" dirty="0" smtClean="0"/>
              <a:t>Everyone from sole proprietors to largest software companies in the world</a:t>
            </a:r>
          </a:p>
          <a:p>
            <a:r>
              <a:rPr lang="en-US" dirty="0" smtClean="0"/>
              <a:t>Witnessed industry move from dozens of OSS packages to 1000s of packages per BOM</a:t>
            </a:r>
          </a:p>
          <a:p>
            <a:endParaRPr lang="en-US" dirty="0" smtClean="0"/>
          </a:p>
          <a:p>
            <a:endParaRPr lang="en-US" dirty="0" smtClean="0"/>
          </a:p>
          <a:p>
            <a:endParaRPr lang="en-US" dirty="0" smtClean="0"/>
          </a:p>
          <a:p>
            <a:endParaRPr lang="en-US" dirty="0"/>
          </a:p>
        </p:txBody>
      </p:sp>
      <p:pic>
        <p:nvPicPr>
          <p:cNvPr id="4" name="Picture 3" descr="IMG_0904.JPG"/>
          <p:cNvPicPr>
            <a:picLocks noChangeAspect="1"/>
          </p:cNvPicPr>
          <p:nvPr/>
        </p:nvPicPr>
        <p:blipFill>
          <a:blip r:embed="rId3"/>
          <a:stretch>
            <a:fillRect/>
          </a:stretch>
        </p:blipFill>
        <p:spPr>
          <a:xfrm>
            <a:off x="7590638" y="838780"/>
            <a:ext cx="895852" cy="134377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learned along the way</a:t>
            </a:r>
            <a:endParaRPr lang="en-US" dirty="0"/>
          </a:p>
        </p:txBody>
      </p:sp>
      <p:sp>
        <p:nvSpPr>
          <p:cNvPr id="3" name="Content Placeholder 2"/>
          <p:cNvSpPr>
            <a:spLocks noGrp="1"/>
          </p:cNvSpPr>
          <p:nvPr>
            <p:ph sz="quarter" idx="1"/>
          </p:nvPr>
        </p:nvSpPr>
        <p:spPr/>
        <p:txBody>
          <a:bodyPr/>
          <a:lstStyle/>
          <a:p>
            <a:r>
              <a:rPr lang="en-US" dirty="0" smtClean="0"/>
              <a:t>Compliance is still a </a:t>
            </a:r>
            <a:r>
              <a:rPr lang="en-US" u="sng" dirty="0" smtClean="0"/>
              <a:t>personality driven process</a:t>
            </a:r>
          </a:p>
          <a:p>
            <a:pPr lvl="1"/>
            <a:r>
              <a:rPr lang="en-US" dirty="0" smtClean="0"/>
              <a:t>When influencers leave, a company’s compliance process often falls apart</a:t>
            </a:r>
          </a:p>
          <a:p>
            <a:pPr lvl="1"/>
            <a:r>
              <a:rPr lang="en-US" dirty="0" smtClean="0"/>
              <a:t> Bus Factor=&lt;1 at many companies</a:t>
            </a:r>
          </a:p>
          <a:p>
            <a:r>
              <a:rPr lang="en-US" dirty="0" smtClean="0"/>
              <a:t>Experience levels vary greatly across the industry</a:t>
            </a:r>
          </a:p>
          <a:p>
            <a:r>
              <a:rPr lang="en-US" dirty="0" smtClean="0"/>
              <a:t>BOM Inventory depends on who performed or what process was followed. Same project could report 10 or 1000 libraries depending on tool or person.</a:t>
            </a:r>
          </a:p>
          <a:p>
            <a:r>
              <a:rPr lang="en-US" dirty="0" smtClean="0"/>
              <a:t>Analysis Paralysis is a double edged sword</a:t>
            </a:r>
          </a:p>
          <a:p>
            <a:pPr lvl="1"/>
            <a:r>
              <a:rPr lang="en-US" dirty="0" smtClean="0"/>
              <a:t>First reviews lead to either NO reviews or MORE reviews</a:t>
            </a:r>
          </a:p>
          <a:p>
            <a:r>
              <a:rPr lang="en-US" dirty="0" smtClean="0"/>
              <a:t>Remediation is an ART not a Science</a:t>
            </a:r>
          </a:p>
          <a:p>
            <a:endParaRPr lang="en-US" dirty="0" smtClean="0"/>
          </a:p>
          <a:p>
            <a:pPr lvl="1"/>
            <a:endParaRPr lang="en-US" dirty="0" smtClean="0"/>
          </a:p>
          <a:p>
            <a:pPr lvl="1"/>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Hard for companies?</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New code is valued over “maintenance” and no dev cycles are earmarked for compliance*</a:t>
            </a:r>
          </a:p>
          <a:p>
            <a:pPr lvl="1"/>
            <a:r>
              <a:rPr lang="en-US" dirty="0" smtClean="0"/>
              <a:t>(*outside of post M&amp;A work)</a:t>
            </a:r>
          </a:p>
          <a:p>
            <a:endParaRPr lang="en-US" dirty="0" smtClean="0"/>
          </a:p>
          <a:p>
            <a:r>
              <a:rPr lang="en-US" dirty="0" smtClean="0"/>
              <a:t>Top level package licenses can be managed but inner-package licensing is difficult to understand</a:t>
            </a:r>
          </a:p>
          <a:p>
            <a:endParaRPr lang="en-US" dirty="0" smtClean="0"/>
          </a:p>
          <a:p>
            <a:r>
              <a:rPr lang="en-US" dirty="0" smtClean="0"/>
              <a:t>The typical BOM undercounts by 99%!</a:t>
            </a:r>
          </a:p>
          <a:p>
            <a:endParaRPr lang="en-US" dirty="0" smtClean="0"/>
          </a:p>
          <a:p>
            <a:r>
              <a:rPr lang="en-US" dirty="0" smtClean="0"/>
              <a:t>Each layer (build, dev, deployed) is managed by different teams who all are scared to call the lawyers</a:t>
            </a:r>
          </a:p>
          <a:p>
            <a:endParaRPr lang="en-US" dirty="0" smtClean="0"/>
          </a:p>
          <a:p>
            <a:r>
              <a:rPr lang="en-US" dirty="0" smtClean="0"/>
              <a:t>“Here be dragons issues” like Old code with non-standard licenses from dead people</a:t>
            </a:r>
          </a:p>
          <a:p>
            <a:pPr>
              <a:buNone/>
            </a:pPr>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on the Horizon</a:t>
            </a:r>
            <a:endParaRPr lang="en-US" dirty="0"/>
          </a:p>
        </p:txBody>
      </p:sp>
      <p:sp>
        <p:nvSpPr>
          <p:cNvPr id="3" name="Content Placeholder 2"/>
          <p:cNvSpPr>
            <a:spLocks noGrp="1"/>
          </p:cNvSpPr>
          <p:nvPr>
            <p:ph sz="quarter" idx="1"/>
          </p:nvPr>
        </p:nvSpPr>
        <p:spPr>
          <a:xfrm>
            <a:off x="457200" y="1600200"/>
            <a:ext cx="7467600" cy="5029990"/>
          </a:xfrm>
        </p:spPr>
        <p:txBody>
          <a:bodyPr>
            <a:normAutofit fontScale="85000" lnSpcReduction="20000"/>
          </a:bodyPr>
          <a:lstStyle/>
          <a:p>
            <a:r>
              <a:rPr lang="en-US" dirty="0" smtClean="0"/>
              <a:t>The number of packages in a BOM has moved past where humans can easily monitor using spreadsheets </a:t>
            </a:r>
          </a:p>
          <a:p>
            <a:endParaRPr lang="en-US" dirty="0" smtClean="0"/>
          </a:p>
          <a:p>
            <a:r>
              <a:rPr lang="en-US" dirty="0" smtClean="0"/>
              <a:t>The build environment and tool chain are being ignored by compliance teams at the same time targeted </a:t>
            </a:r>
            <a:r>
              <a:rPr lang="en-US" b="1" u="sng" dirty="0" smtClean="0"/>
              <a:t>Supply Chain Attacks</a:t>
            </a:r>
            <a:r>
              <a:rPr lang="en-US" b="1" dirty="0" smtClean="0"/>
              <a:t> </a:t>
            </a:r>
            <a:r>
              <a:rPr lang="en-US" dirty="0" smtClean="0"/>
              <a:t>are increasing</a:t>
            </a:r>
          </a:p>
          <a:p>
            <a:endParaRPr lang="en-US" dirty="0" smtClean="0"/>
          </a:p>
          <a:p>
            <a:r>
              <a:rPr lang="en-US" dirty="0" smtClean="0"/>
              <a:t>We need to start requiring accurate BOMS in contracts with real teeth</a:t>
            </a:r>
          </a:p>
          <a:p>
            <a:endParaRPr lang="en-US" dirty="0" smtClean="0"/>
          </a:p>
          <a:p>
            <a:r>
              <a:rPr lang="en-US" dirty="0" smtClean="0"/>
              <a:t>“Internal Audit” is waking up to OSS issues</a:t>
            </a:r>
          </a:p>
          <a:p>
            <a:endParaRPr lang="en-US" dirty="0" smtClean="0"/>
          </a:p>
          <a:p>
            <a:r>
              <a:rPr lang="en-US" dirty="0" smtClean="0"/>
              <a:t>Pressure building for new FOSS licenses / models</a:t>
            </a:r>
          </a:p>
          <a:p>
            <a:endParaRPr lang="en-US" dirty="0" smtClean="0"/>
          </a:p>
          <a:p>
            <a:r>
              <a:rPr lang="en-US" dirty="0" smtClean="0"/>
              <a:t> </a:t>
            </a:r>
            <a:r>
              <a:rPr lang="en-US" b="1" dirty="0" err="1" smtClean="0"/>
              <a:t>OpenChain</a:t>
            </a:r>
            <a:r>
              <a:rPr lang="en-US" b="1" dirty="0" smtClean="0"/>
              <a:t> has a bright future! Well respected and outside knowledge is growing</a:t>
            </a: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350254"/>
            <a:ext cx="6172200" cy="2668308"/>
          </a:xfrm>
        </p:spPr>
        <p:txBody>
          <a:bodyPr>
            <a:normAutofit/>
          </a:bodyPr>
          <a:lstStyle/>
          <a:p>
            <a:r>
              <a:rPr lang="en-US" sz="5333" dirty="0" smtClean="0"/>
              <a:t>Thanks!</a:t>
            </a:r>
            <a:r>
              <a:rPr lang="en-US" dirty="0" smtClean="0"/>
              <a:t/>
            </a:r>
            <a:br>
              <a:rPr lang="en-US" dirty="0" smtClean="0"/>
            </a:br>
            <a:r>
              <a:rPr lang="en-US" dirty="0" smtClean="0"/>
              <a:t/>
            </a:r>
            <a:br>
              <a:rPr lang="en-US" dirty="0" smtClean="0"/>
            </a:br>
            <a:r>
              <a:rPr lang="en-US" dirty="0" smtClean="0"/>
              <a:t/>
            </a:r>
            <a:br>
              <a:rPr lang="en-US" dirty="0" smtClean="0"/>
            </a:br>
            <a:r>
              <a:rPr lang="en-US" dirty="0" smtClean="0"/>
              <a:t>Contact:</a:t>
            </a:r>
            <a:endParaRPr lang="en-US" dirty="0"/>
          </a:p>
        </p:txBody>
      </p:sp>
      <p:sp>
        <p:nvSpPr>
          <p:cNvPr id="3" name="Subtitle 2"/>
          <p:cNvSpPr>
            <a:spLocks noGrp="1"/>
          </p:cNvSpPr>
          <p:nvPr>
            <p:ph type="subTitle" idx="1"/>
          </p:nvPr>
        </p:nvSpPr>
        <p:spPr/>
        <p:txBody>
          <a:bodyPr/>
          <a:lstStyle/>
          <a:p>
            <a:r>
              <a:rPr lang="en-US" dirty="0" smtClean="0"/>
              <a:t>Jeff Luszcz</a:t>
            </a:r>
          </a:p>
          <a:p>
            <a:r>
              <a:rPr lang="en-US" dirty="0" err="1" smtClean="0"/>
              <a:t>Jeffluszczdev@gmail.com</a:t>
            </a:r>
            <a:endParaRPr lang="en-US" dirty="0" smtClean="0"/>
          </a:p>
          <a:p>
            <a:r>
              <a:rPr lang="en-US" dirty="0" smtClean="0"/>
              <a:t>@</a:t>
            </a:r>
            <a:r>
              <a:rPr lang="en-US" dirty="0" err="1" smtClean="0"/>
              <a:t>JeffLuszcz</a:t>
            </a:r>
            <a:endParaRPr lang="en-US"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Oriel.thmx</Template>
  <TotalTime>1682</TotalTime>
  <Words>641</Words>
  <Application>Microsoft Macintosh PowerPoint</Application>
  <PresentationFormat>On-screen Show (4:3)</PresentationFormat>
  <Paragraphs>73</Paragraphs>
  <Slides>6</Slides>
  <Notes>4</Notes>
  <HiddenSlides>0</HiddenSlides>
  <MMClips>0</MMClips>
  <ScaleCrop>false</ScaleCrop>
  <HeadingPairs>
    <vt:vector size="4" baseType="variant">
      <vt:variant>
        <vt:lpstr>Design Template</vt:lpstr>
      </vt:variant>
      <vt:variant>
        <vt:i4>1</vt:i4>
      </vt:variant>
      <vt:variant>
        <vt:lpstr>Slide Titles</vt:lpstr>
      </vt:variant>
      <vt:variant>
        <vt:i4>6</vt:i4>
      </vt:variant>
    </vt:vector>
  </HeadingPairs>
  <TitlesOfParts>
    <vt:vector size="7" baseType="lpstr">
      <vt:lpstr>Oriel</vt:lpstr>
      <vt:lpstr>15 Years in Open Source Compliance</vt:lpstr>
      <vt:lpstr>15 Years in Open Source Compliance Introduction – Jeff Luszcz</vt:lpstr>
      <vt:lpstr>Things learned along the way</vt:lpstr>
      <vt:lpstr>What is Hard for companies?</vt:lpstr>
      <vt:lpstr>What’s on the Horizon</vt:lpstr>
      <vt:lpstr>Thanks!   Contact:</vt:lpstr>
    </vt:vector>
  </TitlesOfParts>
  <Company>NONE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15 Years in Open Source Compliance</dc:title>
  <dc:creator>Jeff Luszcz</dc:creator>
  <cp:lastModifiedBy>Jeff Luszcz</cp:lastModifiedBy>
  <cp:revision>27</cp:revision>
  <dcterms:created xsi:type="dcterms:W3CDTF">2020-06-30T00:23:53Z</dcterms:created>
  <dcterms:modified xsi:type="dcterms:W3CDTF">2020-06-30T00:27:48Z</dcterms:modified>
</cp:coreProperties>
</file>