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76" r:id="rId4"/>
    <p:sldId id="277" r:id="rId5"/>
    <p:sldId id="285" r:id="rId6"/>
    <p:sldId id="283" r:id="rId7"/>
    <p:sldId id="282" r:id="rId8"/>
    <p:sldId id="278" r:id="rId9"/>
    <p:sldId id="274" r:id="rId10"/>
    <p:sldId id="260" r:id="rId11"/>
    <p:sldId id="281" r:id="rId12"/>
    <p:sldId id="275" r:id="rId13"/>
    <p:sldId id="268" r:id="rId14"/>
    <p:sldId id="261" r:id="rId15"/>
    <p:sldId id="280" r:id="rId16"/>
    <p:sldId id="279" r:id="rId17"/>
    <p:sldId id="289" r:id="rId18"/>
    <p:sldId id="288" r:id="rId19"/>
    <p:sldId id="286" r:id="rId20"/>
    <p:sldId id="287" r:id="rId21"/>
    <p:sldId id="284" r:id="rId22"/>
    <p:sldId id="259" r:id="rId23"/>
    <p:sldId id="272" r:id="rId24"/>
    <p:sldId id="290" r:id="rId25"/>
    <p:sldId id="296" r:id="rId26"/>
    <p:sldId id="265" r:id="rId27"/>
    <p:sldId id="294" r:id="rId28"/>
    <p:sldId id="291" r:id="rId29"/>
    <p:sldId id="293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63C7804-AA8A-3D4F-860B-6BEA8ABD2D23}">
          <p14:sldIdLst>
            <p14:sldId id="256"/>
            <p14:sldId id="257"/>
            <p14:sldId id="276"/>
          </p14:sldIdLst>
        </p14:section>
        <p14:section name="Changes" id="{45A78BC6-57D0-594B-BC0B-A80C59BF0A06}">
          <p14:sldIdLst>
            <p14:sldId id="277"/>
            <p14:sldId id="285"/>
            <p14:sldId id="283"/>
          </p14:sldIdLst>
        </p14:section>
        <p14:section name="Classes" id="{FE6580F4-1E4F-4840-B948-92145DC5E6DD}">
          <p14:sldIdLst>
            <p14:sldId id="282"/>
            <p14:sldId id="278"/>
          </p14:sldIdLst>
        </p14:section>
        <p14:section name="Components" id="{67FFF768-35E7-B843-A5C4-1E83BFDE6380}">
          <p14:sldIdLst>
            <p14:sldId id="274"/>
            <p14:sldId id="260"/>
            <p14:sldId id="281"/>
          </p14:sldIdLst>
        </p14:section>
        <p14:section name="Services" id="{5A43749F-F290-5C46-A2C0-C70B45F42E7F}">
          <p14:sldIdLst>
            <p14:sldId id="275"/>
            <p14:sldId id="268"/>
            <p14:sldId id="261"/>
            <p14:sldId id="280"/>
            <p14:sldId id="279"/>
            <p14:sldId id="289"/>
            <p14:sldId id="288"/>
            <p14:sldId id="286"/>
            <p14:sldId id="287"/>
          </p14:sldIdLst>
        </p14:section>
        <p14:section name="Modules" id="{2CA25CE5-7138-EF4A-AF7B-9546FCCA8BE5}">
          <p14:sldIdLst>
            <p14:sldId id="284"/>
            <p14:sldId id="259"/>
          </p14:sldIdLst>
        </p14:section>
        <p14:section name="Performance" id="{8C6E44D1-0EB2-1B45-BDF3-AA251A6DC764}">
          <p14:sldIdLst>
            <p14:sldId id="272"/>
            <p14:sldId id="290"/>
          </p14:sldIdLst>
        </p14:section>
        <p14:section name="Thanks" id="{3620CEF2-0D6B-A041-9572-FFD8B85D59BA}">
          <p14:sldIdLst>
            <p14:sldId id="296"/>
          </p14:sldIdLst>
        </p14:section>
        <p14:section name="Angular 1.X vs. 2+" id="{2445842D-D91D-D948-9003-953B0FBED27E}">
          <p14:sldIdLst>
            <p14:sldId id="265"/>
            <p14:sldId id="294"/>
            <p14:sldId id="291"/>
            <p14:sldId id="293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5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393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4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614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95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0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2/18/18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1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2/18/18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1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2/18/18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7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7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BDAE3-8DB7-584D-B91C-E1F2E30CF59B}" type="datetimeFigureOut">
              <a:rPr lang="en-US" smtClean="0"/>
              <a:t>2/18/18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BDAE3-8DB7-584D-B91C-E1F2E30CF59B}" type="datetimeFigureOut">
              <a:rPr lang="en-US" smtClean="0"/>
              <a:t>2/18/18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A1C1F2-A92D-6A4D-AA17-25F6F08DE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3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ffmaxwell.com/" TargetMode="External"/><Relationship Id="rId2" Type="http://schemas.openxmlformats.org/officeDocument/2006/relationships/hyperlink" Target="mailto:jeff@tcnsolutions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got.show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witch.tv/techlahom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ffmaxwell.com/" TargetMode="External"/><Relationship Id="rId2" Type="http://schemas.openxmlformats.org/officeDocument/2006/relationships/hyperlink" Target="mailto:jeff@tcnsolutions.com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NgI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common/NgForO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/api/forms/NgMod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got.show/api/characters/byId/56ffc5bf0432440819385b0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C156-DFC6-7441-A211-C1BBC7542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Free Code Camp</a:t>
            </a:r>
            <a:br>
              <a:rPr lang="en-US" dirty="0"/>
            </a:br>
            <a:r>
              <a:rPr lang="en-US" dirty="0"/>
              <a:t>Angular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9D1AF-F214-9C4A-A3C6-55E177853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9020"/>
            <a:ext cx="7559842" cy="176743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 Jeff Maxwell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TCN Solutions Inc.</a:t>
            </a:r>
          </a:p>
          <a:p>
            <a:r>
              <a:rPr lang="en-US" dirty="0">
                <a:hlinkClick r:id="rId2"/>
              </a:rPr>
              <a:t>jeff@tcnsolutions.com</a:t>
            </a:r>
            <a:endParaRPr lang="en-US" dirty="0"/>
          </a:p>
          <a:p>
            <a:r>
              <a:rPr lang="en-US" dirty="0">
                <a:hlinkClick r:id="rId3"/>
              </a:rPr>
              <a:t>www.jeffmaxwell.com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0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7F8-DC33-AC4D-A233-BDEC38CC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C08E-71E2-3D43-8FBA-02B4E608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 ng generate component people-card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$ ng g c people-card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Creates 4 files:</a:t>
            </a:r>
          </a:p>
          <a:p>
            <a:pPr lvl="1"/>
            <a:r>
              <a:rPr lang="en-US" dirty="0"/>
              <a:t>people-</a:t>
            </a:r>
            <a:r>
              <a:rPr lang="en-US" dirty="0" err="1"/>
              <a:t>card.component.css</a:t>
            </a:r>
            <a:r>
              <a:rPr lang="en-US" dirty="0"/>
              <a:t> – Stylesheet for the page</a:t>
            </a:r>
          </a:p>
          <a:p>
            <a:pPr lvl="1"/>
            <a:r>
              <a:rPr lang="en-US" dirty="0"/>
              <a:t>people-</a:t>
            </a:r>
            <a:r>
              <a:rPr lang="en-US" dirty="0" err="1"/>
              <a:t>card.component.html</a:t>
            </a:r>
            <a:r>
              <a:rPr lang="en-US" dirty="0"/>
              <a:t> – HTML layout</a:t>
            </a:r>
          </a:p>
          <a:p>
            <a:pPr lvl="1"/>
            <a:r>
              <a:rPr lang="en-US" dirty="0"/>
              <a:t>people-</a:t>
            </a:r>
            <a:r>
              <a:rPr lang="en-US" dirty="0" err="1"/>
              <a:t>card.component.spec.ts</a:t>
            </a:r>
            <a:r>
              <a:rPr lang="en-US" dirty="0"/>
              <a:t> – Spec Tests</a:t>
            </a:r>
          </a:p>
          <a:p>
            <a:pPr lvl="1"/>
            <a:r>
              <a:rPr lang="en-US" dirty="0"/>
              <a:t>people-</a:t>
            </a:r>
            <a:r>
              <a:rPr lang="en-US" dirty="0" err="1"/>
              <a:t>card.component.ts</a:t>
            </a:r>
            <a:r>
              <a:rPr lang="en-US" dirty="0"/>
              <a:t>  - Typescript Code</a:t>
            </a:r>
          </a:p>
          <a:p>
            <a:pPr marL="0" indent="0">
              <a:buNone/>
            </a:pPr>
            <a:r>
              <a:rPr lang="en-US" dirty="0"/>
              <a:t>Adds entry in @</a:t>
            </a:r>
            <a:r>
              <a:rPr lang="en-US" dirty="0" err="1"/>
              <a:t>NgModule</a:t>
            </a:r>
            <a:r>
              <a:rPr lang="en-US" dirty="0"/>
              <a:t> declarations for </a:t>
            </a:r>
            <a:r>
              <a:rPr lang="en-US" dirty="0" err="1"/>
              <a:t>PeopleCardComponent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8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7F8-DC33-AC4D-A233-BDEC38CC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Parameters to Child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C08E-71E2-3D43-8FBA-02B4E608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div</a:t>
            </a:r>
            <a:r>
              <a:rPr lang="en-US" dirty="0">
                <a:latin typeface="Andale Mono" panose="020B0509000000000004" pitchFamily="49" charset="0"/>
              </a:rPr>
              <a:t> *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ngFor</a:t>
            </a:r>
            <a:r>
              <a:rPr lang="en-US" dirty="0">
                <a:latin typeface="Andale Mono" panose="020B0509000000000004" pitchFamily="49" charset="0"/>
              </a:rPr>
              <a:t>="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let character of characters</a:t>
            </a:r>
            <a:r>
              <a:rPr lang="en-US" dirty="0">
                <a:latin typeface="Andale Mono" panose="020B0509000000000004" pitchFamily="49" charset="0"/>
              </a:rPr>
              <a:t>"&gt;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	&lt;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app-people-card</a:t>
            </a:r>
            <a:r>
              <a:rPr lang="en-US" dirty="0">
                <a:latin typeface="Andale Mono" panose="020B0509000000000004" pitchFamily="49" charset="0"/>
              </a:rPr>
              <a:t> [</a:t>
            </a:r>
            <a:r>
              <a:rPr lang="en-US" dirty="0">
                <a:solidFill>
                  <a:srgbClr val="00B0F0"/>
                </a:solidFill>
                <a:latin typeface="Andale Mono" panose="020B0509000000000004" pitchFamily="49" charset="0"/>
              </a:rPr>
              <a:t>person</a:t>
            </a:r>
            <a:r>
              <a:rPr lang="en-US" dirty="0">
                <a:latin typeface="Andale Mono" panose="020B0509000000000004" pitchFamily="49" charset="0"/>
              </a:rPr>
              <a:t>]="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character</a:t>
            </a:r>
            <a:r>
              <a:rPr lang="en-US" dirty="0">
                <a:latin typeface="Andale Mono" panose="020B0509000000000004" pitchFamily="49" charset="0"/>
              </a:rPr>
              <a:t>"&gt;&lt;/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app-people-card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&lt;/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div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export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class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PeopleCardComponent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implements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OnInit</a:t>
            </a:r>
            <a:r>
              <a:rPr lang="en-US" dirty="0">
                <a:latin typeface="Andale Mono" panose="020B0509000000000004" pitchFamily="49" charset="0"/>
              </a:rPr>
              <a:t> {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@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Input</a:t>
            </a:r>
            <a:r>
              <a:rPr lang="en-US" dirty="0">
                <a:latin typeface="Andale Mono" panose="020B0509000000000004" pitchFamily="49" charset="0"/>
              </a:rPr>
              <a:t>() </a:t>
            </a:r>
            <a:r>
              <a:rPr lang="en-US" dirty="0">
                <a:solidFill>
                  <a:srgbClr val="00B0F0"/>
                </a:solidFill>
                <a:latin typeface="Andale Mono" panose="020B0509000000000004" pitchFamily="49" charset="0"/>
              </a:rPr>
              <a:t>person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Person</a:t>
            </a:r>
            <a:r>
              <a:rPr lang="en-US" dirty="0">
                <a:latin typeface="Andale Mono" panose="020B05090000000000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constructor</a:t>
            </a:r>
            <a:r>
              <a:rPr lang="en-US" dirty="0">
                <a:latin typeface="Andale Mono" panose="020B0509000000000004" pitchFamily="49" charset="0"/>
              </a:rPr>
              <a:t>() { 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ngOnInit</a:t>
            </a:r>
            <a:r>
              <a:rPr lang="en-US" dirty="0">
                <a:latin typeface="Andale Mono" panose="020B0509000000000004" pitchFamily="49" charset="0"/>
              </a:rPr>
              <a:t>() { }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1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C156-DFC6-7441-A211-C1BBC754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0379"/>
            <a:ext cx="7766936" cy="910594"/>
          </a:xfrm>
        </p:spPr>
        <p:txBody>
          <a:bodyPr/>
          <a:lstStyle/>
          <a:p>
            <a:pPr algn="ctr"/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24098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45F0-5581-C544-84BD-251780EC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CAB45-A6FB-8344-947B-D9E37FA9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https://api.got.show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48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7F8-DC33-AC4D-A233-BDEC38CC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versus </a:t>
            </a:r>
            <a:r>
              <a:rPr lang="en-US" dirty="0" err="1"/>
              <a:t>HttpClient</a:t>
            </a:r>
            <a:r>
              <a:rPr lang="en-US" dirty="0"/>
              <a:t> (v4.3+)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625266-7C79-B445-9D62-1BCA421AA8E5}"/>
              </a:ext>
            </a:extLst>
          </p:cNvPr>
          <p:cNvSpPr txBox="1">
            <a:spLocks/>
          </p:cNvSpPr>
          <p:nvPr/>
        </p:nvSpPr>
        <p:spPr>
          <a:xfrm>
            <a:off x="677334" y="1930399"/>
            <a:ext cx="8596668" cy="376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JSON as Default</a:t>
            </a:r>
          </a:p>
          <a:p>
            <a:r>
              <a:rPr lang="en-US" sz="2800" dirty="0"/>
              <a:t>Interceptors</a:t>
            </a:r>
          </a:p>
          <a:p>
            <a:r>
              <a:rPr lang="en-US" sz="2800" dirty="0"/>
              <a:t>Progress Events</a:t>
            </a:r>
          </a:p>
        </p:txBody>
      </p:sp>
    </p:spTree>
    <p:extLst>
      <p:ext uri="{BB962C8B-B14F-4D97-AF65-F5344CB8AC3E}">
        <p14:creationId xmlns:p14="http://schemas.microsoft.com/office/powerpoint/2010/main" val="244703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7F8-DC33-AC4D-A233-BDEC38CC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versus </a:t>
            </a:r>
            <a:r>
              <a:rPr lang="en-US" dirty="0" err="1"/>
              <a:t>HttpClient</a:t>
            </a:r>
            <a:r>
              <a:rPr lang="en-US" dirty="0"/>
              <a:t> (v4.3+)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C08E-71E2-3D43-8FBA-02B4E6088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49" y="1672390"/>
            <a:ext cx="8517853" cy="22431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Http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HttpModule</a:t>
            </a:r>
            <a:r>
              <a:rPr lang="en-US" dirty="0"/>
              <a:t> } from '@angular/http’;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{ Http } from '@angular/http’;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this.http.get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  <a:r>
              <a:rPr lang="en-US" dirty="0">
                <a:highlight>
                  <a:srgbClr val="FFFF00"/>
                </a:highlight>
              </a:rPr>
              <a:t>.map(res =&gt; </a:t>
            </a:r>
            <a:r>
              <a:rPr lang="en-US" dirty="0" err="1">
                <a:highlight>
                  <a:srgbClr val="FFFF00"/>
                </a:highlight>
              </a:rPr>
              <a:t>res.json</a:t>
            </a:r>
            <a:r>
              <a:rPr lang="en-US" dirty="0">
                <a:highlight>
                  <a:srgbClr val="FFFF00"/>
                </a:highlight>
              </a:rPr>
              <a:t>()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97A585-28DA-5047-9265-A48616502A72}"/>
              </a:ext>
            </a:extLst>
          </p:cNvPr>
          <p:cNvSpPr txBox="1">
            <a:spLocks/>
          </p:cNvSpPr>
          <p:nvPr/>
        </p:nvSpPr>
        <p:spPr>
          <a:xfrm>
            <a:off x="677334" y="3915531"/>
            <a:ext cx="8596668" cy="24852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600" b="1" dirty="0" err="1"/>
              <a:t>HttpClient</a:t>
            </a:r>
            <a:endParaRPr lang="en-US" sz="2600" b="1" dirty="0"/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Http</a:t>
            </a:r>
            <a:r>
              <a:rPr lang="en-US" dirty="0" err="1">
                <a:highlight>
                  <a:srgbClr val="FFFF00"/>
                </a:highlight>
              </a:rPr>
              <a:t>Client</a:t>
            </a:r>
            <a:r>
              <a:rPr lang="en-US" dirty="0" err="1"/>
              <a:t>Module</a:t>
            </a:r>
            <a:r>
              <a:rPr lang="en-US" dirty="0"/>
              <a:t> } from '@angular/</a:t>
            </a:r>
            <a:r>
              <a:rPr lang="en-US" dirty="0">
                <a:highlight>
                  <a:srgbClr val="FFFF00"/>
                </a:highlight>
              </a:rPr>
              <a:t>common</a:t>
            </a:r>
            <a:r>
              <a:rPr lang="en-US" dirty="0"/>
              <a:t>/http’;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 { </a:t>
            </a:r>
            <a:r>
              <a:rPr lang="en-US" dirty="0" err="1"/>
              <a:t>Http</a:t>
            </a:r>
            <a:r>
              <a:rPr lang="en-US" dirty="0" err="1">
                <a:highlight>
                  <a:srgbClr val="FFFF00"/>
                </a:highlight>
              </a:rPr>
              <a:t>Client</a:t>
            </a:r>
            <a:r>
              <a:rPr lang="en-US" dirty="0"/>
              <a:t> } from '@angular/</a:t>
            </a:r>
            <a:r>
              <a:rPr lang="en-US" dirty="0">
                <a:highlight>
                  <a:srgbClr val="FFFF00"/>
                </a:highlight>
              </a:rPr>
              <a:t>common</a:t>
            </a:r>
            <a:r>
              <a:rPr lang="en-US" dirty="0"/>
              <a:t>/http’;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this.http.get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18A39C-1822-894E-BEA5-2DE7DDDAE04C}"/>
              </a:ext>
            </a:extLst>
          </p:cNvPr>
          <p:cNvCxnSpPr/>
          <p:nvPr/>
        </p:nvCxnSpPr>
        <p:spPr>
          <a:xfrm>
            <a:off x="677334" y="3789947"/>
            <a:ext cx="8596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2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7F8-DC33-AC4D-A233-BDEC38CC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C08E-71E2-3D43-8FBA-02B4E6088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411"/>
            <a:ext cx="8596668" cy="47419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api.interceptor.ts</a:t>
            </a:r>
            <a:endParaRPr lang="en-US" dirty="0">
              <a:solidFill>
                <a:srgbClr val="7030A0"/>
              </a:solidFill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import</a:t>
            </a:r>
            <a:r>
              <a:rPr lang="en-US" dirty="0">
                <a:latin typeface="Andale Mono" panose="020B0509000000000004" pitchFamily="49" charset="0"/>
              </a:rPr>
              <a:t> { 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HttpEvent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HttpHandler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HttpInterceptor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HttpRequest</a:t>
            </a:r>
            <a:r>
              <a:rPr lang="en-US" dirty="0">
                <a:latin typeface="Andale Mono" panose="020B0509000000000004" pitchFamily="49" charset="0"/>
              </a:rPr>
              <a:t> } 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from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'@angular/common/http’</a:t>
            </a:r>
            <a:r>
              <a:rPr lang="en-US" dirty="0">
                <a:latin typeface="Andale Mono" panose="020B0509000000000004" pitchFamily="49" charset="0"/>
              </a:rPr>
              <a:t>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import</a:t>
            </a:r>
            <a:r>
              <a:rPr lang="en-US" dirty="0">
                <a:latin typeface="Andale Mono" panose="020B0509000000000004" pitchFamily="49" charset="0"/>
              </a:rPr>
              <a:t> { </a:t>
            </a:r>
            <a:r>
              <a:rPr lang="en-US" dirty="0">
                <a:solidFill>
                  <a:srgbClr val="00B0F0"/>
                </a:solidFill>
                <a:latin typeface="Andale Mono" panose="020B0509000000000004" pitchFamily="49" charset="0"/>
              </a:rPr>
              <a:t>Observable</a:t>
            </a:r>
            <a:r>
              <a:rPr lang="en-US" dirty="0">
                <a:latin typeface="Andale Mono" panose="020B0509000000000004" pitchFamily="49" charset="0"/>
              </a:rPr>
              <a:t> } 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from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Andale Mono" panose="020B0509000000000004" pitchFamily="49" charset="0"/>
              </a:rPr>
              <a:t>rxjs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/Observable’</a:t>
            </a:r>
            <a:r>
              <a:rPr lang="en-US" dirty="0">
                <a:latin typeface="Andale Mono" panose="020B0509000000000004" pitchFamily="49" charset="0"/>
              </a:rPr>
              <a:t>;</a:t>
            </a:r>
            <a:br>
              <a:rPr lang="en-US" dirty="0">
                <a:latin typeface="Andale Mono" panose="020B0509000000000004" pitchFamily="49" charset="0"/>
              </a:rPr>
            </a:b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export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class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ApiInterceptor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implements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HttpInterceptor</a:t>
            </a:r>
            <a:r>
              <a:rPr lang="en-US" dirty="0">
                <a:latin typeface="Andale Mono" panose="020B0509000000000004" pitchFamily="49" charset="0"/>
              </a:rPr>
              <a:t> {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intercept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req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HttpRequest</a:t>
            </a: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any</a:t>
            </a:r>
            <a:r>
              <a:rPr lang="en-US" dirty="0">
                <a:latin typeface="Andale Mono" panose="020B0509000000000004" pitchFamily="49" charset="0"/>
              </a:rPr>
              <a:t>&gt;, </a:t>
            </a:r>
            <a:r>
              <a:rPr lang="en-US" dirty="0">
                <a:solidFill>
                  <a:srgbClr val="00B0F0"/>
                </a:solidFill>
                <a:latin typeface="Andale Mono" panose="020B0509000000000004" pitchFamily="49" charset="0"/>
              </a:rPr>
              <a:t>next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HttpHandler</a:t>
            </a:r>
            <a:r>
              <a:rPr lang="en-US" dirty="0">
                <a:latin typeface="Andale Mono" panose="020B0509000000000004" pitchFamily="49" charset="0"/>
              </a:rPr>
              <a:t>): 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Observable</a:t>
            </a: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HttpEvent</a:t>
            </a: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any</a:t>
            </a:r>
            <a:r>
              <a:rPr lang="en-US" dirty="0">
                <a:latin typeface="Andale Mono" panose="020B0509000000000004" pitchFamily="49" charset="0"/>
              </a:rPr>
              <a:t>&gt;&gt; {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console</a:t>
            </a:r>
            <a:r>
              <a:rPr lang="en-US" dirty="0" err="1">
                <a:latin typeface="Andale Mono" panose="020B05090000000000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log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'Intercepted: '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req</a:t>
            </a:r>
            <a:r>
              <a:rPr lang="en-US" dirty="0">
                <a:latin typeface="Andale Mono" panose="020B0509000000000004" pitchFamily="49" charset="0"/>
              </a:rPr>
              <a:t>);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return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next</a:t>
            </a:r>
            <a:r>
              <a:rPr lang="en-US" dirty="0" err="1">
                <a:latin typeface="Andale Mono" panose="020B05090000000000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handle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req</a:t>
            </a:r>
            <a:r>
              <a:rPr lang="en-US" dirty="0">
                <a:latin typeface="Andale Mono" panose="020B0509000000000004" pitchFamily="49" charset="0"/>
              </a:rPr>
              <a:t>);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}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}</a:t>
            </a:r>
            <a:br>
              <a:rPr lang="en-US" dirty="0"/>
            </a:b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app.module.ts</a:t>
            </a:r>
            <a:endParaRPr lang="en-US" dirty="0">
              <a:solidFill>
                <a:srgbClr val="00B050"/>
              </a:solidFill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providers</a:t>
            </a:r>
            <a:r>
              <a:rPr lang="en-US" dirty="0">
                <a:latin typeface="Andale Mono" panose="020B0509000000000004" pitchFamily="49" charset="0"/>
              </a:rPr>
              <a:t>: [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{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provide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>
                <a:solidFill>
                  <a:srgbClr val="00B0F0"/>
                </a:solidFill>
                <a:latin typeface="Andale Mono" panose="020B0509000000000004" pitchFamily="49" charset="0"/>
              </a:rPr>
              <a:t>HTTP_INTERCEPTORS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ndale Mono" panose="020B0509000000000004" pitchFamily="49" charset="0"/>
              </a:rPr>
              <a:t>useClass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ApiInterceptor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multi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>
                <a:solidFill>
                  <a:srgbClr val="00B0F0"/>
                </a:solidFill>
                <a:latin typeface="Andale Mono" panose="020B0509000000000004" pitchFamily="49" charset="0"/>
              </a:rPr>
              <a:t>true</a:t>
            </a:r>
            <a:r>
              <a:rPr lang="en-US" dirty="0">
                <a:latin typeface="Andale Mono" panose="020B0509000000000004" pitchFamily="49" charset="0"/>
              </a:rPr>
              <a:t> }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],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03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7F8-DC33-AC4D-A233-BDEC38CC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C08E-71E2-3D43-8FBA-02B4E6088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411"/>
            <a:ext cx="8596668" cy="47419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Andale Mono" panose="020B0509000000000004" pitchFamily="49" charset="0"/>
              </a:rPr>
              <a:t>const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req</a:t>
            </a:r>
            <a:r>
              <a:rPr lang="en-US" dirty="0">
                <a:latin typeface="Andale Mono" panose="020B0509000000000004" pitchFamily="49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new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HttpRequest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'GET'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Andale Mono" panose="020B0509000000000004" pitchFamily="49" charset="0"/>
              </a:rPr>
              <a:t>this</a:t>
            </a:r>
            <a:r>
              <a:rPr lang="en-US" dirty="0" err="1">
                <a:latin typeface="Andale Mono" panose="020B0509000000000004" pitchFamily="49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baseURL</a:t>
            </a:r>
            <a:r>
              <a:rPr lang="en-US" dirty="0">
                <a:latin typeface="Andale Mono" panose="020B0509000000000004" pitchFamily="49" charset="0"/>
              </a:rPr>
              <a:t>, {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reportProgress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true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});</a:t>
            </a:r>
          </a:p>
          <a:p>
            <a:pPr marL="0" indent="0">
              <a:buNone/>
            </a:pP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 err="1">
                <a:solidFill>
                  <a:srgbClr val="0070C0"/>
                </a:solidFill>
                <a:latin typeface="Andale Mono" panose="020B0509000000000004" pitchFamily="49" charset="0"/>
              </a:rPr>
              <a:t>this</a:t>
            </a:r>
            <a:r>
              <a:rPr lang="en-US" dirty="0" err="1">
                <a:latin typeface="Andale Mono" panose="020B0509000000000004" pitchFamily="49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http</a:t>
            </a:r>
            <a:r>
              <a:rPr lang="en-US" dirty="0" err="1">
                <a:latin typeface="Andale Mono" panose="020B05090000000000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request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req</a:t>
            </a:r>
            <a:r>
              <a:rPr lang="en-US" dirty="0">
                <a:latin typeface="Andale Mono" panose="020B0509000000000004" pitchFamily="49" charset="0"/>
              </a:rPr>
              <a:t>).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subscribe</a:t>
            </a:r>
            <a:r>
              <a:rPr lang="en-US" dirty="0">
                <a:latin typeface="Andale Mono" panose="020B0509000000000004" pitchFamily="49" charset="0"/>
              </a:rPr>
              <a:t>((</a:t>
            </a:r>
            <a:r>
              <a:rPr lang="en-US" dirty="0">
                <a:solidFill>
                  <a:srgbClr val="00B0F0"/>
                </a:solidFill>
                <a:latin typeface="Andale Mono" panose="020B0509000000000004" pitchFamily="49" charset="0"/>
              </a:rPr>
              <a:t>event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HttpEvent</a:t>
            </a: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any</a:t>
            </a:r>
            <a:r>
              <a:rPr lang="en-US" dirty="0">
                <a:latin typeface="Andale Mono" panose="020B0509000000000004" pitchFamily="49" charset="0"/>
              </a:rPr>
              <a:t>&gt;) =&gt; {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switch</a:t>
            </a:r>
            <a:r>
              <a:rPr lang="en-US" dirty="0">
                <a:latin typeface="Andale Mono" panose="020B0509000000000004" pitchFamily="49" charset="0"/>
              </a:rPr>
              <a:t> (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event.type</a:t>
            </a:r>
            <a:r>
              <a:rPr lang="en-US" dirty="0">
                <a:latin typeface="Andale Mono" panose="020B0509000000000004" pitchFamily="49" charset="0"/>
              </a:rPr>
              <a:t>) {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case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HttpEventType.Sent</a:t>
            </a:r>
            <a:r>
              <a:rPr lang="en-US" dirty="0">
                <a:latin typeface="Andale Mono" panose="020B0509000000000004" pitchFamily="49" charset="0"/>
              </a:rPr>
              <a:t>: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console</a:t>
            </a:r>
            <a:r>
              <a:rPr lang="en-US" dirty="0" err="1">
                <a:latin typeface="Andale Mono" panose="020B05090000000000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log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'Request sent!’);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break</a:t>
            </a:r>
            <a:r>
              <a:rPr lang="en-US" dirty="0">
                <a:latin typeface="Andale Mono" panose="020B0509000000000004" pitchFamily="49" charset="0"/>
              </a:rPr>
              <a:t>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case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HttpEventType.ResponseHeader</a:t>
            </a:r>
            <a:r>
              <a:rPr lang="en-US" dirty="0">
                <a:latin typeface="Andale Mono" panose="020B0509000000000004" pitchFamily="49" charset="0"/>
              </a:rPr>
              <a:t>: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console</a:t>
            </a:r>
            <a:r>
              <a:rPr lang="en-US" dirty="0" err="1">
                <a:latin typeface="Andale Mono" panose="020B05090000000000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log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'Response header received!’);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break</a:t>
            </a:r>
            <a:r>
              <a:rPr lang="en-US" dirty="0">
                <a:latin typeface="Andale Mono" panose="020B0509000000000004" pitchFamily="49" charset="0"/>
              </a:rPr>
              <a:t>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case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HttpEventType.DownloadProgress</a:t>
            </a:r>
            <a:r>
              <a:rPr lang="en-US" dirty="0">
                <a:latin typeface="Andale Mono" panose="020B0509000000000004" pitchFamily="49" charset="0"/>
              </a:rPr>
              <a:t>: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Andale Mono" panose="020B0509000000000004" pitchFamily="49" charset="0"/>
              </a:rPr>
              <a:t>const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kbLoaded</a:t>
            </a:r>
            <a:r>
              <a:rPr lang="en-US" dirty="0">
                <a:latin typeface="Andale Mono" panose="020B0509000000000004" pitchFamily="49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Math</a:t>
            </a:r>
            <a:r>
              <a:rPr lang="en-US" dirty="0" err="1">
                <a:latin typeface="Andale Mono" panose="020B0509000000000004" pitchFamily="49" charset="0"/>
              </a:rPr>
              <a:t>.round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event.loaded</a:t>
            </a:r>
            <a:r>
              <a:rPr lang="en-US" dirty="0">
                <a:solidFill>
                  <a:srgbClr val="00B0F0"/>
                </a:solidFill>
                <a:latin typeface="Andale Mono" panose="020B0509000000000004" pitchFamily="49" charset="0"/>
              </a:rPr>
              <a:t> </a:t>
            </a:r>
            <a:r>
              <a:rPr lang="en-US" dirty="0">
                <a:latin typeface="Andale Mono" panose="020B0509000000000004" pitchFamily="49" charset="0"/>
              </a:rPr>
              <a:t>/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1024</a:t>
            </a:r>
            <a:r>
              <a:rPr lang="en-US" dirty="0">
                <a:latin typeface="Andale Mono" panose="020B0509000000000004" pitchFamily="49" charset="0"/>
              </a:rPr>
              <a:t>);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</a:t>
            </a:r>
            <a:r>
              <a:rPr lang="en-US" dirty="0" err="1">
                <a:solidFill>
                  <a:srgbClr val="0070C0"/>
                </a:solidFill>
                <a:latin typeface="Andale Mono" panose="020B0509000000000004" pitchFamily="49" charset="0"/>
              </a:rPr>
              <a:t>const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kbTotal</a:t>
            </a:r>
            <a:r>
              <a:rPr lang="en-US" dirty="0">
                <a:latin typeface="Andale Mono" panose="020B0509000000000004" pitchFamily="49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Math</a:t>
            </a:r>
            <a:r>
              <a:rPr lang="en-US" dirty="0" err="1">
                <a:latin typeface="Andale Mono" panose="020B0509000000000004" pitchFamily="49" charset="0"/>
              </a:rPr>
              <a:t>.round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event.total</a:t>
            </a:r>
            <a:r>
              <a:rPr lang="en-US" dirty="0">
                <a:solidFill>
                  <a:srgbClr val="00B0F0"/>
                </a:solidFill>
                <a:latin typeface="Andale Mono" panose="020B0509000000000004" pitchFamily="49" charset="0"/>
              </a:rPr>
              <a:t> </a:t>
            </a:r>
            <a:r>
              <a:rPr lang="en-US" dirty="0">
                <a:latin typeface="Andale Mono" panose="020B0509000000000004" pitchFamily="49" charset="0"/>
              </a:rPr>
              <a:t>/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1024</a:t>
            </a:r>
            <a:r>
              <a:rPr lang="en-US" dirty="0">
                <a:latin typeface="Andale Mono" panose="020B0509000000000004" pitchFamily="49" charset="0"/>
              </a:rPr>
              <a:t>);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console</a:t>
            </a:r>
            <a:r>
              <a:rPr lang="en-US" dirty="0" err="1">
                <a:latin typeface="Andale Mono" panose="020B05090000000000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log</a:t>
            </a:r>
            <a:r>
              <a:rPr lang="en-US" dirty="0">
                <a:latin typeface="Andale Mono" panose="020B0509000000000004" pitchFamily="49" charset="0"/>
              </a:rPr>
              <a:t>(`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Download in progress!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${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kbLoaded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}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Kb loaded of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${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kbTotal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}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Kb total</a:t>
            </a:r>
            <a:r>
              <a:rPr lang="en-US" dirty="0">
                <a:latin typeface="Andale Mono" panose="020B0509000000000004" pitchFamily="49" charset="0"/>
              </a:rPr>
              <a:t>`);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break</a:t>
            </a:r>
            <a:r>
              <a:rPr lang="en-US" dirty="0">
                <a:latin typeface="Andale Mono" panose="020B0509000000000004" pitchFamily="49" charset="0"/>
              </a:rPr>
              <a:t>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case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HttpEventType.Response</a:t>
            </a:r>
            <a:r>
              <a:rPr lang="en-US" dirty="0">
                <a:latin typeface="Andale Mono" panose="020B0509000000000004" pitchFamily="49" charset="0"/>
              </a:rPr>
              <a:t>: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console</a:t>
            </a:r>
            <a:r>
              <a:rPr lang="en-US" dirty="0" err="1">
                <a:latin typeface="Andale Mono" panose="020B05090000000000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log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'Done!'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event.body</a:t>
            </a:r>
            <a:r>
              <a:rPr lang="en-US" dirty="0">
                <a:latin typeface="Andale Mono" panose="020B0509000000000004" pitchFamily="49" charset="0"/>
              </a:rPr>
              <a:t>);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}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58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7F8-DC33-AC4D-A233-BDEC38CC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C08E-71E2-3D43-8FBA-02B4E608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$ ng generate service people/people –module=app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$ ng g s people/people –module=app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Creates </a:t>
            </a:r>
            <a:r>
              <a:rPr lang="en-US" dirty="0" err="1"/>
              <a:t>people.service.ts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Adds entry in @</a:t>
            </a:r>
            <a:r>
              <a:rPr lang="en-US" dirty="0" err="1"/>
              <a:t>NgModule</a:t>
            </a:r>
            <a:r>
              <a:rPr lang="en-US" dirty="0"/>
              <a:t> providers for </a:t>
            </a:r>
            <a:r>
              <a:rPr lang="en-US" dirty="0" err="1"/>
              <a:t>PeopleService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72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7F8-DC33-AC4D-A233-BDEC38CC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3AC5D7-0F2D-5C41-9132-C9A2D71C5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757395"/>
              </p:ext>
            </p:extLst>
          </p:nvPr>
        </p:nvGraphicFramePr>
        <p:xfrm>
          <a:off x="677334" y="1679325"/>
          <a:ext cx="859631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35263402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506087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0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Observables handle multiple values over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Promises are only called once and will return a single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60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Observables are cancellable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Promises are not cancellable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5511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B63E84-F16B-FD42-9C09-CE9C6A4B5905}"/>
              </a:ext>
            </a:extLst>
          </p:cNvPr>
          <p:cNvSpPr txBox="1">
            <a:spLocks/>
          </p:cNvSpPr>
          <p:nvPr/>
        </p:nvSpPr>
        <p:spPr>
          <a:xfrm>
            <a:off x="677334" y="3284621"/>
            <a:ext cx="8596668" cy="2756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3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F924-F03A-5742-993B-F15DA66F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Videos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FC7F-CC9E-2048-B1CD-2186A024A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310255" cy="388077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https://www.twitch.tv/techlahoma</a:t>
            </a:r>
            <a:r>
              <a:rPr lang="en-US" dirty="0"/>
              <a:t> </a:t>
            </a:r>
          </a:p>
          <a:p>
            <a:r>
              <a:rPr lang="en-US" dirty="0"/>
              <a:t>Intro to Angular – Maegan Womble – Feb. 4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  <a:p>
            <a:r>
              <a:rPr lang="en-US" dirty="0"/>
              <a:t>Intro to Angular Routing – Patrick Hartley – Feb. 11</a:t>
            </a:r>
            <a:r>
              <a:rPr lang="en-US" baseline="30000" dirty="0"/>
              <a:t>th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2563317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7F8-DC33-AC4D-A233-BDEC38CC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C08E-71E2-3D43-8FBA-02B4E608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Andale Mono" panose="020B0509000000000004" pitchFamily="49" charset="0"/>
              </a:rPr>
              <a:t>this</a:t>
            </a:r>
            <a:r>
              <a:rPr lang="en-US" dirty="0" err="1">
                <a:latin typeface="Andale Mono" panose="020B0509000000000004" pitchFamily="49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peopleService</a:t>
            </a:r>
            <a:r>
              <a:rPr lang="en-US" dirty="0" err="1">
                <a:latin typeface="Andale Mono" panose="020B05090000000000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getCharacters</a:t>
            </a:r>
            <a:r>
              <a:rPr lang="en-US" dirty="0">
                <a:latin typeface="Andale Mono" panose="020B0509000000000004" pitchFamily="49" charset="0"/>
              </a:rPr>
              <a:t>()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subscribe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(</a:t>
            </a:r>
            <a:r>
              <a:rPr lang="en-US" dirty="0">
                <a:solidFill>
                  <a:srgbClr val="00B0F0"/>
                </a:solidFill>
                <a:latin typeface="Andale Mono" panose="020B0509000000000004" pitchFamily="49" charset="0"/>
              </a:rPr>
              <a:t>characters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Person</a:t>
            </a:r>
            <a:r>
              <a:rPr lang="en-US" dirty="0">
                <a:latin typeface="Andale Mono" panose="020B0509000000000004" pitchFamily="49" charset="0"/>
              </a:rPr>
              <a:t>[]) =&gt; </a:t>
            </a:r>
            <a:r>
              <a:rPr lang="en-US" dirty="0" err="1">
                <a:solidFill>
                  <a:srgbClr val="0070C0"/>
                </a:solidFill>
                <a:latin typeface="Andale Mono" panose="020B0509000000000004" pitchFamily="49" charset="0"/>
              </a:rPr>
              <a:t>this</a:t>
            </a:r>
            <a:r>
              <a:rPr lang="en-US" dirty="0" err="1">
                <a:latin typeface="Andale Mono" panose="020B0509000000000004" pitchFamily="49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characters</a:t>
            </a:r>
            <a:r>
              <a:rPr lang="en-US" dirty="0">
                <a:latin typeface="Andale Mono" panose="020B0509000000000004" pitchFamily="49" charset="0"/>
              </a:rPr>
              <a:t> = </a:t>
            </a:r>
            <a:r>
              <a:rPr lang="en-US" dirty="0">
                <a:solidFill>
                  <a:srgbClr val="00B0F0"/>
                </a:solidFill>
                <a:latin typeface="Andale Mono" panose="020B0509000000000004" pitchFamily="49" charset="0"/>
              </a:rPr>
              <a:t>characters</a:t>
            </a:r>
            <a:r>
              <a:rPr lang="en-US" dirty="0">
                <a:latin typeface="Andale Mono" panose="020B0509000000000004" pitchFamily="49" charset="0"/>
              </a:rPr>
              <a:t>,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(</a:t>
            </a:r>
            <a:r>
              <a:rPr lang="en-US" dirty="0">
                <a:solidFill>
                  <a:srgbClr val="00B0F0"/>
                </a:solidFill>
                <a:latin typeface="Andale Mono" panose="020B0509000000000004" pitchFamily="49" charset="0"/>
              </a:rPr>
              <a:t>err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any</a:t>
            </a:r>
            <a:r>
              <a:rPr lang="en-US" dirty="0">
                <a:latin typeface="Andale Mono" panose="020B0509000000000004" pitchFamily="49" charset="0"/>
              </a:rPr>
              <a:t>) =&gt;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console</a:t>
            </a:r>
            <a:r>
              <a:rPr lang="en-US" dirty="0" err="1">
                <a:latin typeface="Andale Mono" panose="020B05090000000000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log</a:t>
            </a:r>
            <a:r>
              <a:rPr lang="en-US" dirty="0">
                <a:latin typeface="Andale Mono" panose="020B0509000000000004" pitchFamily="49" charset="0"/>
              </a:rPr>
              <a:t>(</a:t>
            </a:r>
            <a:r>
              <a:rPr lang="en-US" dirty="0">
                <a:solidFill>
                  <a:srgbClr val="00B0F0"/>
                </a:solidFill>
                <a:latin typeface="Andale Mono" panose="020B0509000000000004" pitchFamily="49" charset="0"/>
              </a:rPr>
              <a:t>err</a:t>
            </a:r>
            <a:r>
              <a:rPr lang="en-US" dirty="0">
                <a:latin typeface="Andale Mono" panose="020B0509000000000004" pitchFamily="49" charset="0"/>
              </a:rPr>
              <a:t>),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   () =&gt;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console</a:t>
            </a:r>
            <a:r>
              <a:rPr lang="en-US" dirty="0" err="1">
                <a:latin typeface="Andale Mono" panose="020B05090000000000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log</a:t>
            </a:r>
            <a:r>
              <a:rPr lang="en-US" dirty="0">
                <a:latin typeface="Andale Mono" panose="020B0509000000000004" pitchFamily="49" charset="0"/>
              </a:rPr>
              <a:t>('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Characters Retrieved: </a:t>
            </a:r>
            <a:r>
              <a:rPr lang="en-US" dirty="0">
                <a:latin typeface="Andale Mono" panose="020B0509000000000004" pitchFamily="49" charset="0"/>
              </a:rPr>
              <a:t>' + </a:t>
            </a:r>
            <a:r>
              <a:rPr lang="en-US" dirty="0" err="1">
                <a:solidFill>
                  <a:srgbClr val="0070C0"/>
                </a:solidFill>
                <a:latin typeface="Andale Mono" panose="020B0509000000000004" pitchFamily="49" charset="0"/>
              </a:rPr>
              <a:t>this</a:t>
            </a:r>
            <a:r>
              <a:rPr lang="en-US" dirty="0" err="1">
                <a:latin typeface="Andale Mono" panose="020B0509000000000004" pitchFamily="49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characters</a:t>
            </a:r>
            <a:r>
              <a:rPr lang="en-US" dirty="0" err="1">
                <a:latin typeface="Andale Mono" panose="020B0509000000000004" pitchFamily="49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length</a:t>
            </a:r>
            <a:r>
              <a:rPr lang="en-US" dirty="0">
                <a:latin typeface="Andale Mono" panose="020B0509000000000004" pitchFamily="49" charset="0"/>
              </a:rPr>
              <a:t>)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3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C156-DFC6-7441-A211-C1BBC754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0379"/>
            <a:ext cx="7766936" cy="910594"/>
          </a:xfrm>
        </p:spPr>
        <p:txBody>
          <a:bodyPr/>
          <a:lstStyle/>
          <a:p>
            <a:pPr algn="ctr"/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73839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959F-AEF7-4042-87AB-641D5902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0964-B9BC-7943-9E5C-F8FEC962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AppModule</a:t>
            </a:r>
            <a:r>
              <a:rPr lang="en-US" dirty="0"/>
              <a:t> is the “Root Module” that defines how the rest of the application will work</a:t>
            </a:r>
          </a:p>
          <a:p>
            <a:r>
              <a:rPr lang="en-US" dirty="0"/>
              <a:t>Defines </a:t>
            </a:r>
            <a:r>
              <a:rPr lang="en-US" dirty="0" err="1"/>
              <a:t>NgModule</a:t>
            </a:r>
            <a:r>
              <a:rPr lang="en-US" dirty="0"/>
              <a:t> that has 4 sections:</a:t>
            </a:r>
          </a:p>
          <a:p>
            <a:pPr lvl="1"/>
            <a:r>
              <a:rPr lang="en-US" dirty="0"/>
              <a:t>Declarations – Components are in local scope (private visibility)</a:t>
            </a:r>
          </a:p>
          <a:p>
            <a:pPr lvl="1"/>
            <a:r>
              <a:rPr lang="en-US" dirty="0"/>
              <a:t>Imports – Modules needed by the application</a:t>
            </a:r>
          </a:p>
          <a:p>
            <a:pPr lvl="1"/>
            <a:r>
              <a:rPr lang="en-US" dirty="0"/>
              <a:t>Exports – Modules to be used by other parts of the application</a:t>
            </a:r>
          </a:p>
          <a:p>
            <a:pPr lvl="1"/>
            <a:r>
              <a:rPr lang="en-US" dirty="0"/>
              <a:t>Providers – Services that are in global scope (public visibility)</a:t>
            </a:r>
          </a:p>
          <a:p>
            <a:pPr lvl="1"/>
            <a:r>
              <a:rPr lang="en-US" dirty="0"/>
              <a:t>Bootstrap – The main (first) component to be loaded (bootstrapped)</a:t>
            </a:r>
          </a:p>
        </p:txBody>
      </p:sp>
    </p:spTree>
    <p:extLst>
      <p:ext uri="{BB962C8B-B14F-4D97-AF65-F5344CB8AC3E}">
        <p14:creationId xmlns:p14="http://schemas.microsoft.com/office/powerpoint/2010/main" val="2122076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C156-DFC6-7441-A211-C1BBC754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0379"/>
            <a:ext cx="7766936" cy="910594"/>
          </a:xfrm>
        </p:spPr>
        <p:txBody>
          <a:bodyPr/>
          <a:lstStyle/>
          <a:p>
            <a:pPr algn="ctr"/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718309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959F-AEF7-4042-87AB-641D5902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Performace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0964-B9BC-7943-9E5C-F8FEC962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</a:t>
            </a:r>
          </a:p>
          <a:p>
            <a:pPr lvl="1"/>
            <a:r>
              <a:rPr lang="en-US" dirty="0"/>
              <a:t>$ ng build</a:t>
            </a:r>
          </a:p>
          <a:p>
            <a:pPr lvl="1"/>
            <a:r>
              <a:rPr lang="en-US" dirty="0"/>
              <a:t>$ ng serve –prod</a:t>
            </a:r>
          </a:p>
          <a:p>
            <a:r>
              <a:rPr lang="en-US" dirty="0"/>
              <a:t>Lazy Loading Modules</a:t>
            </a:r>
          </a:p>
          <a:p>
            <a:pPr lvl="1"/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RouterModule</a:t>
            </a:r>
            <a:r>
              <a:rPr lang="en-US" dirty="0" err="1">
                <a:latin typeface="Andale Mono" panose="020B0509000000000004" pitchFamily="49" charset="0"/>
              </a:rPr>
              <a:t>.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Andale Mono" panose="020B0509000000000004" pitchFamily="49" charset="0"/>
              </a:rPr>
              <a:t>forRoot</a:t>
            </a:r>
            <a:r>
              <a:rPr lang="en-US" dirty="0">
                <a:latin typeface="Andale Mono" panose="020B0509000000000004" pitchFamily="49" charset="0"/>
              </a:rPr>
              <a:t>([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{ </a:t>
            </a:r>
            <a:r>
              <a:rPr lang="en-US" dirty="0">
                <a:solidFill>
                  <a:srgbClr val="00B0F0"/>
                </a:solidFill>
                <a:latin typeface="Andale Mono" panose="020B0509000000000004" pitchFamily="49" charset="0"/>
              </a:rPr>
              <a:t>path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'people'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solidFill>
                  <a:srgbClr val="00B0F0"/>
                </a:solidFill>
                <a:latin typeface="Andale Mono" panose="020B0509000000000004" pitchFamily="49" charset="0"/>
              </a:rPr>
              <a:t>loadChildren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'app/people/</a:t>
            </a:r>
            <a:r>
              <a:rPr lang="en-US" dirty="0" err="1">
                <a:solidFill>
                  <a:srgbClr val="C00000"/>
                </a:solidFill>
                <a:latin typeface="Andale Mono" panose="020B0509000000000004" pitchFamily="49" charset="0"/>
              </a:rPr>
              <a:t>people.module#PeopleModule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’</a:t>
            </a:r>
            <a:r>
              <a:rPr lang="en-US" dirty="0">
                <a:latin typeface="Andale Mono" panose="020B0509000000000004" pitchFamily="49" charset="0"/>
              </a:rPr>
              <a:t> }</a:t>
            </a:r>
          </a:p>
          <a:p>
            <a:r>
              <a:rPr lang="en-US" dirty="0"/>
              <a:t>Package Size</a:t>
            </a:r>
          </a:p>
          <a:p>
            <a:pPr lvl="1"/>
            <a:r>
              <a:rPr lang="en-US" dirty="0"/>
              <a:t>$ ng build –prod –</a:t>
            </a:r>
            <a:r>
              <a:rPr lang="en-US" dirty="0" err="1"/>
              <a:t>sourcemaps</a:t>
            </a:r>
            <a:r>
              <a:rPr lang="en-US" dirty="0"/>
              <a:t>=true</a:t>
            </a:r>
          </a:p>
          <a:p>
            <a:pPr lvl="1"/>
            <a:r>
              <a:rPr lang="en-US" dirty="0"/>
              <a:t>source-map-explorer [filename].</a:t>
            </a:r>
            <a:r>
              <a:rPr lang="en-US" dirty="0" err="1"/>
              <a:t>js</a:t>
            </a:r>
            <a:endParaRPr lang="en-US" dirty="0"/>
          </a:p>
          <a:p>
            <a:endParaRPr lang="en-US" dirty="0">
              <a:latin typeface="Andale Mono" panose="020B05090000000000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344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C156-DFC6-7441-A211-C1BBC754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0379"/>
            <a:ext cx="7766936" cy="910594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A099B-779E-F04B-A925-D769386F8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9020"/>
            <a:ext cx="7559842" cy="1767439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By Jeff Maxwell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TCN Solutions Inc.</a:t>
            </a:r>
          </a:p>
          <a:p>
            <a:pPr algn="ctr"/>
            <a:r>
              <a:rPr lang="en-US" dirty="0">
                <a:hlinkClick r:id="rId2"/>
              </a:rPr>
              <a:t>jeff@tcnsolutions.com</a:t>
            </a:r>
            <a:endParaRPr lang="en-US" dirty="0"/>
          </a:p>
          <a:p>
            <a:pPr algn="ctr"/>
            <a:r>
              <a:rPr lang="en-US" dirty="0">
                <a:hlinkClick r:id="rId3"/>
              </a:rPr>
              <a:t>www.jeffmaxwell.com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71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7168-FE6A-5744-B211-0D6D772C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AngularJS (1.X) vs. Angular 2+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00D2-9419-2046-B054-1573DE5A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923"/>
            <a:ext cx="8596668" cy="4351338"/>
          </a:xfrm>
        </p:spPr>
        <p:txBody>
          <a:bodyPr/>
          <a:lstStyle/>
          <a:p>
            <a:r>
              <a:rPr lang="en-US" dirty="0"/>
              <a:t>The conversion from 1.X to 2+ is almost a complete rewrite</a:t>
            </a:r>
          </a:p>
          <a:p>
            <a:r>
              <a:rPr lang="en-US" dirty="0"/>
              <a:t>There are some similarities but most of the code will need to be changed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D60A8-D61A-6045-8329-81E2CB584780}"/>
              </a:ext>
            </a:extLst>
          </p:cNvPr>
          <p:cNvSpPr txBox="1"/>
          <p:nvPr/>
        </p:nvSpPr>
        <p:spPr>
          <a:xfrm>
            <a:off x="6163294" y="1690688"/>
            <a:ext cx="5190506" cy="43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680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7168-FE6A-5744-B211-0D6D772C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00D2-9419-2046-B054-1573DE5A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923"/>
            <a:ext cx="8596668" cy="18764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AngularJS (1.X)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table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ng-if</a:t>
            </a:r>
            <a:r>
              <a:rPr lang="en-US" dirty="0">
                <a:latin typeface="Andale Mono" panose="020B05090000000000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”</a:t>
            </a:r>
            <a:r>
              <a:rPr lang="en-US" dirty="0" err="1">
                <a:solidFill>
                  <a:srgbClr val="C00000"/>
                </a:solidFill>
                <a:latin typeface="Andale Mono" panose="020B0509000000000004" pitchFamily="49" charset="0"/>
              </a:rPr>
              <a:t>people.length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"&gt;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7F2CF9-26BB-9B47-9C49-FBBF292DB016}"/>
              </a:ext>
            </a:extLst>
          </p:cNvPr>
          <p:cNvSpPr txBox="1">
            <a:spLocks/>
          </p:cNvSpPr>
          <p:nvPr/>
        </p:nvSpPr>
        <p:spPr>
          <a:xfrm>
            <a:off x="677334" y="3561347"/>
            <a:ext cx="8596668" cy="187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Angular 2+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table</a:t>
            </a:r>
            <a:r>
              <a:rPr lang="en-US" dirty="0">
                <a:latin typeface="Andale Mono" panose="020B0509000000000004" pitchFamily="49" charset="0"/>
              </a:rPr>
              <a:t> *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  <a:hlinkClick r:id="rId2"/>
              </a:rPr>
              <a:t>ngIf</a:t>
            </a:r>
            <a:r>
              <a:rPr lang="en-US" dirty="0">
                <a:latin typeface="Andale Mono" panose="020B05090000000000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”</a:t>
            </a:r>
            <a:r>
              <a:rPr lang="en-US" dirty="0" err="1">
                <a:solidFill>
                  <a:srgbClr val="C00000"/>
                </a:solidFill>
                <a:latin typeface="Andale Mono" panose="020B0509000000000004" pitchFamily="49" charset="0"/>
              </a:rPr>
              <a:t>people.length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64326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7168-FE6A-5744-B211-0D6D772C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00D2-9419-2046-B054-1573DE5A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923"/>
            <a:ext cx="8596668" cy="18764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AngularJS (1.X)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solidFill>
                  <a:srgbClr val="0070C0"/>
                </a:solidFill>
                <a:latin typeface="Andale Mono" panose="020B0509000000000004" pitchFamily="49" charset="0"/>
              </a:rPr>
              <a:t>tr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ng-repeat</a:t>
            </a:r>
            <a:r>
              <a:rPr lang="en-US" dirty="0">
                <a:latin typeface="Andale Mono" panose="020B05090000000000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”person in people"</a:t>
            </a:r>
            <a:r>
              <a:rPr lang="en-US" dirty="0">
                <a:latin typeface="Andale Mono" panose="020B0509000000000004" pitchFamily="49" charset="0"/>
              </a:rPr>
              <a:t>&gt; 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&lt;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td</a:t>
            </a:r>
            <a:r>
              <a:rPr lang="en-US" dirty="0">
                <a:latin typeface="Andale Mono" panose="020B0509000000000004" pitchFamily="49" charset="0"/>
              </a:rPr>
              <a:t>&gt;{{</a:t>
            </a:r>
            <a:r>
              <a:rPr lang="en-US" dirty="0" err="1">
                <a:latin typeface="Andale Mono" panose="020B0509000000000004" pitchFamily="49" charset="0"/>
              </a:rPr>
              <a:t>person.name</a:t>
            </a:r>
            <a:r>
              <a:rPr lang="en-US" dirty="0">
                <a:latin typeface="Andale Mono" panose="020B0509000000000004" pitchFamily="49" charset="0"/>
              </a:rPr>
              <a:t>}}&lt;/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td</a:t>
            </a:r>
            <a:r>
              <a:rPr lang="en-US" dirty="0">
                <a:latin typeface="Andale Mono" panose="020B0509000000000004" pitchFamily="49" charset="0"/>
              </a:rPr>
              <a:t>&gt; 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&lt;/</a:t>
            </a:r>
            <a:r>
              <a:rPr lang="en-US" dirty="0" err="1">
                <a:solidFill>
                  <a:srgbClr val="0070C0"/>
                </a:solidFill>
                <a:latin typeface="Andale Mono" panose="020B0509000000000004" pitchFamily="49" charset="0"/>
              </a:rPr>
              <a:t>tr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7F2CF9-26BB-9B47-9C49-FBBF292DB016}"/>
              </a:ext>
            </a:extLst>
          </p:cNvPr>
          <p:cNvSpPr txBox="1">
            <a:spLocks/>
          </p:cNvSpPr>
          <p:nvPr/>
        </p:nvSpPr>
        <p:spPr>
          <a:xfrm>
            <a:off x="677334" y="3561347"/>
            <a:ext cx="8596668" cy="187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Angular 2+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 err="1">
                <a:solidFill>
                  <a:srgbClr val="0070C0"/>
                </a:solidFill>
                <a:latin typeface="Andale Mono" panose="020B0509000000000004" pitchFamily="49" charset="0"/>
              </a:rPr>
              <a:t>tr</a:t>
            </a:r>
            <a:r>
              <a:rPr lang="en-US" dirty="0">
                <a:latin typeface="Andale Mono" panose="020B0509000000000004" pitchFamily="49" charset="0"/>
              </a:rPr>
              <a:t> *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  <a:hlinkClick r:id="rId2"/>
              </a:rPr>
              <a:t>ngFor</a:t>
            </a:r>
            <a:r>
              <a:rPr lang="en-US" dirty="0">
                <a:latin typeface="Andale Mono" panose="020B05090000000000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"let person of people"</a:t>
            </a:r>
            <a:r>
              <a:rPr lang="en-US" dirty="0">
                <a:latin typeface="Andale Mono" panose="020B0509000000000004" pitchFamily="49" charset="0"/>
              </a:rPr>
              <a:t>&gt; 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&lt;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td</a:t>
            </a:r>
            <a:r>
              <a:rPr lang="en-US" dirty="0">
                <a:latin typeface="Andale Mono" panose="020B0509000000000004" pitchFamily="49" charset="0"/>
              </a:rPr>
              <a:t>&gt;{{</a:t>
            </a:r>
            <a:r>
              <a:rPr lang="en-US" dirty="0" err="1">
                <a:latin typeface="Andale Mono" panose="020B0509000000000004" pitchFamily="49" charset="0"/>
              </a:rPr>
              <a:t>person.name</a:t>
            </a:r>
            <a:r>
              <a:rPr lang="en-US" dirty="0">
                <a:latin typeface="Andale Mono" panose="020B0509000000000004" pitchFamily="49" charset="0"/>
              </a:rPr>
              <a:t>}}&lt;/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td</a:t>
            </a:r>
            <a:r>
              <a:rPr lang="en-US" dirty="0">
                <a:latin typeface="Andale Mono" panose="020B0509000000000004" pitchFamily="49" charset="0"/>
              </a:rPr>
              <a:t>&gt; 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&lt;/</a:t>
            </a:r>
            <a:r>
              <a:rPr lang="en-US" dirty="0" err="1">
                <a:solidFill>
                  <a:srgbClr val="0070C0"/>
                </a:solidFill>
                <a:latin typeface="Andale Mono" panose="020B0509000000000004" pitchFamily="49" charset="0"/>
              </a:rPr>
              <a:t>tr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91454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7168-FE6A-5744-B211-0D6D772C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00D2-9419-2046-B054-1573DE5A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923"/>
            <a:ext cx="8596668" cy="18764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AngularJS (1.X)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button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ng-click</a:t>
            </a:r>
            <a:r>
              <a:rPr lang="en-US" dirty="0">
                <a:latin typeface="Andale Mono" panose="020B05090000000000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Andale Mono" panose="020B0509000000000004" pitchFamily="49" charset="0"/>
              </a:rPr>
              <a:t>toggleImage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()"</a:t>
            </a:r>
            <a:r>
              <a:rPr lang="en-US" dirty="0">
                <a:latin typeface="Andale Mono" panose="020B0509000000000004" pitchFamily="49" charset="0"/>
              </a:rPr>
              <a:t>&gt; 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button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ng-click</a:t>
            </a:r>
            <a:r>
              <a:rPr lang="en-US" dirty="0">
                <a:latin typeface="Andale Mono" panose="020B05090000000000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Andale Mono" panose="020B0509000000000004" pitchFamily="49" charset="0"/>
              </a:rPr>
              <a:t>toggleImage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($event)"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7F2CF9-26BB-9B47-9C49-FBBF292DB016}"/>
              </a:ext>
            </a:extLst>
          </p:cNvPr>
          <p:cNvSpPr txBox="1">
            <a:spLocks/>
          </p:cNvSpPr>
          <p:nvPr/>
        </p:nvSpPr>
        <p:spPr>
          <a:xfrm>
            <a:off x="677334" y="3561347"/>
            <a:ext cx="8596668" cy="187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Angular 2+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button</a:t>
            </a:r>
            <a:r>
              <a:rPr lang="en-US" dirty="0">
                <a:latin typeface="Andale Mono" panose="020B05090000000000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click</a:t>
            </a:r>
            <a:r>
              <a:rPr lang="en-US" dirty="0">
                <a:latin typeface="Andale Mono" panose="020B0509000000000004" pitchFamily="49" charset="0"/>
              </a:rPr>
              <a:t>)=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Andale Mono" panose="020B0509000000000004" pitchFamily="49" charset="0"/>
              </a:rPr>
              <a:t>toggleImage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()"</a:t>
            </a:r>
            <a:r>
              <a:rPr lang="en-US" dirty="0">
                <a:latin typeface="Andale Mono" panose="020B0509000000000004" pitchFamily="49" charset="0"/>
              </a:rPr>
              <a:t>&gt; 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button</a:t>
            </a:r>
            <a:r>
              <a:rPr lang="en-US" dirty="0">
                <a:latin typeface="Andale Mono" panose="020B05090000000000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click</a:t>
            </a:r>
            <a:r>
              <a:rPr lang="en-US" dirty="0">
                <a:latin typeface="Andale Mono" panose="020B0509000000000004" pitchFamily="49" charset="0"/>
              </a:rPr>
              <a:t>)=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"</a:t>
            </a:r>
            <a:r>
              <a:rPr lang="en-US" dirty="0" err="1">
                <a:solidFill>
                  <a:srgbClr val="C00000"/>
                </a:solidFill>
                <a:latin typeface="Andale Mono" panose="020B0509000000000004" pitchFamily="49" charset="0"/>
              </a:rPr>
              <a:t>toggleImage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($event)"</a:t>
            </a:r>
            <a:r>
              <a:rPr lang="en-US" dirty="0">
                <a:latin typeface="Andale Mono" panose="020B050900000000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5130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F924-F03A-5742-993B-F15DA66F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FC7F-CC9E-2048-B1CD-2186A024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Changes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97872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7168-FE6A-5744-B211-0D6D772C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00D2-9419-2046-B054-1573DE5A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4923"/>
            <a:ext cx="8596668" cy="187642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AngularJS (1.X)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input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ng-model</a:t>
            </a:r>
            <a:r>
              <a:rPr lang="en-US" dirty="0">
                <a:latin typeface="Andale Mono" panose="020B0509000000000004" pitchFamily="49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”</a:t>
            </a:r>
            <a:r>
              <a:rPr lang="en-US" dirty="0" err="1">
                <a:solidFill>
                  <a:srgbClr val="C00000"/>
                </a:solidFill>
                <a:latin typeface="Andale Mono" panose="020B0509000000000004" pitchFamily="49" charset="0"/>
              </a:rPr>
              <a:t>character.name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"</a:t>
            </a:r>
            <a:r>
              <a:rPr lang="en-US" dirty="0">
                <a:latin typeface="Andale Mono" panose="020B0509000000000004" pitchFamily="49" charset="0"/>
              </a:rPr>
              <a:t>/&gt;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7F2CF9-26BB-9B47-9C49-FBBF292DB016}"/>
              </a:ext>
            </a:extLst>
          </p:cNvPr>
          <p:cNvSpPr txBox="1">
            <a:spLocks/>
          </p:cNvSpPr>
          <p:nvPr/>
        </p:nvSpPr>
        <p:spPr>
          <a:xfrm>
            <a:off x="677334" y="3561347"/>
            <a:ext cx="8596668" cy="1876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Angular 2+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&lt;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input</a:t>
            </a:r>
            <a:r>
              <a:rPr lang="en-US" dirty="0">
                <a:latin typeface="Andale Mono" panose="020B0509000000000004" pitchFamily="49" charset="0"/>
              </a:rPr>
              <a:t> [(</a:t>
            </a: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  <a:hlinkClick r:id="rId2"/>
              </a:rPr>
              <a:t>ngModel</a:t>
            </a:r>
            <a:r>
              <a:rPr lang="en-US" dirty="0">
                <a:latin typeface="Andale Mono" panose="020B0509000000000004" pitchFamily="49" charset="0"/>
              </a:rPr>
              <a:t>)]=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”</a:t>
            </a:r>
            <a:r>
              <a:rPr lang="en-US" dirty="0" err="1">
                <a:solidFill>
                  <a:srgbClr val="C00000"/>
                </a:solidFill>
                <a:latin typeface="Andale Mono" panose="020B0509000000000004" pitchFamily="49" charset="0"/>
              </a:rPr>
              <a:t>character.name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"</a:t>
            </a:r>
            <a:r>
              <a:rPr lang="en-US" dirty="0">
                <a:latin typeface="Andale Mono" panose="020B0509000000000004" pitchFamily="49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83835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C156-DFC6-7441-A211-C1BBC754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0379"/>
            <a:ext cx="7766936" cy="910594"/>
          </a:xfrm>
        </p:spPr>
        <p:txBody>
          <a:bodyPr/>
          <a:lstStyle/>
          <a:p>
            <a:pPr algn="ctr"/>
            <a:r>
              <a:rPr lang="en-US" dirty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143633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7F8-DC33-AC4D-A233-BDEC38CC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Angular(JS)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1D2965-E2E3-C94C-A573-345B2BFA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AngularJS was released in 2009/2010</a:t>
            </a:r>
          </a:p>
          <a:p>
            <a:r>
              <a:rPr lang="en-US" dirty="0"/>
              <a:t>Current Version of AngularJS 1.6 released in Feb. 2018</a:t>
            </a:r>
          </a:p>
          <a:p>
            <a:endParaRPr lang="en-US" dirty="0"/>
          </a:p>
          <a:p>
            <a:r>
              <a:rPr lang="en-US" dirty="0"/>
              <a:t>Angular 2 - announced in April 2015 and released in Sept. 2016</a:t>
            </a:r>
          </a:p>
          <a:p>
            <a:r>
              <a:rPr lang="en-US" dirty="0"/>
              <a:t>Angular 3 – No where to be found???</a:t>
            </a:r>
          </a:p>
          <a:p>
            <a:r>
              <a:rPr lang="en-US" dirty="0"/>
              <a:t>Angular 4 – released March 2017</a:t>
            </a:r>
          </a:p>
          <a:p>
            <a:r>
              <a:rPr lang="en-US" dirty="0"/>
              <a:t>Angular 5 – released Nov. 2017</a:t>
            </a:r>
          </a:p>
        </p:txBody>
      </p:sp>
    </p:spTree>
    <p:extLst>
      <p:ext uri="{BB962C8B-B14F-4D97-AF65-F5344CB8AC3E}">
        <p14:creationId xmlns:p14="http://schemas.microsoft.com/office/powerpoint/2010/main" val="385191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27F8-DC33-AC4D-A233-BDEC38CC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the GOT Routing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C08E-71E2-3D43-8FBA-02B4E608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Upgraded Angular from 4.2 to 5.2</a:t>
            </a:r>
          </a:p>
          <a:p>
            <a:r>
              <a:rPr lang="en-US" dirty="0"/>
              <a:t>Add all the code Patrick did on Feb. 11</a:t>
            </a:r>
            <a:r>
              <a:rPr lang="en-US" baseline="30000" dirty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9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C156-DFC6-7441-A211-C1BBC754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0379"/>
            <a:ext cx="7766936" cy="910594"/>
          </a:xfrm>
        </p:spPr>
        <p:txBody>
          <a:bodyPr/>
          <a:lstStyle/>
          <a:p>
            <a:pPr algn="ctr"/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21120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959F-AEF7-4042-87AB-641D5902B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6221"/>
          </a:xfrm>
        </p:spPr>
        <p:txBody>
          <a:bodyPr/>
          <a:lstStyle/>
          <a:p>
            <a:r>
              <a:rPr lang="en-US" dirty="0"/>
              <a:t>Typescript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50964-B9BC-7943-9E5C-F8FEC962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6631"/>
            <a:ext cx="3314805" cy="4184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Andale Mono" panose="020B0509000000000004" pitchFamily="49" charset="0"/>
              </a:rPr>
              <a:t>export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class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Person</a:t>
            </a:r>
            <a:r>
              <a:rPr lang="en-US" dirty="0">
                <a:latin typeface="Andale Mono" panose="020B0509000000000004" pitchFamily="49" charset="0"/>
              </a:rPr>
              <a:t> {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_id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string</a:t>
            </a:r>
            <a:r>
              <a:rPr lang="en-US" dirty="0">
                <a:latin typeface="Andale Mono" panose="020B0509000000000004" pitchFamily="49" charset="0"/>
              </a:rPr>
              <a:t>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male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 err="1">
                <a:solidFill>
                  <a:srgbClr val="00B050"/>
                </a:solidFill>
                <a:latin typeface="Andale Mono" panose="020B0509000000000004" pitchFamily="49" charset="0"/>
              </a:rPr>
              <a:t>boolean</a:t>
            </a:r>
            <a:r>
              <a:rPr lang="en-US" dirty="0">
                <a:latin typeface="Andale Mono" panose="020B0509000000000004" pitchFamily="49" charset="0"/>
              </a:rPr>
              <a:t>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house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string</a:t>
            </a:r>
            <a:r>
              <a:rPr lang="en-US" dirty="0">
                <a:latin typeface="Andale Mono" panose="020B0509000000000004" pitchFamily="49" charset="0"/>
              </a:rPr>
              <a:t>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Andale Mono" panose="020B0509000000000004" pitchFamily="49" charset="0"/>
              </a:rPr>
              <a:t>imageLink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string</a:t>
            </a:r>
            <a:r>
              <a:rPr lang="en-US" dirty="0">
                <a:latin typeface="Andale Mono" panose="020B0509000000000004" pitchFamily="49" charset="0"/>
              </a:rPr>
              <a:t>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slug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string</a:t>
            </a:r>
            <a:r>
              <a:rPr lang="en-US" dirty="0">
                <a:latin typeface="Andale Mono" panose="020B0509000000000004" pitchFamily="49" charset="0"/>
              </a:rPr>
              <a:t>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name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string</a:t>
            </a:r>
            <a:r>
              <a:rPr lang="en-US" dirty="0">
                <a:latin typeface="Andale Mono" panose="020B0509000000000004" pitchFamily="49" charset="0"/>
              </a:rPr>
              <a:t>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__v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number</a:t>
            </a:r>
            <a:r>
              <a:rPr lang="en-US" dirty="0">
                <a:latin typeface="Andale Mono" panose="020B0509000000000004" pitchFamily="49" charset="0"/>
              </a:rPr>
              <a:t>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Andale Mono" panose="020B0509000000000004" pitchFamily="49" charset="0"/>
              </a:rPr>
              <a:t>pageRank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number</a:t>
            </a:r>
            <a:r>
              <a:rPr lang="en-US" dirty="0">
                <a:latin typeface="Andale Mono" panose="020B0509000000000004" pitchFamily="49" charset="0"/>
              </a:rPr>
              <a:t>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books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string</a:t>
            </a:r>
            <a:r>
              <a:rPr lang="en-US" dirty="0">
                <a:latin typeface="Andale Mono" panose="020B0509000000000004" pitchFamily="49" charset="0"/>
              </a:rPr>
              <a:t>[];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Andale Mono" panose="020B0509000000000004" pitchFamily="49" charset="0"/>
              </a:rPr>
              <a:t>updatedAt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Date</a:t>
            </a:r>
            <a:r>
              <a:rPr lang="en-US" dirty="0">
                <a:latin typeface="Andale Mono" panose="020B0509000000000004" pitchFamily="49" charset="0"/>
              </a:rPr>
              <a:t>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Andale Mono" panose="020B0509000000000004" pitchFamily="49" charset="0"/>
              </a:rPr>
              <a:t>createdAt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Date</a:t>
            </a:r>
            <a:r>
              <a:rPr lang="en-US" dirty="0">
                <a:latin typeface="Andale Mono" panose="020B0509000000000004" pitchFamily="49" charset="0"/>
              </a:rPr>
              <a:t>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   </a:t>
            </a:r>
            <a:r>
              <a:rPr lang="en-US" dirty="0">
                <a:solidFill>
                  <a:srgbClr val="0070C0"/>
                </a:solidFill>
                <a:latin typeface="Andale Mono" panose="020B0509000000000004" pitchFamily="49" charset="0"/>
              </a:rPr>
              <a:t>titles</a:t>
            </a:r>
            <a:r>
              <a:rPr lang="en-US" dirty="0">
                <a:latin typeface="Andale Mono" panose="020B05090000000000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string</a:t>
            </a:r>
            <a:r>
              <a:rPr lang="en-US" dirty="0">
                <a:latin typeface="Andale Mono" panose="020B0509000000000004" pitchFamily="49" charset="0"/>
              </a:rPr>
              <a:t>[];</a:t>
            </a:r>
            <a:br>
              <a:rPr lang="en-US" dirty="0">
                <a:latin typeface="Andale Mono" panose="020B0509000000000004" pitchFamily="49" charset="0"/>
              </a:rPr>
            </a:br>
            <a:r>
              <a:rPr lang="en-US" dirty="0">
                <a:latin typeface="Andale Mono" panose="020B050900000000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FA5CB-5181-7745-8355-B6DA418187FF}"/>
              </a:ext>
            </a:extLst>
          </p:cNvPr>
          <p:cNvSpPr txBox="1"/>
          <p:nvPr/>
        </p:nvSpPr>
        <p:spPr>
          <a:xfrm>
            <a:off x="4271212" y="1856631"/>
            <a:ext cx="7074568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GOT API - </a:t>
            </a:r>
            <a:r>
              <a:rPr lang="en-US" sz="1100" dirty="0">
                <a:hlinkClick r:id="rId2"/>
              </a:rPr>
              <a:t>https://api.got.show/api/characters/byId/56ffc5bf0432440819385b09</a:t>
            </a:r>
            <a:r>
              <a:rPr lang="en-US" sz="1100" dirty="0"/>
              <a:t> </a:t>
            </a:r>
            <a:endParaRPr lang="en-US" sz="1100" dirty="0">
              <a:latin typeface="Andale Mono" panose="020B0509000000000004" pitchFamily="49" charset="0"/>
            </a:endParaRPr>
          </a:p>
          <a:p>
            <a:r>
              <a:rPr lang="en-US" sz="1100" dirty="0">
                <a:latin typeface="Andale Mono" panose="020B0509000000000004" pitchFamily="49" charset="0"/>
              </a:rPr>
              <a:t>{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“message"</a:t>
            </a:r>
            <a:r>
              <a:rPr lang="en-US" sz="1100" dirty="0">
                <a:latin typeface="Andale Mono" panose="020B0509000000000004" pitchFamily="49" charset="0"/>
              </a:rPr>
              <a:t>: </a:t>
            </a:r>
            <a:r>
              <a:rPr lang="en-US" sz="1100" dirty="0">
                <a:solidFill>
                  <a:srgbClr val="FF0000"/>
                </a:solidFill>
                <a:latin typeface="Andale Mono" panose="020B0509000000000004" pitchFamily="49" charset="0"/>
              </a:rPr>
              <a:t>"Success",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"data"</a:t>
            </a:r>
            <a:r>
              <a:rPr lang="en-US" sz="1100" dirty="0">
                <a:latin typeface="Andale Mono" panose="020B0509000000000004" pitchFamily="49" charset="0"/>
              </a:rPr>
              <a:t>: {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"_id"</a:t>
            </a:r>
            <a:r>
              <a:rPr lang="en-US" sz="1100" dirty="0">
                <a:latin typeface="Andale Mono" panose="020B0509000000000004" pitchFamily="49" charset="0"/>
              </a:rPr>
              <a:t>: </a:t>
            </a:r>
            <a:r>
              <a:rPr lang="en-US" sz="1100" dirty="0">
                <a:solidFill>
                  <a:srgbClr val="FF0000"/>
                </a:solidFill>
                <a:latin typeface="Andale Mono" panose="020B0509000000000004" pitchFamily="49" charset="0"/>
              </a:rPr>
              <a:t>"56ffc5bf0432440819385b09",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dateOfBirth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": </a:t>
            </a:r>
            <a:r>
              <a:rPr lang="en-US" sz="1100" dirty="0">
                <a:solidFill>
                  <a:srgbClr val="FF0000"/>
                </a:solidFill>
                <a:latin typeface="Andale Mono" panose="020B0509000000000004" pitchFamily="49" charset="0"/>
              </a:rPr>
              <a:t>283,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imageLink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": </a:t>
            </a:r>
            <a:r>
              <a:rPr lang="en-US" sz="1100" dirty="0">
                <a:solidFill>
                  <a:srgbClr val="FF0000"/>
                </a:solidFill>
                <a:latin typeface="Andale Mono" panose="020B0509000000000004" pitchFamily="49" charset="0"/>
              </a:rPr>
              <a:t>"/</a:t>
            </a:r>
            <a:r>
              <a:rPr lang="en-US" sz="1100" dirty="0" err="1">
                <a:solidFill>
                  <a:srgbClr val="FF0000"/>
                </a:solidFill>
                <a:latin typeface="Andale Mono" panose="020B0509000000000004" pitchFamily="49" charset="0"/>
              </a:rPr>
              <a:t>misc</a:t>
            </a:r>
            <a:r>
              <a:rPr lang="en-US" sz="1100" dirty="0">
                <a:solidFill>
                  <a:srgbClr val="FF0000"/>
                </a:solidFill>
                <a:latin typeface="Andale Mono" panose="020B0509000000000004" pitchFamily="49" charset="0"/>
              </a:rPr>
              <a:t>/images/characters/</a:t>
            </a:r>
            <a:r>
              <a:rPr lang="en-US" sz="1100" dirty="0" err="1">
                <a:solidFill>
                  <a:srgbClr val="FF0000"/>
                </a:solidFill>
                <a:latin typeface="Andale Mono" panose="020B0509000000000004" pitchFamily="49" charset="0"/>
              </a:rPr>
              <a:t>Jon_Snow.jpeg</a:t>
            </a:r>
            <a:r>
              <a:rPr lang="en-US" sz="1100" dirty="0">
                <a:solidFill>
                  <a:srgbClr val="FF0000"/>
                </a:solidFill>
                <a:latin typeface="Andale Mono" panose="020B0509000000000004" pitchFamily="49" charset="0"/>
              </a:rPr>
              <a:t>",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"male": </a:t>
            </a:r>
            <a:r>
              <a:rPr lang="en-US" sz="1100" dirty="0">
                <a:solidFill>
                  <a:srgbClr val="FF0000"/>
                </a:solidFill>
                <a:latin typeface="Andale Mono" panose="020B0509000000000004" pitchFamily="49" charset="0"/>
              </a:rPr>
              <a:t>true,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"culture": </a:t>
            </a:r>
            <a:r>
              <a:rPr lang="en-US" sz="1100" dirty="0">
                <a:latin typeface="Andale Mono" panose="020B0509000000000004" pitchFamily="49" charset="0"/>
              </a:rPr>
              <a:t>"Northmen",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"house": </a:t>
            </a:r>
            <a:r>
              <a:rPr lang="en-US" sz="1100" dirty="0">
                <a:latin typeface="Andale Mono" panose="020B0509000000000004" pitchFamily="49" charset="0"/>
              </a:rPr>
              <a:t>"House Stark",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"slug": </a:t>
            </a:r>
            <a:r>
              <a:rPr lang="en-US" sz="1100" dirty="0">
                <a:latin typeface="Andale Mono" panose="020B0509000000000004" pitchFamily="49" charset="0"/>
              </a:rPr>
              <a:t>"</a:t>
            </a:r>
            <a:r>
              <a:rPr lang="en-US" sz="1100" dirty="0" err="1">
                <a:latin typeface="Andale Mono" panose="020B0509000000000004" pitchFamily="49" charset="0"/>
              </a:rPr>
              <a:t>Jon_Snow</a:t>
            </a:r>
            <a:r>
              <a:rPr lang="en-US" sz="1100" dirty="0">
                <a:latin typeface="Andale Mono" panose="020B0509000000000004" pitchFamily="49" charset="0"/>
              </a:rPr>
              <a:t>",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"name": </a:t>
            </a:r>
            <a:r>
              <a:rPr lang="en-US" sz="1100" dirty="0">
                <a:latin typeface="Andale Mono" panose="020B0509000000000004" pitchFamily="49" charset="0"/>
              </a:rPr>
              <a:t>"Jon Snow",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"__v": </a:t>
            </a:r>
            <a:r>
              <a:rPr lang="en-US" sz="1100" dirty="0">
                <a:latin typeface="Andale Mono" panose="020B0509000000000004" pitchFamily="49" charset="0"/>
              </a:rPr>
              <a:t>0,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pageRank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": </a:t>
            </a:r>
            <a:r>
              <a:rPr lang="en-US" sz="1100" dirty="0">
                <a:latin typeface="Andale Mono" panose="020B0509000000000004" pitchFamily="49" charset="0"/>
              </a:rPr>
              <a:t>300,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hasPath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": </a:t>
            </a:r>
            <a:r>
              <a:rPr lang="en-US" sz="1100" dirty="0">
                <a:latin typeface="Andale Mono" panose="020B0509000000000004" pitchFamily="49" charset="0"/>
              </a:rPr>
              <a:t>true,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"books": </a:t>
            </a:r>
            <a:r>
              <a:rPr lang="en-US" sz="1100" dirty="0">
                <a:latin typeface="Andale Mono" panose="020B0509000000000004" pitchFamily="49" charset="0"/>
              </a:rPr>
              <a:t>[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  "A Game of Thrones",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  "A Clash of Kings",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  "A Storm of Swords",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  "A Feast for Crows",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  "A Dance with Dragons”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],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updatedAt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": </a:t>
            </a:r>
            <a:r>
              <a:rPr lang="en-US" sz="1100" dirty="0">
                <a:latin typeface="Andale Mono" panose="020B0509000000000004" pitchFamily="49" charset="0"/>
              </a:rPr>
              <a:t>"2016-04-02T13:14:39.685Z",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createdAt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": </a:t>
            </a:r>
            <a:r>
              <a:rPr lang="en-US" sz="1100" dirty="0">
                <a:latin typeface="Andale Mono" panose="020B0509000000000004" pitchFamily="49" charset="0"/>
              </a:rPr>
              <a:t>"2016-04-02T13:14:39.685Z",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Andale Mono" panose="020B0509000000000004" pitchFamily="49" charset="0"/>
              </a:rPr>
              <a:t>"titles": </a:t>
            </a:r>
            <a:r>
              <a:rPr lang="en-US" sz="1100" dirty="0">
                <a:latin typeface="Andale Mono" panose="020B0509000000000004" pitchFamily="49" charset="0"/>
              </a:rPr>
              <a:t>[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  "Lord Commander of the </a:t>
            </a:r>
            <a:r>
              <a:rPr lang="en-US" sz="1100" dirty="0" err="1">
                <a:latin typeface="Andale Mono" panose="020B0509000000000004" pitchFamily="49" charset="0"/>
              </a:rPr>
              <a:t>Night&amp;apos;s</a:t>
            </a:r>
            <a:r>
              <a:rPr lang="en-US" sz="1100" dirty="0">
                <a:latin typeface="Andale Mono" panose="020B0509000000000004" pitchFamily="49" charset="0"/>
              </a:rPr>
              <a:t> Watch”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  ]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  }</a:t>
            </a:r>
            <a:br>
              <a:rPr lang="en-US" sz="1100" dirty="0">
                <a:latin typeface="Andale Mono" panose="020B0509000000000004" pitchFamily="49" charset="0"/>
              </a:rPr>
            </a:br>
            <a:r>
              <a:rPr lang="en-US" sz="1100" dirty="0">
                <a:latin typeface="Andale Mono" panose="020B0509000000000004" pitchFamily="49" charset="0"/>
              </a:rPr>
              <a:t>}</a:t>
            </a:r>
          </a:p>
          <a:p>
            <a:endParaRPr lang="en-US" sz="11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9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C156-DFC6-7441-A211-C1BBC754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0379"/>
            <a:ext cx="7766936" cy="910594"/>
          </a:xfrm>
        </p:spPr>
        <p:txBody>
          <a:bodyPr/>
          <a:lstStyle/>
          <a:p>
            <a:pPr algn="ctr"/>
            <a:r>
              <a:rPr lang="en-US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3412453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{FF47CF94-C2AC-0848-A507-558AA887D29F}tf10001060</Template>
  <TotalTime>11827</TotalTime>
  <Words>721</Words>
  <Application>Microsoft Macintosh PowerPoint</Application>
  <PresentationFormat>Widescreen</PresentationFormat>
  <Paragraphs>147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Andale Mono</vt:lpstr>
      <vt:lpstr>Arial</vt:lpstr>
      <vt:lpstr>Trebuchet MS</vt:lpstr>
      <vt:lpstr>Wingdings 3</vt:lpstr>
      <vt:lpstr>Facet</vt:lpstr>
      <vt:lpstr>Free Code Camp Angular 5</vt:lpstr>
      <vt:lpstr>Other Videos</vt:lpstr>
      <vt:lpstr>Agenda</vt:lpstr>
      <vt:lpstr>Changes</vt:lpstr>
      <vt:lpstr>Brief History of Angular(JS)</vt:lpstr>
      <vt:lpstr>Changes to the GOT Routing Project</vt:lpstr>
      <vt:lpstr>Classes</vt:lpstr>
      <vt:lpstr>Typescript Class</vt:lpstr>
      <vt:lpstr>Components</vt:lpstr>
      <vt:lpstr>Add Component</vt:lpstr>
      <vt:lpstr>Pass Parameters to Child Components</vt:lpstr>
      <vt:lpstr>Services</vt:lpstr>
      <vt:lpstr>API</vt:lpstr>
      <vt:lpstr>Http versus HttpClient (v4.3+)</vt:lpstr>
      <vt:lpstr>Http versus HttpClient (v4.3+)</vt:lpstr>
      <vt:lpstr>Interceptors</vt:lpstr>
      <vt:lpstr>Progress Events</vt:lpstr>
      <vt:lpstr>Add Service</vt:lpstr>
      <vt:lpstr>Observables</vt:lpstr>
      <vt:lpstr>Subscribe</vt:lpstr>
      <vt:lpstr>Modules</vt:lpstr>
      <vt:lpstr>Modules</vt:lpstr>
      <vt:lpstr>Performance</vt:lpstr>
      <vt:lpstr>Performace</vt:lpstr>
      <vt:lpstr>Thanks</vt:lpstr>
      <vt:lpstr>AngularJS (1.X) vs. Angular 2+</vt:lpstr>
      <vt:lpstr>If</vt:lpstr>
      <vt:lpstr>Loops</vt:lpstr>
      <vt:lpstr>Click</vt:lpstr>
      <vt:lpstr>Model Binding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Maxwell</dc:creator>
  <cp:lastModifiedBy>Jeff Maxwell</cp:lastModifiedBy>
  <cp:revision>66</cp:revision>
  <dcterms:created xsi:type="dcterms:W3CDTF">2018-01-26T20:20:33Z</dcterms:created>
  <dcterms:modified xsi:type="dcterms:W3CDTF">2018-02-18T22:00:19Z</dcterms:modified>
</cp:coreProperties>
</file>