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97" r:id="rId3"/>
    <p:sldId id="292" r:id="rId4"/>
    <p:sldId id="291" r:id="rId5"/>
    <p:sldId id="290" r:id="rId6"/>
    <p:sldId id="289" r:id="rId7"/>
    <p:sldId id="293" r:id="rId8"/>
    <p:sldId id="300" r:id="rId9"/>
    <p:sldId id="301" r:id="rId10"/>
    <p:sldId id="294" r:id="rId11"/>
    <p:sldId id="298" r:id="rId12"/>
    <p:sldId id="299" r:id="rId13"/>
    <p:sldId id="302" r:id="rId14"/>
    <p:sldId id="295" r:id="rId15"/>
    <p:sldId id="303" r:id="rId16"/>
    <p:sldId id="296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/>
    <p:restoredTop sz="94830"/>
  </p:normalViewPr>
  <p:slideViewPr>
    <p:cSldViewPr snapToGrid="0" snapToObjects="1">
      <p:cViewPr varScale="1">
        <p:scale>
          <a:sx n="80" d="100"/>
          <a:sy n="80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39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61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DAE3-8DB7-584D-B91C-E1F2E30CF59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maxwell.com/" TargetMode="External"/><Relationship Id="rId2" Type="http://schemas.openxmlformats.org/officeDocument/2006/relationships/hyperlink" Target="mailto:jeff@tcnsolution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jeff-maxwel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academ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maxwell.com/" TargetMode="External"/><Relationship Id="rId2" Type="http://schemas.openxmlformats.org/officeDocument/2006/relationships/hyperlink" Target="mailto:jeff@tcnsolution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jeff-maxwe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ca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D1AF-F214-9C4A-A3C6-55E17785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020"/>
            <a:ext cx="7559842" cy="20514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Jeff Maxwell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TCN Solutions Inc.</a:t>
            </a:r>
          </a:p>
          <a:p>
            <a:r>
              <a:rPr lang="en-US" dirty="0">
                <a:hlinkClick r:id="rId2"/>
              </a:rPr>
              <a:t>jeff@tcnsolutions.com</a:t>
            </a:r>
            <a:endParaRPr lang="en-US" dirty="0"/>
          </a:p>
          <a:p>
            <a:r>
              <a:rPr lang="en-US" dirty="0">
                <a:hlinkClick r:id="rId3"/>
              </a:rPr>
              <a:t>www.jeffmaxwell.com</a:t>
            </a:r>
            <a:r>
              <a:rPr lang="en-US" dirty="0"/>
              <a:t> </a:t>
            </a:r>
          </a:p>
          <a:p>
            <a:r>
              <a:rPr lang="en-US" u="sng" dirty="0" err="1">
                <a:hlinkClick r:id="rId4"/>
              </a:rPr>
              <a:t>github.com</a:t>
            </a:r>
            <a:r>
              <a:rPr lang="en-US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jeff-maxwell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TIOBE Programming Community Index &#10;Source: www.tiobe.com &#10;30 &#10;25 &#10;20 &#10;8 &#10;15 &#10;10 &#10;5 &#10;2002 &#10;2004 &#10;2006 &#10;2008 &#10;2010 &#10;2012 &#10;2014 &#10;2016 &#10;Java &#10;Python &#10;— Visual Basic .NET &#10;PHP &#10;— JavaScript &#10;— SQL &#10;Ruby &#10;2018 ">
            <a:extLst>
              <a:ext uri="{FF2B5EF4-FFF2-40B4-BE49-F238E27FC236}">
                <a16:creationId xmlns:a16="http://schemas.microsoft.com/office/drawing/2014/main" id="{94F42668-7A95-5440-B6BE-010C1222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853512" cy="42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Server Code - Popularity</a:t>
            </a:r>
          </a:p>
        </p:txBody>
      </p:sp>
    </p:spTree>
    <p:extLst>
      <p:ext uri="{BB962C8B-B14F-4D97-AF65-F5344CB8AC3E}">
        <p14:creationId xmlns:p14="http://schemas.microsoft.com/office/powerpoint/2010/main" val="152247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Server Code - Popularity</a:t>
            </a:r>
          </a:p>
        </p:txBody>
      </p:sp>
      <p:pic>
        <p:nvPicPr>
          <p:cNvPr id="2049" name="Picture 1" descr="Apr 2018 &#10;1 &#10;2 &#10;3 &#10;4 &#10;5 &#10;6 &#10;7 &#10;8 &#10;9 &#10;10 &#10;11 &#10;12 &#10;13 &#10;14 &#10;15 &#10;16 &#10;17 &#10;18 &#10;19 &#10;20 &#10;Apr 2017 &#10;1 &#10;2 &#10;3 &#10;5 &#10;4 &#10;7 &#10;6 &#10;8 &#10;11 &#10;9 &#10;15 &#10;16 &#10;13 &#10;12 &#10;10 &#10;17 &#10;14 &#10;18 &#10;20 &#10;Change &#10;Programming Language &#10;Java &#10;c &#10;Python &#10;Visual Basic .NET &#10;PHP &#10;JavaScript &#10;SQL &#10;Ruby &#10;Delphi/Object Pascal &#10;Visual Basic &#10;Assembly language &#10;Swift &#10;perl &#10;MATLAB &#10;Objective-C &#10;Go &#10;PUSQL &#10;Ratings &#10;15.777% &#10;13.589% &#10;7.218% &#10;5.803% &#10;5.265% &#10;4.947% &#10;4.218% &#10;3.492% &#10;2.650% &#10;2.018% &#10;1.961% &#10;1.806% &#10;1.798% &#10;1.655% &#10;1.534% &#10;1.527% &#10;1.4570/0 &#10;1.250% &#10;1.180% &#10;1.173% &#10;Change &#10;+0.21% &#10;+6.62% &#10;+2.66% &#10;+2.35% &#10;+1.690/0 &#10;+1.700/0 &#10;+0.84% &#10;+0.64% &#10;+2.65% &#10;-0.29% &#10;-0.86% &#10;-0.33% &#10;-0.26% &#10;-0.51% &#10;-0.75% &#10;-0.89% &#10;-0.59% &#10;-0.91% &#10;-0.79% &#10;-0.45% ">
            <a:extLst>
              <a:ext uri="{FF2B5EF4-FFF2-40B4-BE49-F238E27FC236}">
                <a16:creationId xmlns:a16="http://schemas.microsoft.com/office/drawing/2014/main" id="{A597B4A2-5B77-DE48-9958-2296C23B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79" y="1402086"/>
            <a:ext cx="6843378" cy="54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Market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Stack – MongoDB, </a:t>
            </a:r>
            <a:r>
              <a:rPr lang="en-US" dirty="0" err="1"/>
              <a:t>ExpressJS</a:t>
            </a:r>
            <a:r>
              <a:rPr lang="en-US" dirty="0"/>
              <a:t>, Angular, Node.js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Some React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4946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Coding Basics (Syntax)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Types</a:t>
            </a:r>
          </a:p>
          <a:p>
            <a:pPr lvl="1"/>
            <a:r>
              <a:rPr lang="en-US" dirty="0"/>
              <a:t>Integer, String, Boolean</a:t>
            </a:r>
          </a:p>
          <a:p>
            <a:r>
              <a:rPr lang="en-US" b="1" dirty="0"/>
              <a:t>Variables</a:t>
            </a:r>
          </a:p>
          <a:p>
            <a:pPr lvl="1"/>
            <a:r>
              <a:rPr lang="en-US" dirty="0"/>
              <a:t>Temporary Storage in Memory</a:t>
            </a:r>
          </a:p>
          <a:p>
            <a:r>
              <a:rPr lang="en-US" b="1" dirty="0"/>
              <a:t>Functions/Methods</a:t>
            </a:r>
          </a:p>
          <a:p>
            <a:pPr lvl="1"/>
            <a:r>
              <a:rPr lang="en-US" dirty="0"/>
              <a:t>function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 return </a:t>
            </a:r>
            <a:r>
              <a:rPr lang="en-US" dirty="0" err="1"/>
              <a:t>a+b</a:t>
            </a:r>
            <a:r>
              <a:rPr lang="en-US" dirty="0"/>
              <a:t>; }</a:t>
            </a:r>
          </a:p>
          <a:p>
            <a:r>
              <a:rPr lang="en-US" b="1" dirty="0"/>
              <a:t>Loops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x = 0; x &lt; 10; x++)</a:t>
            </a:r>
          </a:p>
          <a:p>
            <a:pPr lvl="1"/>
            <a:r>
              <a:rPr lang="en-US" dirty="0"/>
              <a:t>while (x &lt; 10)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b="1" dirty="0"/>
              <a:t>Conditional Statements</a:t>
            </a:r>
          </a:p>
          <a:p>
            <a:pPr lvl="1"/>
            <a:r>
              <a:rPr lang="en-US" dirty="0"/>
              <a:t>if (x == 5)</a:t>
            </a:r>
          </a:p>
        </p:txBody>
      </p:sp>
    </p:spTree>
    <p:extLst>
      <p:ext uri="{BB962C8B-B14F-4D97-AF65-F5344CB8AC3E}">
        <p14:creationId xmlns:p14="http://schemas.microsoft.com/office/powerpoint/2010/main" val="330161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hlinkClick r:id="rId2"/>
              </a:rPr>
              <a:t>www.freecodecamp.org</a:t>
            </a:r>
          </a:p>
          <a:p>
            <a:r>
              <a:rPr lang="en-US" dirty="0">
                <a:hlinkClick r:id="rId2"/>
              </a:rPr>
              <a:t>www.w3schools.com</a:t>
            </a:r>
            <a:r>
              <a:rPr lang="en-US" dirty="0"/>
              <a:t> – HTML, CSS, JavaScript and more</a:t>
            </a:r>
          </a:p>
          <a:p>
            <a:r>
              <a:rPr lang="en-US" dirty="0">
                <a:hlinkClick r:id="rId3"/>
              </a:rPr>
              <a:t>www.w3.org</a:t>
            </a:r>
            <a:r>
              <a:rPr lang="en-US" dirty="0"/>
              <a:t> – Official Documentation for HTML, CSS, JavaScript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ocw.mit.edu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– MIT Open Courseware</a:t>
            </a:r>
          </a:p>
          <a:p>
            <a:r>
              <a:rPr lang="en-US" dirty="0" err="1">
                <a:solidFill>
                  <a:srgbClr val="00B0F0"/>
                </a:solidFill>
              </a:rPr>
              <a:t>online.stanford.edu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– Stanford Online</a:t>
            </a:r>
          </a:p>
          <a:p>
            <a:r>
              <a:rPr lang="en-US" dirty="0">
                <a:hlinkClick r:id="rId4"/>
              </a:rPr>
              <a:t>www.codeacademy.com</a:t>
            </a:r>
            <a:r>
              <a:rPr lang="en-US" dirty="0"/>
              <a:t> – Some FREE courses</a:t>
            </a:r>
          </a:p>
          <a:p>
            <a:r>
              <a:rPr lang="en-US" dirty="0" err="1">
                <a:solidFill>
                  <a:srgbClr val="00B0F0"/>
                </a:solidFill>
              </a:rPr>
              <a:t>mva.microsoft.com</a:t>
            </a:r>
            <a:r>
              <a:rPr lang="en-US" dirty="0"/>
              <a:t> – HTML5 &amp; CSS3 Fundamentals</a:t>
            </a:r>
          </a:p>
          <a:p>
            <a:r>
              <a:rPr lang="en-US" dirty="0" err="1">
                <a:solidFill>
                  <a:srgbClr val="00B0F0"/>
                </a:solidFill>
              </a:rPr>
              <a:t>udemy.com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– Good classes for $10-$20/per class</a:t>
            </a:r>
          </a:p>
          <a:p>
            <a:r>
              <a:rPr lang="en-US" dirty="0" err="1">
                <a:solidFill>
                  <a:srgbClr val="00B0F0"/>
                </a:solidFill>
              </a:rPr>
              <a:t>pluralsight.com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– A lot of courses for $29/month</a:t>
            </a:r>
          </a:p>
        </p:txBody>
      </p:sp>
    </p:spTree>
    <p:extLst>
      <p:ext uri="{BB962C8B-B14F-4D97-AF65-F5344CB8AC3E}">
        <p14:creationId xmlns:p14="http://schemas.microsoft.com/office/powerpoint/2010/main" val="419864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7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060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5445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00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D1AF-F214-9C4A-A3C6-55E17785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020"/>
            <a:ext cx="7559842" cy="216420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dirty="0"/>
              <a:t>Jeff Maxwell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TCN Solutions Inc.</a:t>
            </a:r>
          </a:p>
          <a:p>
            <a:pPr algn="ctr"/>
            <a:r>
              <a:rPr lang="en-US" dirty="0">
                <a:hlinkClick r:id="rId2"/>
              </a:rPr>
              <a:t>jeff@tcnsolutions.com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www.jeffmaxwell.com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github.com/jeff-maxwell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0192D6-CD40-7E4C-87D6-48B42AA6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28453-CE0C-8747-AB4E-E24C2CB3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5" y="1270000"/>
            <a:ext cx="6637866" cy="54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8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B282E-A656-214D-A912-8C68B890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4" y="1454666"/>
            <a:ext cx="4221084" cy="3165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4168A-79B9-304E-A539-D27E3B24B707}"/>
              </a:ext>
            </a:extLst>
          </p:cNvPr>
          <p:cNvSpPr txBox="1"/>
          <p:nvPr/>
        </p:nvSpPr>
        <p:spPr>
          <a:xfrm>
            <a:off x="6648694" y="4810549"/>
            <a:ext cx="2377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index.html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style.css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script.js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logo.png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EC9AA-4BD8-F044-9F30-7FFE5BB2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94" y="1644736"/>
            <a:ext cx="2625308" cy="3165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2E31D-841B-7845-889B-9F98E25E4880}"/>
              </a:ext>
            </a:extLst>
          </p:cNvPr>
          <p:cNvSpPr txBox="1"/>
          <p:nvPr/>
        </p:nvSpPr>
        <p:spPr>
          <a:xfrm>
            <a:off x="1623414" y="1275404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DFF9A-871F-514A-B2DC-FF36FD910CD6}"/>
              </a:ext>
            </a:extLst>
          </p:cNvPr>
          <p:cNvSpPr txBox="1"/>
          <p:nvPr/>
        </p:nvSpPr>
        <p:spPr>
          <a:xfrm>
            <a:off x="6866683" y="1270000"/>
            <a:ext cx="194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www.fccokc.com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4FD1A6-BD28-E844-A8CE-076FB54A5225}"/>
              </a:ext>
            </a:extLst>
          </p:cNvPr>
          <p:cNvCxnSpPr/>
          <p:nvPr/>
        </p:nvCxnSpPr>
        <p:spPr>
          <a:xfrm>
            <a:off x="4174435" y="1930400"/>
            <a:ext cx="24742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631348-DBBB-9343-BD29-B6EED57A4D42}"/>
              </a:ext>
            </a:extLst>
          </p:cNvPr>
          <p:cNvSpPr txBox="1"/>
          <p:nvPr/>
        </p:nvSpPr>
        <p:spPr>
          <a:xfrm>
            <a:off x="4174435" y="1583898"/>
            <a:ext cx="28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www.fccokc.com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B744B-0668-5545-827F-14ED1E4C0FEE}"/>
              </a:ext>
            </a:extLst>
          </p:cNvPr>
          <p:cNvCxnSpPr/>
          <p:nvPr/>
        </p:nvCxnSpPr>
        <p:spPr>
          <a:xfrm>
            <a:off x="4191758" y="3911605"/>
            <a:ext cx="247425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3B8472-6857-2E4A-B6F2-598C8DAFA8AD}"/>
              </a:ext>
            </a:extLst>
          </p:cNvPr>
          <p:cNvCxnSpPr/>
          <p:nvPr/>
        </p:nvCxnSpPr>
        <p:spPr>
          <a:xfrm>
            <a:off x="4191757" y="4845458"/>
            <a:ext cx="2474259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4EE8A-FE5A-7740-A15A-116A07247A7A}"/>
              </a:ext>
            </a:extLst>
          </p:cNvPr>
          <p:cNvCxnSpPr>
            <a:cxnSpLocks/>
          </p:cNvCxnSpPr>
          <p:nvPr/>
        </p:nvCxnSpPr>
        <p:spPr>
          <a:xfrm rot="10800000">
            <a:off x="4174435" y="2408565"/>
            <a:ext cx="24569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1B653B-55DF-9345-A538-FA8CCD276ECA}"/>
              </a:ext>
            </a:extLst>
          </p:cNvPr>
          <p:cNvSpPr txBox="1"/>
          <p:nvPr/>
        </p:nvSpPr>
        <p:spPr>
          <a:xfrm>
            <a:off x="4333334" y="2109316"/>
            <a:ext cx="23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err="1"/>
              <a:t>index.html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5FEB5B-0D29-5644-B713-5797678520E2}"/>
              </a:ext>
            </a:extLst>
          </p:cNvPr>
          <p:cNvCxnSpPr/>
          <p:nvPr/>
        </p:nvCxnSpPr>
        <p:spPr>
          <a:xfrm>
            <a:off x="4203634" y="3013633"/>
            <a:ext cx="247425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C8ECEB-6978-0B4D-9BAD-3C899F199885}"/>
              </a:ext>
            </a:extLst>
          </p:cNvPr>
          <p:cNvSpPr txBox="1"/>
          <p:nvPr/>
        </p:nvSpPr>
        <p:spPr>
          <a:xfrm>
            <a:off x="4423970" y="2718146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style.css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D7622-D858-104E-84AF-D39F22344596}"/>
              </a:ext>
            </a:extLst>
          </p:cNvPr>
          <p:cNvCxnSpPr>
            <a:cxnSpLocks/>
          </p:cNvCxnSpPr>
          <p:nvPr/>
        </p:nvCxnSpPr>
        <p:spPr>
          <a:xfrm rot="10800000">
            <a:off x="4190650" y="3416996"/>
            <a:ext cx="2456935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564A18-5191-FD43-AC7D-679BCFC74754}"/>
              </a:ext>
            </a:extLst>
          </p:cNvPr>
          <p:cNvCxnSpPr>
            <a:cxnSpLocks/>
          </p:cNvCxnSpPr>
          <p:nvPr/>
        </p:nvCxnSpPr>
        <p:spPr>
          <a:xfrm rot="10800000">
            <a:off x="4129044" y="4367065"/>
            <a:ext cx="2456935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2DC1A7-FA0D-DD4E-AB8E-721B5C2906FD}"/>
              </a:ext>
            </a:extLst>
          </p:cNvPr>
          <p:cNvCxnSpPr>
            <a:cxnSpLocks/>
          </p:cNvCxnSpPr>
          <p:nvPr/>
        </p:nvCxnSpPr>
        <p:spPr>
          <a:xfrm rot="10800000">
            <a:off x="4167955" y="5398199"/>
            <a:ext cx="2456935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EA543D-BD21-F048-ADC5-C31721E43C3B}"/>
              </a:ext>
            </a:extLst>
          </p:cNvPr>
          <p:cNvSpPr txBox="1"/>
          <p:nvPr/>
        </p:nvSpPr>
        <p:spPr>
          <a:xfrm>
            <a:off x="4401275" y="3104006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err="1"/>
              <a:t>style.css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3CCF47-2D8B-2A45-B4E3-1E80923436B8}"/>
              </a:ext>
            </a:extLst>
          </p:cNvPr>
          <p:cNvSpPr txBox="1"/>
          <p:nvPr/>
        </p:nvSpPr>
        <p:spPr>
          <a:xfrm>
            <a:off x="4479095" y="3570935"/>
            <a:ext cx="191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script.js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3F2B0C-7CB8-6A4F-A1A4-6581EA3C6F16}"/>
              </a:ext>
            </a:extLst>
          </p:cNvPr>
          <p:cNvSpPr txBox="1"/>
          <p:nvPr/>
        </p:nvSpPr>
        <p:spPr>
          <a:xfrm>
            <a:off x="4514765" y="4521003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logo.png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ECF0D-BF53-C148-A6BF-3C75E898829A}"/>
              </a:ext>
            </a:extLst>
          </p:cNvPr>
          <p:cNvSpPr txBox="1"/>
          <p:nvPr/>
        </p:nvSpPr>
        <p:spPr>
          <a:xfrm>
            <a:off x="4456400" y="4034617"/>
            <a:ext cx="204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err="1"/>
              <a:t>script.js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2C85A-A0E5-6549-A1D5-DC98E2D74736}"/>
              </a:ext>
            </a:extLst>
          </p:cNvPr>
          <p:cNvSpPr txBox="1"/>
          <p:nvPr/>
        </p:nvSpPr>
        <p:spPr>
          <a:xfrm>
            <a:off x="4436945" y="5026841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err="1"/>
              <a:t>logo.png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HTML</a:t>
            </a:r>
            <a:r>
              <a:rPr lang="en-US" dirty="0"/>
              <a:t> –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&lt;p&gt;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CONTENT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&lt;/p&gt;</a:t>
            </a:r>
          </a:p>
          <a:p>
            <a:r>
              <a:rPr lang="en-US" b="1" dirty="0"/>
              <a:t>CSS</a:t>
            </a:r>
            <a:r>
              <a:rPr lang="en-US" dirty="0"/>
              <a:t> – Cascading Style Sheet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body</a:t>
            </a:r>
            <a:r>
              <a:rPr lang="en-US" dirty="0">
                <a:latin typeface="Andale Mono" panose="020B0509000000000004" pitchFamily="49" charset="0"/>
              </a:rPr>
              <a:t>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font-family: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Arial, Helvetica, sans-serif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text-align: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center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	}</a:t>
            </a:r>
          </a:p>
          <a:p>
            <a:r>
              <a:rPr lang="en-US" b="1" dirty="0"/>
              <a:t>JavaScript (JS)</a:t>
            </a:r>
            <a:r>
              <a:rPr lang="en-US" dirty="0"/>
              <a:t> – Client Side Programming Language </a:t>
            </a:r>
            <a:br>
              <a:rPr lang="en-US" dirty="0"/>
            </a:br>
            <a:r>
              <a:rPr lang="en-US" b="1" i="1" dirty="0"/>
              <a:t>NOTE: NOT related to the Java Language.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function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Andale Mono" panose="020B0509000000000004" pitchFamily="49" charset="0"/>
              </a:rPr>
              <a:t>showAlert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() </a:t>
            </a:r>
            <a:r>
              <a:rPr lang="en-US" dirty="0">
                <a:latin typeface="Andale Mono" panose="020B0509000000000004" pitchFamily="49" charset="0"/>
              </a:rPr>
              <a:t>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alert</a:t>
            </a:r>
            <a:r>
              <a:rPr lang="en-US" dirty="0">
                <a:latin typeface="Andale Mono" panose="020B0509000000000004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Hello Free Code Camp OKC!");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 – OK</a:t>
            </a:r>
          </a:p>
          <a:p>
            <a:r>
              <a:rPr lang="en-US" dirty="0"/>
              <a:t>404 – Not Found</a:t>
            </a:r>
          </a:p>
          <a:p>
            <a:r>
              <a:rPr lang="en-US" dirty="0"/>
              <a:t>500 – Internal Server Error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http://http.cat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- Create</a:t>
            </a:r>
          </a:p>
          <a:p>
            <a:r>
              <a:rPr lang="en-US" dirty="0"/>
              <a:t>GET - Read</a:t>
            </a:r>
          </a:p>
          <a:p>
            <a:r>
              <a:rPr lang="en-US" dirty="0"/>
              <a:t>PUT – Update/Replace</a:t>
            </a:r>
          </a:p>
          <a:p>
            <a:r>
              <a:rPr lang="en-US" dirty="0"/>
              <a:t>PATCH – Update/Modify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2876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 (JavaScript)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JavaScript runs in the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main frameworks/libraries built in JavaScript</a:t>
            </a:r>
          </a:p>
          <a:p>
            <a:r>
              <a:rPr lang="en-US" dirty="0"/>
              <a:t>Angular (Google)</a:t>
            </a:r>
          </a:p>
          <a:p>
            <a:r>
              <a:rPr lang="en-US" dirty="0"/>
              <a:t>React (Facebook)</a:t>
            </a:r>
          </a:p>
          <a:p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Knockout</a:t>
            </a:r>
          </a:p>
          <a:p>
            <a:r>
              <a:rPr lang="en-US" dirty="0"/>
              <a:t>Ember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Seems like a new JavaScript framework is created everyday</a:t>
            </a:r>
          </a:p>
        </p:txBody>
      </p:sp>
    </p:spTree>
    <p:extLst>
      <p:ext uri="{BB962C8B-B14F-4D97-AF65-F5344CB8AC3E}">
        <p14:creationId xmlns:p14="http://schemas.microsoft.com/office/powerpoint/2010/main" val="349353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executed on the server and returned to the client</a:t>
            </a:r>
          </a:p>
          <a:p>
            <a:r>
              <a:rPr lang="en-US" dirty="0"/>
              <a:t>Server side code can return</a:t>
            </a:r>
          </a:p>
          <a:p>
            <a:pPr lvl="1"/>
            <a:r>
              <a:rPr lang="en-US" dirty="0"/>
              <a:t>HTML/CSS/JavaScript</a:t>
            </a:r>
          </a:p>
          <a:p>
            <a:pPr lvl="1"/>
            <a:r>
              <a:rPr lang="en-US" dirty="0"/>
              <a:t>JSON – JavaScript Object Notation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Files (Images, Video….)</a:t>
            </a:r>
          </a:p>
        </p:txBody>
      </p:sp>
    </p:spTree>
    <p:extLst>
      <p:ext uri="{BB962C8B-B14F-4D97-AF65-F5344CB8AC3E}">
        <p14:creationId xmlns:p14="http://schemas.microsoft.com/office/powerpoint/2010/main" val="162216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 numCol="3">
            <a:normAutofit/>
          </a:bodyPr>
          <a:lstStyle/>
          <a:p>
            <a:r>
              <a:rPr lang="en-US" dirty="0"/>
              <a:t>C++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Node.js (JavaScript)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And a lot more.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335BD-FBA2-4049-B06B-2F2429AB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401505"/>
            <a:ext cx="7620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37349-3584-4F42-831E-3563138A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35" y="2111375"/>
            <a:ext cx="7493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0CB80-2081-A04D-90E8-8DD6CA6C4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002" y="1843427"/>
            <a:ext cx="7874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EC37F-577A-2E43-9BCD-61C10298A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559" y="3081584"/>
            <a:ext cx="774700" cy="77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81519-5399-7248-89EB-C2994D507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659" y="4475018"/>
            <a:ext cx="7620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EEAE59-0D0E-CB4E-9574-86E457500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700" y="4396611"/>
            <a:ext cx="1384300" cy="77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4ABA3-978A-1E4C-932B-DDC30956D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697" y="3206087"/>
            <a:ext cx="774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3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{FF47CF94-C2AC-0848-A507-558AA887D29F}tf10001060</Template>
  <TotalTime>14615</TotalTime>
  <Words>451</Words>
  <Application>Microsoft Macintosh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Andale Mono</vt:lpstr>
      <vt:lpstr>Arial</vt:lpstr>
      <vt:lpstr>Trebuchet MS</vt:lpstr>
      <vt:lpstr>Wingdings 3</vt:lpstr>
      <vt:lpstr>Facet</vt:lpstr>
      <vt:lpstr>Intro to Web Development</vt:lpstr>
      <vt:lpstr>History</vt:lpstr>
      <vt:lpstr>Client/Server</vt:lpstr>
      <vt:lpstr>HTML/CSS/JavaScript</vt:lpstr>
      <vt:lpstr>HTTP Codes</vt:lpstr>
      <vt:lpstr>HTTP Verbs</vt:lpstr>
      <vt:lpstr>Client Code (JavaScript)</vt:lpstr>
      <vt:lpstr>Server Side</vt:lpstr>
      <vt:lpstr>Server Side Languages</vt:lpstr>
      <vt:lpstr>Server Code - Popularity</vt:lpstr>
      <vt:lpstr>Server Code - Popularity</vt:lpstr>
      <vt:lpstr>Local Market Needs</vt:lpstr>
      <vt:lpstr>Learn the Coding Basics (Syntax)</vt:lpstr>
      <vt:lpstr>Resources</vt:lpstr>
      <vt:lpstr>Data Store</vt:lpstr>
      <vt:lpstr>Security</vt:lpstr>
      <vt:lpstr>Questions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Maxwell</dc:creator>
  <cp:lastModifiedBy>Jeff Maxwell</cp:lastModifiedBy>
  <cp:revision>96</cp:revision>
  <dcterms:created xsi:type="dcterms:W3CDTF">2018-01-26T20:20:33Z</dcterms:created>
  <dcterms:modified xsi:type="dcterms:W3CDTF">2018-05-03T21:45:13Z</dcterms:modified>
</cp:coreProperties>
</file>