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97" r:id="rId7"/>
    <p:sldId id="284" r:id="rId8"/>
    <p:sldId id="286" r:id="rId9"/>
    <p:sldId id="287" r:id="rId10"/>
    <p:sldId id="290" r:id="rId11"/>
    <p:sldId id="288" r:id="rId12"/>
    <p:sldId id="293" r:id="rId13"/>
    <p:sldId id="291" r:id="rId14"/>
    <p:sldId id="289" r:id="rId15"/>
    <p:sldId id="292" r:id="rId16"/>
    <p:sldId id="296" r:id="rId17"/>
    <p:sldId id="294" r:id="rId18"/>
    <p:sldId id="295" r:id="rId19"/>
    <p:sldId id="298" r:id="rId20"/>
    <p:sldId id="282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Education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BS in CS from OSU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Experience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25+ Years in Development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Currently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Architect </a:t>
          </a:r>
          <a:br>
            <a:rPr lang="en-US"/>
          </a:br>
          <a:r>
            <a:rPr lang="en-US"/>
            <a:t>at Inspire Brands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MS in CS from OC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15+ Years in Oil &amp; Gas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 Years as Adjunct Instructor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  <a:p>
          <a:pPr>
            <a:lnSpc>
              <a:spcPct val="100000"/>
            </a:lnSpc>
          </a:pPr>
          <a:r>
            <a:rPr lang="en-US"/>
            <a:t>Adjunct Instructor at OCU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 with solid fill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 custLinFactNeighborX="-8371" custLinFactNeighborY="-36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1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365554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574694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Education</a:t>
          </a:r>
        </a:p>
      </dsp:txBody>
      <dsp:txXfrm>
        <a:off x="4228" y="1574694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097586"/>
          <a:ext cx="3088125" cy="12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BS in CS from OSU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MS in CS from OC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28" y="2097586"/>
        <a:ext cx="3088125" cy="1251608"/>
      </dsp:txXfrm>
    </dsp:sp>
    <dsp:sp modelId="{210823F6-AC1A-46E3-9D99-A319DF497539}">
      <dsp:nvSpPr>
        <dsp:cNvPr id="0" name=""/>
        <dsp:cNvSpPr/>
      </dsp:nvSpPr>
      <dsp:spPr>
        <a:xfrm>
          <a:off x="4636415" y="365554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574694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Experience</a:t>
          </a:r>
        </a:p>
      </dsp:txBody>
      <dsp:txXfrm>
        <a:off x="3632774" y="1574694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097586"/>
          <a:ext cx="3088125" cy="12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25+ Years in Development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15+ Years in Oil &amp; Gas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 Years as Adjunct Instructor</a:t>
          </a:r>
        </a:p>
      </dsp:txBody>
      <dsp:txXfrm>
        <a:off x="3632774" y="2097586"/>
        <a:ext cx="3088125" cy="1251608"/>
      </dsp:txXfrm>
    </dsp:sp>
    <dsp:sp modelId="{B0A3ABD2-C471-4A21-8AEF-3843C86919E1}">
      <dsp:nvSpPr>
        <dsp:cNvPr id="0" name=""/>
        <dsp:cNvSpPr/>
      </dsp:nvSpPr>
      <dsp:spPr>
        <a:xfrm>
          <a:off x="8174485" y="326449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574694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Currently</a:t>
          </a:r>
        </a:p>
      </dsp:txBody>
      <dsp:txXfrm>
        <a:off x="7261321" y="1574694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097586"/>
          <a:ext cx="3088125" cy="12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Architect </a:t>
          </a:r>
          <a:br>
            <a:rPr lang="en-US" sz="1700" kern="1200"/>
          </a:br>
          <a:r>
            <a:rPr lang="en-US" sz="1700" kern="1200"/>
            <a:t>at Inspire Brands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Adjunct Instructor at OCU</a:t>
          </a:r>
        </a:p>
      </dsp:txBody>
      <dsp:txXfrm>
        <a:off x="7261321" y="2097586"/>
        <a:ext cx="3088125" cy="12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blazorworkshop" TargetMode="External"/><Relationship Id="rId7" Type="http://schemas.openxmlformats.org/officeDocument/2006/relationships/hyperlink" Target="https://aka.ms/awesome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webwindow" TargetMode="External"/><Relationship Id="rId5" Type="http://schemas.openxmlformats.org/officeDocument/2006/relationships/hyperlink" Target="https://aka.ms/blazorelectron" TargetMode="External"/><Relationship Id="rId4" Type="http://schemas.openxmlformats.org/officeDocument/2006/relationships/hyperlink" Target="https://aka.ms/csharpintro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eff@tcnsolution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35229"/>
            <a:ext cx="9440034" cy="1059644"/>
          </a:xfrm>
        </p:spPr>
        <p:txBody>
          <a:bodyPr>
            <a:normAutofit/>
          </a:bodyPr>
          <a:lstStyle/>
          <a:p>
            <a:r>
              <a:rPr lang="en-US" sz="4800"/>
              <a:t>Blazor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572E90"/>
                </a:solidFill>
              </a:rPr>
              <a:t>Jeff Maxwell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028" name="Picture 4" descr="Image result for blazor icon">
            <a:extLst>
              <a:ext uri="{FF2B5EF4-FFF2-40B4-BE49-F238E27FC236}">
                <a16:creationId xmlns:a16="http://schemas.microsoft.com/office/drawing/2014/main" id="{736B00CB-9D76-4727-A231-9B387FAA8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r="11987" b="1"/>
          <a:stretch/>
        </p:blipFill>
        <p:spPr bwMode="auto">
          <a:xfrm>
            <a:off x="6654020" y="695497"/>
            <a:ext cx="4838260" cy="352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F3D302B6-0181-4AF3-B73C-19B5142B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0" y="690392"/>
            <a:ext cx="5949697" cy="35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45F-2FF8-49EF-9D5F-115FA00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5B4-E395-4FC0-BAD5-23DDCDF7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sz="36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8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45F-2FF8-49EF-9D5F-115FA00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an existing MVC 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5B4-E395-4FC0-BAD5-23DDCDF7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built all my apps in ASP.NET Core MVC do I have to start over?</a:t>
            </a:r>
          </a:p>
          <a:p>
            <a:endParaRPr lang="en-US" dirty="0"/>
          </a:p>
          <a:p>
            <a:endParaRPr lang="en-US" dirty="0"/>
          </a:p>
          <a:p>
            <a:pPr marL="36900" indent="0" algn="ctr">
              <a:buNone/>
            </a:pPr>
            <a:r>
              <a:rPr lang="en-US" sz="4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076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45F-2FF8-49EF-9D5F-115FA00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5B4-E395-4FC0-BAD5-23DDCDF7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sz="36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B7B5B-FB4E-42B7-9932-DB5C3AD7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What’s Next (MAUI)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2BA0-E373-413E-B74E-32248C22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>
              <a:buClr>
                <a:srgbClr val="1B73D7"/>
              </a:buClr>
            </a:pPr>
            <a:r>
              <a:rPr lang="en-US" dirty="0"/>
              <a:t>Multi-Platform App UI</a:t>
            </a:r>
            <a:endParaRPr lang="en-US"/>
          </a:p>
          <a:p>
            <a:pPr>
              <a:buClr>
                <a:srgbClr val="1B73D7"/>
              </a:buClr>
            </a:pPr>
            <a:r>
              <a:rPr lang="en-US" dirty="0"/>
              <a:t>Build Applications for:</a:t>
            </a:r>
            <a:endParaRPr lang="en-US"/>
          </a:p>
          <a:p>
            <a:pPr lvl="1">
              <a:buClr>
                <a:srgbClr val="1B73D7"/>
              </a:buClr>
            </a:pPr>
            <a:r>
              <a:rPr lang="en-US" dirty="0"/>
              <a:t>Web</a:t>
            </a:r>
            <a:endParaRPr lang="en-US"/>
          </a:p>
          <a:p>
            <a:pPr lvl="1">
              <a:buClr>
                <a:srgbClr val="1B73D7"/>
              </a:buClr>
            </a:pPr>
            <a:r>
              <a:rPr lang="en-US" dirty="0"/>
              <a:t>Windows</a:t>
            </a:r>
            <a:endParaRPr lang="en-US"/>
          </a:p>
          <a:p>
            <a:pPr lvl="1">
              <a:buClr>
                <a:srgbClr val="1B73D7"/>
              </a:buClr>
            </a:pPr>
            <a:r>
              <a:rPr lang="en-US" dirty="0"/>
              <a:t>MacOS</a:t>
            </a:r>
            <a:endParaRPr lang="en-US"/>
          </a:p>
          <a:p>
            <a:pPr lvl="1">
              <a:buClr>
                <a:srgbClr val="1B73D7"/>
              </a:buClr>
            </a:pPr>
            <a:r>
              <a:rPr lang="en-US" dirty="0"/>
              <a:t>iOS</a:t>
            </a:r>
            <a:endParaRPr lang="en-US"/>
          </a:p>
          <a:p>
            <a:pPr lvl="1">
              <a:buClr>
                <a:srgbClr val="1B73D7"/>
              </a:buClr>
            </a:pPr>
            <a:r>
              <a:rPr lang="en-US" dirty="0" err="1"/>
              <a:t>Andrioid</a:t>
            </a:r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69002521-045E-45E3-ABA3-5E093CD61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r="30664" b="1"/>
          <a:stretch/>
        </p:blipFill>
        <p:spPr bwMode="auto">
          <a:xfrm>
            <a:off x="7552945" y="643465"/>
            <a:ext cx="3995592" cy="510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3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DD21-C64E-4935-9250-400725DE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1F7C53-5E85-4F6D-AA89-4CFC12DBD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dotnet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E1EFF"/>
                </a:solidFill>
                <a:effectLst/>
                <a:latin typeface="SFMono-Regular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Microsoft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MobileBlazorBindings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Templates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0.5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50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-preview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44CEC-D982-4121-A23D-F6E409E5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29"/>
            <a:ext cx="12192000" cy="61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E3C6-7A7D-409E-9B0F-EBC313F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3D4B-0C42-49F0-A819-37242F86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dotnet new -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Microsoft.MobileBlazorBindings.Templates</a:t>
            </a:r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::0.5.50-preview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2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45F-2FF8-49EF-9D5F-115FA00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5B4-E395-4FC0-BAD5-23DDCDF7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sz="36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FEB2-05BE-488B-9634-5E824B3D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6FF6-35A4-4A2C-9613-1DF62D9C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Download – </a:t>
            </a:r>
            <a:r>
              <a:rPr lang="en-US" dirty="0">
                <a:hlinkClick r:id="rId2"/>
              </a:rPr>
              <a:t>https://blazor.net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Workshop – </a:t>
            </a:r>
            <a:r>
              <a:rPr lang="en-US" dirty="0">
                <a:hlinkClick r:id="rId3"/>
              </a:rPr>
              <a:t>https://aka.ms/blazorworkshop</a:t>
            </a:r>
            <a:endParaRPr lang="en-US" dirty="0"/>
          </a:p>
          <a:p>
            <a:r>
              <a:rPr lang="en-US" dirty="0"/>
              <a:t>Try .NET – </a:t>
            </a:r>
            <a:r>
              <a:rPr lang="en-US" dirty="0">
                <a:hlinkClick r:id="rId4"/>
              </a:rPr>
              <a:t>https://aka.ms/csharpintro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+ Electron – </a:t>
            </a:r>
            <a:r>
              <a:rPr lang="en-US" dirty="0">
                <a:hlinkClick r:id="rId5"/>
              </a:rPr>
              <a:t>https://aka.ms/blazorelectron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+ </a:t>
            </a:r>
            <a:r>
              <a:rPr lang="en-US" dirty="0" err="1"/>
              <a:t>WebWindow</a:t>
            </a:r>
            <a:r>
              <a:rPr lang="en-US" dirty="0"/>
              <a:t> = </a:t>
            </a:r>
            <a:r>
              <a:rPr lang="en-US" dirty="0">
                <a:hlinkClick r:id="rId6"/>
              </a:rPr>
              <a:t>https://aka.ms/webwindow</a:t>
            </a:r>
            <a:endParaRPr lang="en-US" dirty="0"/>
          </a:p>
          <a:p>
            <a:r>
              <a:rPr lang="en-US" dirty="0"/>
              <a:t>Awesome </a:t>
            </a:r>
            <a:r>
              <a:rPr lang="en-US" dirty="0" err="1"/>
              <a:t>Blazor</a:t>
            </a:r>
            <a:r>
              <a:rPr lang="en-US" dirty="0"/>
              <a:t> Community – </a:t>
            </a:r>
            <a:r>
              <a:rPr lang="en-US" dirty="0">
                <a:hlinkClick r:id="rId7"/>
              </a:rPr>
              <a:t>https://aka.ms/awesomeblazor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9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95DC-E034-4522-8F5D-A2CB3D6C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BE07-6E47-47B6-86BC-BE0B8118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CF177-9744-4688-A2B9-727B36C0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2839-7BA2-4246-9EB0-E71D753F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F6B4-6E5A-48CB-A32C-7CD8783C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github.com/jeff-maxwell</a:t>
            </a:r>
          </a:p>
          <a:p>
            <a:r>
              <a:rPr lang="en-US" dirty="0">
                <a:hlinkClick r:id="rId2"/>
              </a:rPr>
              <a:t>jeff@tcnsolutions.com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Jeff Maxwell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00951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1D11-AD26-4317-AE75-92927184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&amp;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03C3-3EFD-4F21-9D11-88F41AE2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T Core 3.0 and .NET 5.0 · unop">
            <a:extLst>
              <a:ext uri="{FF2B5EF4-FFF2-40B4-BE49-F238E27FC236}">
                <a16:creationId xmlns:a16="http://schemas.microsoft.com/office/drawing/2014/main" id="{91A0A769-7F44-478B-AE74-F8222BBA9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4" y="2416318"/>
            <a:ext cx="10931182" cy="30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30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0790-5CCA-4D82-9FBE-705425E5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DB26-4A6B-4C47-A198-8ACE5CC4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EAC09-B0D5-426C-886C-D2D7DE1F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6" t="27222" r="13562" b="11592"/>
          <a:stretch/>
        </p:blipFill>
        <p:spPr>
          <a:xfrm>
            <a:off x="0" y="-68094"/>
            <a:ext cx="12507104" cy="69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45F-2FF8-49EF-9D5F-115FA00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5B4-E395-4FC0-BAD5-23DDCDF7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part of the Core .NET 5.</a:t>
            </a:r>
          </a:p>
          <a:p>
            <a:r>
              <a:rPr lang="en-US" dirty="0"/>
              <a:t>Both Client-side and Server-side Rendering</a:t>
            </a:r>
          </a:p>
          <a:p>
            <a:r>
              <a:rPr lang="en-US" dirty="0"/>
              <a:t>Full-Stack C# development</a:t>
            </a:r>
          </a:p>
          <a:p>
            <a:r>
              <a:rPr lang="en-US" dirty="0"/>
              <a:t>Share C# code on client and server</a:t>
            </a:r>
          </a:p>
          <a:p>
            <a:r>
              <a:rPr lang="en-US" dirty="0"/>
              <a:t>Supported by all Browsers (Web Assembly)</a:t>
            </a:r>
          </a:p>
          <a:p>
            <a:r>
              <a:rPr lang="en-US" dirty="0"/>
              <a:t>Faster than JavaScript</a:t>
            </a:r>
          </a:p>
        </p:txBody>
      </p:sp>
    </p:spTree>
    <p:extLst>
      <p:ext uri="{BB962C8B-B14F-4D97-AF65-F5344CB8AC3E}">
        <p14:creationId xmlns:p14="http://schemas.microsoft.com/office/powerpoint/2010/main" val="19341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0C4B-AB70-4009-967C-232116F4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3" y="835383"/>
            <a:ext cx="3825280" cy="20883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dirty="0"/>
              <a:t>Server-Side </a:t>
            </a:r>
            <a:r>
              <a:rPr lang="en-US" sz="3200" dirty="0" err="1"/>
              <a:t>Blazor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83F5-C0E5-466E-B8EB-EC1E437A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82" y="3115949"/>
            <a:ext cx="3937161" cy="240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61BEFE"/>
                </a:solidFill>
              </a:rPr>
              <a:t>Hosts Razor components that update the UI via </a:t>
            </a:r>
            <a:r>
              <a:rPr lang="en-US" sz="2400" dirty="0" err="1">
                <a:solidFill>
                  <a:srgbClr val="61BEFE"/>
                </a:solidFill>
              </a:rPr>
              <a:t>SignalR</a:t>
            </a:r>
            <a:r>
              <a:rPr lang="en-US" sz="2400" dirty="0">
                <a:solidFill>
                  <a:srgbClr val="61BEFE"/>
                </a:solidFill>
              </a:rPr>
              <a:t> calls to the server and update the DOM.</a:t>
            </a:r>
          </a:p>
        </p:txBody>
      </p:sp>
      <p:sp>
        <p:nvSpPr>
          <p:cNvPr id="3077" name="Rectangle 136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igure 3: This diagram shows Blazor running server-side and interacting with the Browser using a SignalR connection.">
            <a:extLst>
              <a:ext uri="{FF2B5EF4-FFF2-40B4-BE49-F238E27FC236}">
                <a16:creationId xmlns:a16="http://schemas.microsoft.com/office/drawing/2014/main" id="{BD517622-B5AD-438C-81BA-6F757FBF1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980296"/>
            <a:ext cx="6197668" cy="289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0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45F-2FF8-49EF-9D5F-115FA00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5B4-E395-4FC0-BAD5-23DDCDF7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sz="3600" dirty="0"/>
          </a:p>
          <a:p>
            <a:pPr marL="36900" indent="0" algn="ctr">
              <a:buNone/>
            </a:pPr>
            <a:r>
              <a:rPr lang="en-US" sz="4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7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3D0AC-9D94-45FE-AD44-0A210D88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10" y="835384"/>
            <a:ext cx="3953413" cy="20068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Client-Side </a:t>
            </a:r>
            <a:r>
              <a:rPr lang="en-US" sz="3600" dirty="0" err="1"/>
              <a:t>Blazor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(Web Assembly)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gure 2: This diagram shows the .NET runtime inside the browser using WebAssembly. Blazor uses this runtime to work directly with standard .NET libraries (.dll).">
            <a:extLst>
              <a:ext uri="{FF2B5EF4-FFF2-40B4-BE49-F238E27FC236}">
                <a16:creationId xmlns:a16="http://schemas.microsoft.com/office/drawing/2014/main" id="{36D65624-CCF0-4FCC-A0C6-2D4453465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996" y="1376023"/>
            <a:ext cx="7145793" cy="473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2FB36-9FE8-4E3A-868D-2383CA17918D}"/>
              </a:ext>
            </a:extLst>
          </p:cNvPr>
          <p:cNvSpPr txBox="1">
            <a:spLocks/>
          </p:cNvSpPr>
          <p:nvPr/>
        </p:nvSpPr>
        <p:spPr>
          <a:xfrm>
            <a:off x="384188" y="3077659"/>
            <a:ext cx="3937161" cy="24043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2" charset="2"/>
              <a:buNone/>
            </a:pPr>
            <a:r>
              <a:rPr lang="en-US" sz="2400" dirty="0">
                <a:solidFill>
                  <a:srgbClr val="61BEFE"/>
                </a:solidFill>
              </a:rPr>
              <a:t>Browser will download the WASM file and any needed .DLL and run in the </a:t>
            </a:r>
            <a:r>
              <a:rPr lang="en-US" sz="2400" dirty="0" err="1">
                <a:solidFill>
                  <a:srgbClr val="61BEFE"/>
                </a:solidFill>
              </a:rPr>
              <a:t>brower</a:t>
            </a:r>
            <a:endParaRPr lang="en-US" sz="2400" dirty="0">
              <a:solidFill>
                <a:srgbClr val="61B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D0AC-9D94-45FE-AD44-0A210D88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2BAE-A19C-470D-A893-4D5B5321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Assembly (WASM) is an open binary standard that defines a portable code format for programs designed to run in web browsers.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https://webassembly.org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347A7-A236-433B-B1D2-15088022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4483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38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{ADF4D2FC-B89F-4539-ACAA-3225FB9488FD}tf11665031_win32</Template>
  <TotalTime>8788</TotalTime>
  <Words>315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Nova</vt:lpstr>
      <vt:lpstr>Arial Nova Light</vt:lpstr>
      <vt:lpstr>Lucida Console</vt:lpstr>
      <vt:lpstr>SFMono-Regular</vt:lpstr>
      <vt:lpstr>Wingdings 2</vt:lpstr>
      <vt:lpstr>SlateVTI</vt:lpstr>
      <vt:lpstr>Blazor 2021</vt:lpstr>
      <vt:lpstr>Jeff Maxwell</vt:lpstr>
      <vt:lpstr>.NET Core &amp; Framework</vt:lpstr>
      <vt:lpstr>PowerPoint Presentation</vt:lpstr>
      <vt:lpstr>Blazor</vt:lpstr>
      <vt:lpstr>Server-Side Blazor</vt:lpstr>
      <vt:lpstr>PowerPoint Presentation</vt:lpstr>
      <vt:lpstr>Client-Side Blazor  (Web Assembly)</vt:lpstr>
      <vt:lpstr>What is Web Assembly?</vt:lpstr>
      <vt:lpstr>PowerPoint Presentation</vt:lpstr>
      <vt:lpstr>What if I have an existing MVC Page?</vt:lpstr>
      <vt:lpstr>PowerPoint Presentation</vt:lpstr>
      <vt:lpstr>What’s Next (MAUI)</vt:lpstr>
      <vt:lpstr>PowerPoint Presentation</vt:lpstr>
      <vt:lpstr>Add Templates</vt:lpstr>
      <vt:lpstr>PowerPoint Presentation</vt:lpstr>
      <vt:lpstr>Links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Jeff Maxwell</dc:creator>
  <cp:lastModifiedBy>Jeff Maxwell</cp:lastModifiedBy>
  <cp:revision>20</cp:revision>
  <dcterms:created xsi:type="dcterms:W3CDTF">2021-05-13T14:43:45Z</dcterms:created>
  <dcterms:modified xsi:type="dcterms:W3CDTF">2021-06-07T18:53:23Z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