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97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1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as Ledur Fenner" initials="NLF" lastIdx="2" clrIdx="0">
    <p:extLst>
      <p:ext uri="{19B8F6BF-5375-455C-9EA6-DF929625EA0E}">
        <p15:presenceInfo xmlns:p15="http://schemas.microsoft.com/office/powerpoint/2012/main" xmlns="" userId="Nicolas Ledur Fen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9F5C"/>
    <a:srgbClr val="C4EBE7"/>
    <a:srgbClr val="E3CEAD"/>
    <a:srgbClr val="964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2664" y="-4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21A73CC-C1E0-4278-82A7-B513E9175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24FF559-0E6A-4072-B7AD-9AD13E404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18A18C3-9EEB-45E6-A335-B2F0D8754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86BA-8AE5-4056-845B-619DF0E8DB10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AEFCB1E-CAD0-4173-BA42-2DF340BE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051F51A-FBB2-4571-9AE2-4AA3658E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AE65-DDF6-49D1-B787-6B6D02E91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61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4FEAE8C-2E0B-4487-A081-EF318E92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D10A38E-7542-4CB2-ABC2-902E50E98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64A2638-568A-4FBB-9CFE-AF42BA97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86BA-8AE5-4056-845B-619DF0E8DB10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7647E06-2FFD-4B13-B374-774F498D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52F0788-F679-421F-9C54-94F5BEF1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AE65-DDF6-49D1-B787-6B6D02E91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95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2E760848-7888-46F0-B587-E63BA4CAD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5A167F0F-E59A-471E-891E-8B7491CEA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FEC0587-57EC-47A5-8103-F9808DF3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86BA-8AE5-4056-845B-619DF0E8DB10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A78C235-36F7-4557-9DE4-733D5C1D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8290264D-0B39-4545-9B09-DFD3CBF4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AE65-DDF6-49D1-B787-6B6D02E91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24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7BAC5EE-E0F4-4DC2-A392-F690BFE7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BFCCB3C-DFCD-456D-8C24-518D998F1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AB1CB3E-7CC1-4726-B528-1C1A330F6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86BA-8AE5-4056-845B-619DF0E8DB10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4D3F5E1-F064-4264-BF38-88B5A1E8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C3BB483-23B9-4EF1-80E4-1B221013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AE65-DDF6-49D1-B787-6B6D02E91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20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A680D73-BA3B-4A4A-9811-F6E85908D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1E1FF5F-F20A-496B-9B76-A8F9D3255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51AA17E-52F6-473B-B2CF-7F2E11D2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86BA-8AE5-4056-845B-619DF0E8DB10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3703164-3D91-46CF-A1F2-1E0B9414D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7486CA1-5703-40E4-B04F-99EF6CE5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AE65-DDF6-49D1-B787-6B6D02E91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19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4699BCF-F198-455B-B550-447228DA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6B2BE39-9B60-487E-AEC7-DFFB46C08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D12E40F5-DCFE-46EC-960B-48C3686E2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194C3276-92CE-40C9-A027-51A8BB40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86BA-8AE5-4056-845B-619DF0E8DB10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32622A31-9BD7-4ECF-AA88-92273553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00FCB68-CCD7-47C6-89F6-92AD8A79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AE65-DDF6-49D1-B787-6B6D02E91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34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9512078-0F6A-4A00-9E76-289FFF9FD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A0DB469E-8627-41A8-96F9-AAB5404A3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AA529C92-DA21-4D61-9AFA-34FE309AA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584B4CBE-A8E7-4CBE-B4E9-17333DAAF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FC758585-78C6-4327-834C-EDA0DD6C5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1A516A12-C9BB-401D-863D-1EB156B1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86BA-8AE5-4056-845B-619DF0E8DB10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76420208-A433-4866-9526-1A0FC0C6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A115BADB-B49B-4C64-9F5F-46BD76F4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AE65-DDF6-49D1-B787-6B6D02E91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69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8AA48CC-6A94-4874-9735-EE36E0860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D73055F8-429D-4A41-94DF-F3F068FA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86BA-8AE5-4056-845B-619DF0E8DB10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9007FF4B-0681-48D7-A208-C1AA57EDB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961ECB04-A351-4090-A318-65A91248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AE65-DDF6-49D1-B787-6B6D02E91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83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014AC0E6-F251-4C6A-8360-CE6D4EA7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86BA-8AE5-4056-845B-619DF0E8DB10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DCA8C307-8618-4451-B43E-2421538A4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AE381C20-3AFB-4A50-A246-D42834DB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AE65-DDF6-49D1-B787-6B6D02E91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01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1F99300-B329-4325-B0A4-0173358A0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8CBE14D-1B9F-429D-BC9C-E88393144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2261FDDE-FF95-4EB6-8173-8D98BE896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EFE37DEA-463D-4F2E-A1C3-C445DECD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86BA-8AE5-4056-845B-619DF0E8DB10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EAB6BDF-0470-4E93-9569-F18819A1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6EDE4367-FB18-4C81-B14D-B2CC9297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AE65-DDF6-49D1-B787-6B6D02E91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75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66B364D-8503-4F61-9208-BE82A7154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BD7A4086-CA37-4874-8174-AF017E9EA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77C91BF2-B8DA-419D-87C1-4E8212D86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FA5AE2FC-8952-4C6F-BFDB-34F1C90E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86BA-8AE5-4056-845B-619DF0E8DB10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CCADCBEF-99B7-4FF1-B163-D7564999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12534B1E-197E-4F00-9749-624900B2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AE65-DDF6-49D1-B787-6B6D02E91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61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D131BADD-126C-411A-9AD9-559FC956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D3183A0E-7923-4844-A71E-33534F53C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8E4DCD1-40C4-4F9B-982F-F8C112FA0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786BA-8AE5-4056-845B-619DF0E8DB10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2C4F222-0A39-4489-B322-69466E8B6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3D03218-327A-409A-B058-A71676045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FAE65-DDF6-49D1-B787-6B6D02E91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05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5D502AE5-5C07-4500-AA09-04CC86CCF3C5}"/>
              </a:ext>
            </a:extLst>
          </p:cNvPr>
          <p:cNvSpPr/>
          <p:nvPr/>
        </p:nvSpPr>
        <p:spPr>
          <a:xfrm>
            <a:off x="217282" y="172015"/>
            <a:ext cx="11751398" cy="648228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5"/>
          <p:cNvSpPr txBox="1">
            <a:spLocks/>
          </p:cNvSpPr>
          <p:nvPr/>
        </p:nvSpPr>
        <p:spPr>
          <a:xfrm>
            <a:off x="-5" y="3044874"/>
            <a:ext cx="12180319" cy="1217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cap="all" dirty="0" smtClean="0">
                <a:latin typeface="Bahnschrift SemiBold" panose="020B0502040204020203" pitchFamily="34" charset="0"/>
                <a:ea typeface="Adobe Ming Std L" panose="02020300000000000000" pitchFamily="18" charset="-128"/>
                <a:cs typeface="Arial" panose="020B0604020202020204" pitchFamily="34" charset="0"/>
              </a:rPr>
              <a:t>Estrutura de um custo de produção</a:t>
            </a:r>
            <a:endParaRPr lang="pt-BR" sz="3200" b="1" cap="all" dirty="0">
              <a:latin typeface="Bahnschrift SemiBold" panose="020B0502040204020203" pitchFamily="34" charset="0"/>
              <a:ea typeface="Adobe Ming Std L" panose="020203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067" y="982241"/>
            <a:ext cx="6147829" cy="1395987"/>
          </a:xfrm>
          <a:prstGeom prst="rect">
            <a:avLst/>
          </a:prstGeom>
        </p:spPr>
      </p:pic>
      <p:sp>
        <p:nvSpPr>
          <p:cNvPr id="7" name="Título 5"/>
          <p:cNvSpPr txBox="1">
            <a:spLocks/>
          </p:cNvSpPr>
          <p:nvPr/>
        </p:nvSpPr>
        <p:spPr>
          <a:xfrm>
            <a:off x="11681" y="4697761"/>
            <a:ext cx="12180319" cy="1217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b="1" cap="all" dirty="0" smtClean="0">
                <a:latin typeface="Bahnschrift SemiBold" panose="020B0502040204020203" pitchFamily="34" charset="0"/>
                <a:ea typeface="Adobe Ming Std L" panose="02020300000000000000" pitchFamily="18" charset="-128"/>
                <a:cs typeface="Arial" panose="020B0604020202020204" pitchFamily="34" charset="0"/>
              </a:rPr>
              <a:t>Ruy </a:t>
            </a:r>
            <a:r>
              <a:rPr lang="pt-BR" sz="1600" b="1" cap="all" dirty="0" err="1" smtClean="0">
                <a:latin typeface="Bahnschrift SemiBold" panose="020B0502040204020203" pitchFamily="34" charset="0"/>
                <a:ea typeface="Adobe Ming Std L" panose="02020300000000000000" pitchFamily="18" charset="-128"/>
                <a:cs typeface="Arial" panose="020B0604020202020204" pitchFamily="34" charset="0"/>
              </a:rPr>
              <a:t>silveira</a:t>
            </a:r>
            <a:r>
              <a:rPr lang="pt-BR" sz="1600" b="1" cap="all" dirty="0" smtClean="0">
                <a:latin typeface="Bahnschrift SemiBold" panose="020B0502040204020203" pitchFamily="34" charset="0"/>
                <a:ea typeface="Adobe Ming Std L" panose="02020300000000000000" pitchFamily="18" charset="-128"/>
                <a:cs typeface="Arial" panose="020B0604020202020204" pitchFamily="34" charset="0"/>
              </a:rPr>
              <a:t> neto</a:t>
            </a:r>
            <a:r>
              <a:rPr lang="pt-BR" sz="1600" b="1" cap="all" dirty="0" smtClean="0">
                <a:latin typeface="Bahnschrift SemiBold" panose="020B0502040204020203" pitchFamily="34" charset="0"/>
                <a:ea typeface="Adobe Ming Std L" panose="02020300000000000000" pitchFamily="18" charset="-128"/>
                <a:cs typeface="Arial" panose="020B0604020202020204" pitchFamily="34" charset="0"/>
              </a:rPr>
              <a:t> </a:t>
            </a:r>
            <a:endParaRPr lang="pt-BR" sz="1600" b="1" cap="all" dirty="0" smtClean="0">
              <a:latin typeface="Bahnschrift SemiBold" panose="020B0502040204020203" pitchFamily="34" charset="0"/>
              <a:ea typeface="Adobe Ming Std L" panose="02020300000000000000" pitchFamily="18" charset="-128"/>
              <a:cs typeface="Arial" panose="020B0604020202020204" pitchFamily="34" charset="0"/>
            </a:endParaRPr>
          </a:p>
          <a:p>
            <a:r>
              <a:rPr lang="pt-BR" sz="1400" b="1" cap="all" dirty="0" smtClean="0">
                <a:latin typeface="Bahnschrift SemiBold" panose="020B0502040204020203" pitchFamily="34" charset="0"/>
                <a:ea typeface="Adobe Ming Std L" panose="02020300000000000000" pitchFamily="18" charset="-128"/>
                <a:cs typeface="Arial" panose="020B0604020202020204" pitchFamily="34" charset="0"/>
              </a:rPr>
              <a:t>Economista do sistema </a:t>
            </a:r>
            <a:r>
              <a:rPr lang="pt-BR" sz="1400" b="1" cap="all" dirty="0" err="1" smtClean="0">
                <a:latin typeface="Bahnschrift SemiBold" panose="020B0502040204020203" pitchFamily="34" charset="0"/>
                <a:ea typeface="Adobe Ming Std L" panose="02020300000000000000" pitchFamily="18" charset="-128"/>
                <a:cs typeface="Arial" panose="020B0604020202020204" pitchFamily="34" charset="0"/>
              </a:rPr>
              <a:t>farsul</a:t>
            </a:r>
            <a:endParaRPr lang="pt-BR" sz="1400" b="1" cap="all" dirty="0" smtClean="0">
              <a:latin typeface="Bahnschrift SemiBold" panose="020B0502040204020203" pitchFamily="34" charset="0"/>
              <a:ea typeface="Adobe Ming Std L" panose="02020300000000000000" pitchFamily="18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61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5D502AE5-5C07-4500-AA09-04CC86CCF3C5}"/>
              </a:ext>
            </a:extLst>
          </p:cNvPr>
          <p:cNvSpPr/>
          <p:nvPr/>
        </p:nvSpPr>
        <p:spPr>
          <a:xfrm>
            <a:off x="226142" y="172016"/>
            <a:ext cx="11751398" cy="648228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5"/>
          <p:cNvSpPr txBox="1">
            <a:spLocks/>
          </p:cNvSpPr>
          <p:nvPr/>
        </p:nvSpPr>
        <p:spPr>
          <a:xfrm>
            <a:off x="11681" y="4697761"/>
            <a:ext cx="12180319" cy="1217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b="1" cap="all" dirty="0" smtClean="0">
                <a:latin typeface="Bahnschrift SemiBold" panose="020B0502040204020203" pitchFamily="34" charset="0"/>
                <a:ea typeface="Adobe Ming Std L" panose="02020300000000000000" pitchFamily="18" charset="-128"/>
                <a:cs typeface="Arial" panose="020B0604020202020204" pitchFamily="34" charset="0"/>
              </a:rPr>
              <a:t>Ruy </a:t>
            </a:r>
            <a:r>
              <a:rPr lang="pt-BR" sz="1600" b="1" cap="all" dirty="0" err="1" smtClean="0">
                <a:latin typeface="Bahnschrift SemiBold" panose="020B0502040204020203" pitchFamily="34" charset="0"/>
                <a:ea typeface="Adobe Ming Std L" panose="02020300000000000000" pitchFamily="18" charset="-128"/>
                <a:cs typeface="Arial" panose="020B0604020202020204" pitchFamily="34" charset="0"/>
              </a:rPr>
              <a:t>silveira</a:t>
            </a:r>
            <a:r>
              <a:rPr lang="pt-BR" sz="1600" b="1" cap="all" dirty="0" smtClean="0">
                <a:latin typeface="Bahnschrift SemiBold" panose="020B0502040204020203" pitchFamily="34" charset="0"/>
                <a:ea typeface="Adobe Ming Std L" panose="02020300000000000000" pitchFamily="18" charset="-128"/>
                <a:cs typeface="Arial" panose="020B0604020202020204" pitchFamily="34" charset="0"/>
              </a:rPr>
              <a:t> neto</a:t>
            </a:r>
            <a:r>
              <a:rPr lang="pt-BR" sz="1600" b="1" cap="all" dirty="0" smtClean="0">
                <a:latin typeface="Bahnschrift SemiBold" panose="020B0502040204020203" pitchFamily="34" charset="0"/>
                <a:ea typeface="Adobe Ming Std L" panose="02020300000000000000" pitchFamily="18" charset="-128"/>
                <a:cs typeface="Arial" panose="020B0604020202020204" pitchFamily="34" charset="0"/>
              </a:rPr>
              <a:t> </a:t>
            </a:r>
            <a:endParaRPr lang="pt-BR" sz="1600" b="1" cap="all" dirty="0" smtClean="0">
              <a:latin typeface="Bahnschrift SemiBold" panose="020B0502040204020203" pitchFamily="34" charset="0"/>
              <a:ea typeface="Adobe Ming Std L" panose="02020300000000000000" pitchFamily="18" charset="-128"/>
              <a:cs typeface="Arial" panose="020B0604020202020204" pitchFamily="34" charset="0"/>
            </a:endParaRPr>
          </a:p>
          <a:p>
            <a:r>
              <a:rPr lang="pt-BR" sz="1400" b="1" cap="all" dirty="0" smtClean="0">
                <a:latin typeface="Bahnschrift SemiBold" panose="020B0502040204020203" pitchFamily="34" charset="0"/>
                <a:ea typeface="Adobe Ming Std L" panose="02020300000000000000" pitchFamily="18" charset="-128"/>
                <a:cs typeface="Arial" panose="020B0604020202020204" pitchFamily="34" charset="0"/>
              </a:rPr>
              <a:t>Economista do sistema </a:t>
            </a:r>
            <a:r>
              <a:rPr lang="pt-BR" sz="1400" b="1" cap="all" dirty="0" err="1" smtClean="0">
                <a:latin typeface="Bahnschrift SemiBold" panose="020B0502040204020203" pitchFamily="34" charset="0"/>
                <a:ea typeface="Adobe Ming Std L" panose="02020300000000000000" pitchFamily="18" charset="-128"/>
                <a:cs typeface="Arial" panose="020B0604020202020204" pitchFamily="34" charset="0"/>
              </a:rPr>
              <a:t>farsul</a:t>
            </a:r>
            <a:endParaRPr lang="pt-BR" sz="1400" b="1" cap="all" dirty="0" smtClean="0">
              <a:latin typeface="Bahnschrift SemiBold" panose="020B0502040204020203" pitchFamily="34" charset="0"/>
              <a:ea typeface="Adobe Ming Std L" panose="020203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553" y="2162175"/>
            <a:ext cx="8748575" cy="198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9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cdn1.iconfinder.com/data/icons/monocromatic-vol-1/128/brasil-51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-1" y="6488001"/>
            <a:ext cx="4714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Fonte</a:t>
            </a:r>
            <a:r>
              <a:rPr lang="en-US" sz="1100" dirty="0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: </a:t>
            </a:r>
            <a:r>
              <a:rPr lang="en-US" sz="1100" dirty="0" err="1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Projeto</a:t>
            </a:r>
            <a:r>
              <a:rPr lang="en-US" sz="1100" dirty="0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Campo </a:t>
            </a:r>
            <a:r>
              <a:rPr lang="en-US" sz="1100" dirty="0" err="1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Futuro</a:t>
            </a:r>
            <a:r>
              <a:rPr lang="en-US" sz="1100" dirty="0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– CEPEA/ESALQ/SENAR/CNA</a:t>
            </a:r>
            <a:endParaRPr lang="en-US" sz="1100" dirty="0">
              <a:solidFill>
                <a:srgbClr val="40404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8" name="AutoShape 4" descr="https://www.embrapa.br/image/journal/article?img_id=34907000&amp;t=1528374518844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8" name="AutoShape 6" descr="Resultado de imagem para MAPA RIO GRAND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0" name="Título 5"/>
          <p:cNvSpPr txBox="1">
            <a:spLocks/>
          </p:cNvSpPr>
          <p:nvPr/>
        </p:nvSpPr>
        <p:spPr>
          <a:xfrm>
            <a:off x="9745964" y="47713"/>
            <a:ext cx="4599973" cy="790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2400" b="1" dirty="0">
              <a:solidFill>
                <a:srgbClr val="404040"/>
              </a:solidFill>
              <a:latin typeface="Bahnschrift SemiBold" panose="020B0502040204020203" pitchFamily="34" charset="0"/>
              <a:ea typeface="Adobe Ming Std L" panose="020203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xmlns="" id="{44C98FE8-0930-4EB1-821C-96FF1C229F68}"/>
              </a:ext>
            </a:extLst>
          </p:cNvPr>
          <p:cNvSpPr txBox="1">
            <a:spLocks/>
          </p:cNvSpPr>
          <p:nvPr/>
        </p:nvSpPr>
        <p:spPr>
          <a:xfrm>
            <a:off x="205602" y="861800"/>
            <a:ext cx="11974717" cy="790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sz="3200" b="1" cap="all" dirty="0" smtClean="0">
                <a:latin typeface="Bahnschrift SemiBold" panose="020B0502040204020203" pitchFamily="34" charset="0"/>
                <a:ea typeface="Adobe Ming Std L" panose="02020300000000000000" pitchFamily="18" charset="-128"/>
                <a:cs typeface="Arial" panose="020B0604020202020204" pitchFamily="34" charset="0"/>
              </a:rPr>
              <a:t>EXEMPLO DE UM CUSTO DE LAVOURA DE SOJA</a:t>
            </a:r>
            <a:endParaRPr lang="pt-BR" sz="3200" b="1" cap="all" dirty="0">
              <a:latin typeface="Bahnschrift SemiBold" panose="020B0502040204020203" pitchFamily="34" charset="0"/>
              <a:ea typeface="Adobe Ming Std L" panose="020203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EC86D52E-992D-4A71-858B-D75092A70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" y="-571810"/>
            <a:ext cx="12191999" cy="145014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761" y="1019487"/>
            <a:ext cx="2092839" cy="475221"/>
          </a:xfrm>
          <a:prstGeom prst="rect">
            <a:avLst/>
          </a:prstGeom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555751"/>
              </p:ext>
            </p:extLst>
          </p:nvPr>
        </p:nvGraphicFramePr>
        <p:xfrm>
          <a:off x="261223" y="1652396"/>
          <a:ext cx="4453652" cy="4477902"/>
        </p:xfrm>
        <a:graphic>
          <a:graphicData uri="http://schemas.openxmlformats.org/drawingml/2006/table">
            <a:tbl>
              <a:tblPr/>
              <a:tblGrid>
                <a:gridCol w="793363"/>
                <a:gridCol w="1226107"/>
                <a:gridCol w="820409"/>
                <a:gridCol w="757301"/>
                <a:gridCol w="856472"/>
              </a:tblGrid>
              <a:tr h="189581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Custo/ha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66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Participação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89581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Descrição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(R$/ha)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18055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Insumos (A)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1.628,36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</a:tr>
              <a:tr h="18055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Corretivos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65,80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805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Sementes de forrageiras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29,44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8055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Fertilizantes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541,40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8055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Sementes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125,21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805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Tratamento de semente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37,80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805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Def. agr./Adjuvantes/Foliares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828,71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8055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Herbicidas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       268,88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8055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Inseticidas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       175,59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8055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Fungicidas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       345,78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805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Adjuvantes/Regulador de cresc.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          38,47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805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Fertilizantes foliares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                    -  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1805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Operação mecânica (B)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349,01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</a:tr>
              <a:tr h="1805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Correção do solo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       -  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805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Formação de forragem PD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69,77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805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Preparo do solo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       -  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805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Adubação pré-semeadura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       -  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805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Semeadura/adubação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55,25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805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Ad. Cobertura (N e K)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  8,02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8055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Pulverização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123,20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805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Outros tratos culturais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       -  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8055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Colheita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92,77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101844"/>
              </p:ext>
            </p:extLst>
          </p:nvPr>
        </p:nvGraphicFramePr>
        <p:xfrm>
          <a:off x="4919882" y="1652396"/>
          <a:ext cx="3876236" cy="4351344"/>
        </p:xfrm>
        <a:graphic>
          <a:graphicData uri="http://schemas.openxmlformats.org/drawingml/2006/table">
            <a:tbl>
              <a:tblPr/>
              <a:tblGrid>
                <a:gridCol w="690504"/>
                <a:gridCol w="1067142"/>
                <a:gridCol w="714043"/>
                <a:gridCol w="659117"/>
                <a:gridCol w="745430"/>
              </a:tblGrid>
              <a:tr h="1571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Operações terceirizadas (C)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82,42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</a:tr>
              <a:tr h="1571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Preparo do solo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       -  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5714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Semeadura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       -  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571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Tratos culturais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       -  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5714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Colheita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       -  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571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Frete agrícola (rod.)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82,42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1571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Mão de obra (D)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165,88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</a:tr>
              <a:tr h="1571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Preparo do solo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10,90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5714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Semeadura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21,79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5714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Tratos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39,81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5714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Colheita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10,79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5714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82,58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15714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Irrigação (E)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</a:tr>
              <a:tr h="1571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 geral (F)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158,11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</a:tr>
              <a:tr h="1571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Comercialização (G)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      -  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</a:tr>
              <a:tr h="1571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Beneficiamento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571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Armazenamento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15714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Impostos (H)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137,26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</a:tr>
              <a:tr h="15714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CESSR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114,25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571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Imposto Federal e Estadual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23,01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1571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Arrendamento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</a:tr>
              <a:tr h="15714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Seguro (I)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39,85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</a:tr>
              <a:tr h="1571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Assistência técnica (J)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44,51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</a:tr>
              <a:tr h="1571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Juros de capital de giro terceiros (K)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316,49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</a:tr>
              <a:tr h="41486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Juros de capital de giro próprio (L)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31,23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</a:tr>
              <a:tr h="165002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 OPERACIONAL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2.953,11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958396"/>
              </p:ext>
            </p:extLst>
          </p:nvPr>
        </p:nvGraphicFramePr>
        <p:xfrm>
          <a:off x="9048750" y="1652396"/>
          <a:ext cx="2997200" cy="2343150"/>
        </p:xfrm>
        <a:graphic>
          <a:graphicData uri="http://schemas.openxmlformats.org/drawingml/2006/table">
            <a:tbl>
              <a:tblPr/>
              <a:tblGrid>
                <a:gridCol w="837313"/>
                <a:gridCol w="1294029"/>
                <a:gridCol w="865858"/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Provisionamento da fazenda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Custo/ha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66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(R$/ha)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Depreciação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Custo/ha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66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(R$/ha)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Máquinas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98,73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Implementos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106,96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Equipamentos (Irrigação)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Utilitários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Benfeitoria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32,72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2000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de depreciação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238,41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</a:tr>
              <a:tr h="2000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 OPERACIONAL TOTAL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3.191,52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834718"/>
              </p:ext>
            </p:extLst>
          </p:nvPr>
        </p:nvGraphicFramePr>
        <p:xfrm>
          <a:off x="9048750" y="4229894"/>
          <a:ext cx="2997200" cy="2133600"/>
        </p:xfrm>
        <a:graphic>
          <a:graphicData uri="http://schemas.openxmlformats.org/drawingml/2006/table">
            <a:tbl>
              <a:tblPr/>
              <a:tblGrid>
                <a:gridCol w="837313"/>
                <a:gridCol w="1294029"/>
                <a:gridCol w="865858"/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Rem. do capital investido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Custo/ha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66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(R$/ha)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Máquinas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143,33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Implementos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64,83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Equipamentos (Irrigação)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Utilitários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Benfeitoria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110,42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Capital próprio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Terra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1.288,75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2000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 TOTAL SEM TERRA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3.510,11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00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 TOTAL 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4.798,86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49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cdn1.iconfinder.com/data/icons/monocromatic-vol-1/128/brasil-51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-1" y="6488001"/>
            <a:ext cx="4714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Fonte</a:t>
            </a:r>
            <a:r>
              <a:rPr lang="en-US" sz="1100" dirty="0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: </a:t>
            </a:r>
            <a:r>
              <a:rPr lang="en-US" sz="1100" dirty="0" err="1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Projeto</a:t>
            </a:r>
            <a:r>
              <a:rPr lang="en-US" sz="1100" dirty="0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Campo </a:t>
            </a:r>
            <a:r>
              <a:rPr lang="en-US" sz="1100" dirty="0" err="1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Futuro</a:t>
            </a:r>
            <a:r>
              <a:rPr lang="en-US" sz="1100" dirty="0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– CEPEA/ESALQ/SENAR/CNA</a:t>
            </a:r>
            <a:endParaRPr lang="en-US" sz="1100" dirty="0">
              <a:solidFill>
                <a:srgbClr val="40404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8" name="AutoShape 4" descr="https://www.embrapa.br/image/journal/article?img_id=34907000&amp;t=1528374518844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8" name="AutoShape 6" descr="Resultado de imagem para MAPA RIO GRAND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0" name="Título 5"/>
          <p:cNvSpPr txBox="1">
            <a:spLocks/>
          </p:cNvSpPr>
          <p:nvPr/>
        </p:nvSpPr>
        <p:spPr>
          <a:xfrm>
            <a:off x="9745964" y="47713"/>
            <a:ext cx="4599973" cy="790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2400" b="1" dirty="0">
              <a:solidFill>
                <a:srgbClr val="404040"/>
              </a:solidFill>
              <a:latin typeface="Bahnschrift SemiBold" panose="020B0502040204020203" pitchFamily="34" charset="0"/>
              <a:ea typeface="Adobe Ming Std L" panose="020203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xmlns="" id="{44C98FE8-0930-4EB1-821C-96FF1C229F68}"/>
              </a:ext>
            </a:extLst>
          </p:cNvPr>
          <p:cNvSpPr txBox="1">
            <a:spLocks/>
          </p:cNvSpPr>
          <p:nvPr/>
        </p:nvSpPr>
        <p:spPr>
          <a:xfrm>
            <a:off x="205602" y="861800"/>
            <a:ext cx="11974717" cy="790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sz="3200" b="1" cap="all" dirty="0" smtClean="0">
                <a:latin typeface="Bahnschrift SemiBold" panose="020B0502040204020203" pitchFamily="34" charset="0"/>
                <a:ea typeface="Adobe Ming Std L" panose="02020300000000000000" pitchFamily="18" charset="-128"/>
                <a:cs typeface="Arial" panose="020B0604020202020204" pitchFamily="34" charset="0"/>
              </a:rPr>
              <a:t>EXEMPLO DE UM CUSTO DE LAVOURA DE SOJA</a:t>
            </a:r>
            <a:endParaRPr lang="pt-BR" sz="3200" b="1" cap="all" dirty="0">
              <a:latin typeface="Bahnschrift SemiBold" panose="020B0502040204020203" pitchFamily="34" charset="0"/>
              <a:ea typeface="Adobe Ming Std L" panose="020203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EC86D52E-992D-4A71-858B-D75092A70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" y="-571810"/>
            <a:ext cx="12191999" cy="145014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761" y="1019487"/>
            <a:ext cx="2092839" cy="475221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140460"/>
              </p:ext>
            </p:extLst>
          </p:nvPr>
        </p:nvGraphicFramePr>
        <p:xfrm>
          <a:off x="155575" y="1920081"/>
          <a:ext cx="3530599" cy="1280319"/>
        </p:xfrm>
        <a:graphic>
          <a:graphicData uri="http://schemas.openxmlformats.org/drawingml/2006/table">
            <a:tbl>
              <a:tblPr/>
              <a:tblGrid>
                <a:gridCol w="1301750"/>
                <a:gridCol w="990600"/>
                <a:gridCol w="1238249"/>
              </a:tblGrid>
              <a:tr h="323936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Quadro de análise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R$/ha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30851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Preço médio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73,05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323936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Produtividade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68,00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323936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Receita Bruta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4.967,40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3443"/>
              </p:ext>
            </p:extLst>
          </p:nvPr>
        </p:nvGraphicFramePr>
        <p:xfrm>
          <a:off x="3813175" y="1915319"/>
          <a:ext cx="4235451" cy="1437482"/>
        </p:xfrm>
        <a:graphic>
          <a:graphicData uri="http://schemas.openxmlformats.org/drawingml/2006/table">
            <a:tbl>
              <a:tblPr/>
              <a:tblGrid>
                <a:gridCol w="1183237"/>
                <a:gridCol w="1828639"/>
                <a:gridCol w="1223575"/>
              </a:tblGrid>
              <a:tr h="247435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2.953,11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</a:tr>
              <a:tr h="2356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 por unidade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43,43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</a:tr>
              <a:tr h="2356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Produtividade de nivelamento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40,43 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</a:tr>
              <a:tr h="2356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Margem bruta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2.014,29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</a:tr>
              <a:tr h="2356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Margem de segurança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-40,6%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</a:tr>
              <a:tr h="247435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rrco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68,2%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360495"/>
              </p:ext>
            </p:extLst>
          </p:nvPr>
        </p:nvGraphicFramePr>
        <p:xfrm>
          <a:off x="8152381" y="1896269"/>
          <a:ext cx="3893569" cy="1427956"/>
        </p:xfrm>
        <a:graphic>
          <a:graphicData uri="http://schemas.openxmlformats.org/drawingml/2006/table">
            <a:tbl>
              <a:tblPr/>
              <a:tblGrid>
                <a:gridCol w="1087727"/>
                <a:gridCol w="1681033"/>
                <a:gridCol w="1124809"/>
              </a:tblGrid>
              <a:tr h="245796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3.191,52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</a:tr>
              <a:tr h="23409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 por unidade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46,93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</a:tr>
              <a:tr h="23409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Produtividade de nivelamento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43,69 sc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</a:tr>
              <a:tr h="23409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Margem bruta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1.775,88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</a:tr>
              <a:tr h="23409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Margem de segurança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-35,8%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</a:tr>
              <a:tr h="245796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rrcot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55,6%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57136"/>
              </p:ext>
            </p:extLst>
          </p:nvPr>
        </p:nvGraphicFramePr>
        <p:xfrm>
          <a:off x="927100" y="3952873"/>
          <a:ext cx="5054601" cy="2009776"/>
        </p:xfrm>
        <a:graphic>
          <a:graphicData uri="http://schemas.openxmlformats.org/drawingml/2006/table">
            <a:tbl>
              <a:tblPr/>
              <a:tblGrid>
                <a:gridCol w="1412079"/>
                <a:gridCol w="2182303"/>
                <a:gridCol w="1460219"/>
              </a:tblGrid>
              <a:tr h="337958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 s/terra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3.510,11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</a:tr>
              <a:tr h="3310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 por unidade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51,62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</a:tr>
              <a:tr h="3310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Produtividade de nivelamento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48,05 sc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</a:tr>
              <a:tr h="3310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Margem bruta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1.457,29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</a:tr>
              <a:tr h="3310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Margem de segurança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-29,3%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</a:tr>
              <a:tr h="347606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rrct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41,5%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826676"/>
              </p:ext>
            </p:extLst>
          </p:nvPr>
        </p:nvGraphicFramePr>
        <p:xfrm>
          <a:off x="6192960" y="3971925"/>
          <a:ext cx="4686304" cy="1962149"/>
        </p:xfrm>
        <a:graphic>
          <a:graphicData uri="http://schemas.openxmlformats.org/drawingml/2006/table">
            <a:tbl>
              <a:tblPr/>
              <a:tblGrid>
                <a:gridCol w="1309190"/>
                <a:gridCol w="2023293"/>
                <a:gridCol w="1353821"/>
              </a:tblGrid>
              <a:tr h="38077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4.798,86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</a:tr>
              <a:tr h="38077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 por unidade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70,57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</a:tr>
              <a:tr h="268799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Produtividade de nivelamento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65,69 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</a:tr>
              <a:tr h="38077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Margem bruta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168,54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</a:tr>
              <a:tr h="268799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Margem de segurança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-3,4%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</a:tr>
              <a:tr h="282238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rrct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19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cdn1.iconfinder.com/data/icons/monocromatic-vol-1/128/brasil-51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-1" y="6488001"/>
            <a:ext cx="4714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Fonte</a:t>
            </a:r>
            <a:r>
              <a:rPr lang="en-US" sz="1100" dirty="0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: </a:t>
            </a:r>
            <a:r>
              <a:rPr lang="en-US" sz="1100" dirty="0" err="1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Projeto</a:t>
            </a:r>
            <a:r>
              <a:rPr lang="en-US" sz="1100" dirty="0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Campo </a:t>
            </a:r>
            <a:r>
              <a:rPr lang="en-US" sz="1100" dirty="0" err="1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Futuro</a:t>
            </a:r>
            <a:r>
              <a:rPr lang="en-US" sz="1100" dirty="0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– CEPEA/ESALQ/SENAR/CNA</a:t>
            </a:r>
            <a:endParaRPr lang="en-US" sz="1100" dirty="0">
              <a:solidFill>
                <a:srgbClr val="40404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8" name="AutoShape 4" descr="https://www.embrapa.br/image/journal/article?img_id=34907000&amp;t=1528374518844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8" name="AutoShape 6" descr="Resultado de imagem para MAPA RIO GRAND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0" name="Título 5"/>
          <p:cNvSpPr txBox="1">
            <a:spLocks/>
          </p:cNvSpPr>
          <p:nvPr/>
        </p:nvSpPr>
        <p:spPr>
          <a:xfrm>
            <a:off x="9745964" y="47713"/>
            <a:ext cx="4599973" cy="790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2400" b="1" dirty="0">
              <a:solidFill>
                <a:srgbClr val="404040"/>
              </a:solidFill>
              <a:latin typeface="Bahnschrift SemiBold" panose="020B0502040204020203" pitchFamily="34" charset="0"/>
              <a:ea typeface="Adobe Ming Std L" panose="020203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xmlns="" id="{44C98FE8-0930-4EB1-821C-96FF1C229F68}"/>
              </a:ext>
            </a:extLst>
          </p:cNvPr>
          <p:cNvSpPr txBox="1">
            <a:spLocks/>
          </p:cNvSpPr>
          <p:nvPr/>
        </p:nvSpPr>
        <p:spPr>
          <a:xfrm>
            <a:off x="205602" y="861800"/>
            <a:ext cx="11974717" cy="790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sz="3200" b="1" cap="all" dirty="0" smtClean="0">
                <a:latin typeface="Bahnschrift SemiBold" panose="020B0502040204020203" pitchFamily="34" charset="0"/>
                <a:ea typeface="Adobe Ming Std L" panose="02020300000000000000" pitchFamily="18" charset="-128"/>
                <a:cs typeface="Arial" panose="020B0604020202020204" pitchFamily="34" charset="0"/>
              </a:rPr>
              <a:t>EXEMPLO DE UM CUSTO DE LAVOURA DE Arroz</a:t>
            </a:r>
            <a:endParaRPr lang="pt-BR" sz="3200" b="1" cap="all" dirty="0">
              <a:latin typeface="Bahnschrift SemiBold" panose="020B0502040204020203" pitchFamily="34" charset="0"/>
              <a:ea typeface="Adobe Ming Std L" panose="020203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EC86D52E-992D-4A71-858B-D75092A70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" y="-571810"/>
            <a:ext cx="12191999" cy="145014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761" y="1019487"/>
            <a:ext cx="2092839" cy="475221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441139"/>
              </p:ext>
            </p:extLst>
          </p:nvPr>
        </p:nvGraphicFramePr>
        <p:xfrm>
          <a:off x="199252" y="1652396"/>
          <a:ext cx="4453652" cy="4604476"/>
        </p:xfrm>
        <a:graphic>
          <a:graphicData uri="http://schemas.openxmlformats.org/drawingml/2006/table">
            <a:tbl>
              <a:tblPr/>
              <a:tblGrid>
                <a:gridCol w="793363"/>
                <a:gridCol w="1226107"/>
                <a:gridCol w="820409"/>
                <a:gridCol w="757301"/>
                <a:gridCol w="856472"/>
              </a:tblGrid>
              <a:tr h="189581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Custo/ha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66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Participação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89581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Descrição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(R$/ha)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18055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Insumos (A)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1.817,86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</a:tr>
              <a:tr h="18055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Corretivos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       -  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805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Sementes de forrageiras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       -  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8055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Fertilizantes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777,00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8055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Sementes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180,00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805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Tratamento de semente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92,25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805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Def. agr./Adjuvantes/Foliares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768,61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8055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Herbicidas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       598,90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8055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Inseticidas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          72,70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8055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Fungicidas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          73,08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805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Adjuvantes/Regulador de cresc.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          23,93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805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Fertilizantes foliares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                    -  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1805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Operação mecânica (B)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812,89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</a:tr>
              <a:tr h="1805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Correção do solo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       -  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805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Formação de forragem PD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       -  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805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Preparo do solo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427,75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805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Adubação pré-semeadura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       -  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805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Semeadura/adubação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98,69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805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Ad. Cobertura (N e K)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  8,88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8055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Pulverização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27,13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805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Outros tratos culturais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       -  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8055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Colheita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250,44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84114"/>
              </p:ext>
            </p:extLst>
          </p:nvPr>
        </p:nvGraphicFramePr>
        <p:xfrm>
          <a:off x="4714875" y="1652396"/>
          <a:ext cx="3876236" cy="4351344"/>
        </p:xfrm>
        <a:graphic>
          <a:graphicData uri="http://schemas.openxmlformats.org/drawingml/2006/table">
            <a:tbl>
              <a:tblPr/>
              <a:tblGrid>
                <a:gridCol w="690504"/>
                <a:gridCol w="1067142"/>
                <a:gridCol w="714043"/>
                <a:gridCol w="659117"/>
                <a:gridCol w="745430"/>
              </a:tblGrid>
              <a:tr h="1571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Operações terceirizadas (C)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462,02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</a:tr>
              <a:tr h="1571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Preparo do solo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       -  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5714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Semeadura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       -  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571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Tratos culturais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217,50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5714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Colheita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       -  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571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Frete agrícola (rod.)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244,52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1571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Mão de obra (D)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595,24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</a:tr>
              <a:tr h="1571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Preparo do solo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63,17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5714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Semeadura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  9,06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5714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Tratos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  6,53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5714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Colheita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24,27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5714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492,21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15714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Irrigação (E)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717,00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</a:tr>
              <a:tr h="1571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 geral (F)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362,42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</a:tr>
              <a:tr h="1571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Comercialização (G)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489,04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</a:tr>
              <a:tr h="1571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Beneficiamento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489,04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571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Armazenamento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15714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Impostos (H)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94,43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</a:tr>
              <a:tr h="15714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CESSR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91,13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571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Imposto Federal e Estadual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  3,30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1571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Arrendamento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</a:tr>
              <a:tr h="15714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Seguro (I)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120,08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</a:tr>
              <a:tr h="1571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Assistência técnica (J)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73,76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</a:tr>
              <a:tr h="1571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Juros de capital de giro terceiros (K)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672,47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</a:tr>
              <a:tr h="41486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Juros de capital de giro próprio (L)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</a:tr>
              <a:tr h="165002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 OPERACIONAL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6.217,19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937849"/>
              </p:ext>
            </p:extLst>
          </p:nvPr>
        </p:nvGraphicFramePr>
        <p:xfrm>
          <a:off x="8778875" y="1652396"/>
          <a:ext cx="2997200" cy="2343150"/>
        </p:xfrm>
        <a:graphic>
          <a:graphicData uri="http://schemas.openxmlformats.org/drawingml/2006/table">
            <a:tbl>
              <a:tblPr/>
              <a:tblGrid>
                <a:gridCol w="837313"/>
                <a:gridCol w="1294029"/>
                <a:gridCol w="865858"/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Provisionamento da fazenda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Custo/ha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66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(R$/ha)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2000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       -  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Depreciação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Custo/ha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66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(R$/ha)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Máquinas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229,77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Implementos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178,73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Equipamentos (Irrigação)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Utilitários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41,10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Benfeitoria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123,96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2000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de depreciação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573,56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</a:tr>
              <a:tr h="2000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 OPERACIONAL TOTAL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6.790,75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711793"/>
              </p:ext>
            </p:extLst>
          </p:nvPr>
        </p:nvGraphicFramePr>
        <p:xfrm>
          <a:off x="8778875" y="4106069"/>
          <a:ext cx="2997200" cy="2133600"/>
        </p:xfrm>
        <a:graphic>
          <a:graphicData uri="http://schemas.openxmlformats.org/drawingml/2006/table">
            <a:tbl>
              <a:tblPr/>
              <a:tblGrid>
                <a:gridCol w="837313"/>
                <a:gridCol w="1294029"/>
                <a:gridCol w="865858"/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Rem. do capital investido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Custo/ha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66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(R$/ha)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Máquinas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278,55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Implementos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106,59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Equipamentos (Irrigação)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Utilitários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18,90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Benfeitoria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390,47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Capital próprio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28,46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Terra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607,50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2000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 TOTAL SEM TERRA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7.613,73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00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 TOTAL 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8.221,23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07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cdn1.iconfinder.com/data/icons/monocromatic-vol-1/128/brasil-51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-1" y="6488001"/>
            <a:ext cx="4714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Fonte</a:t>
            </a:r>
            <a:r>
              <a:rPr lang="en-US" sz="1100" dirty="0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: </a:t>
            </a:r>
            <a:r>
              <a:rPr lang="en-US" sz="1100" dirty="0" err="1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Projeto</a:t>
            </a:r>
            <a:r>
              <a:rPr lang="en-US" sz="1100" dirty="0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Campo </a:t>
            </a:r>
            <a:r>
              <a:rPr lang="en-US" sz="1100" dirty="0" err="1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Futuro</a:t>
            </a:r>
            <a:r>
              <a:rPr lang="en-US" sz="1100" dirty="0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– CEPEA/ESALQ/SENAR/CNA</a:t>
            </a:r>
            <a:endParaRPr lang="en-US" sz="1100" dirty="0">
              <a:solidFill>
                <a:srgbClr val="40404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8" name="AutoShape 4" descr="https://www.embrapa.br/image/journal/article?img_id=34907000&amp;t=1528374518844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8" name="AutoShape 6" descr="Resultado de imagem para MAPA RIO GRAND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0" name="Título 5"/>
          <p:cNvSpPr txBox="1">
            <a:spLocks/>
          </p:cNvSpPr>
          <p:nvPr/>
        </p:nvSpPr>
        <p:spPr>
          <a:xfrm>
            <a:off x="9745964" y="47713"/>
            <a:ext cx="4599973" cy="790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2400" b="1" dirty="0">
              <a:solidFill>
                <a:srgbClr val="404040"/>
              </a:solidFill>
              <a:latin typeface="Bahnschrift SemiBold" panose="020B0502040204020203" pitchFamily="34" charset="0"/>
              <a:ea typeface="Adobe Ming Std L" panose="020203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xmlns="" id="{44C98FE8-0930-4EB1-821C-96FF1C229F68}"/>
              </a:ext>
            </a:extLst>
          </p:cNvPr>
          <p:cNvSpPr txBox="1">
            <a:spLocks/>
          </p:cNvSpPr>
          <p:nvPr/>
        </p:nvSpPr>
        <p:spPr>
          <a:xfrm>
            <a:off x="205602" y="861800"/>
            <a:ext cx="11974717" cy="790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sz="3200" b="1" cap="all" dirty="0" smtClean="0">
                <a:latin typeface="Bahnschrift SemiBold" panose="020B0502040204020203" pitchFamily="34" charset="0"/>
                <a:ea typeface="Adobe Ming Std L" panose="02020300000000000000" pitchFamily="18" charset="-128"/>
                <a:cs typeface="Arial" panose="020B0604020202020204" pitchFamily="34" charset="0"/>
              </a:rPr>
              <a:t>EXEMPLO DE UM CUSTO DE LAVOURA DE Arroz</a:t>
            </a:r>
            <a:endParaRPr lang="pt-BR" sz="3200" b="1" cap="all" dirty="0">
              <a:latin typeface="Bahnschrift SemiBold" panose="020B0502040204020203" pitchFamily="34" charset="0"/>
              <a:ea typeface="Adobe Ming Std L" panose="020203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EC86D52E-992D-4A71-858B-D75092A70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" y="-571810"/>
            <a:ext cx="12191999" cy="145014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761" y="1019487"/>
            <a:ext cx="2092839" cy="475221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501916"/>
              </p:ext>
            </p:extLst>
          </p:nvPr>
        </p:nvGraphicFramePr>
        <p:xfrm>
          <a:off x="81777" y="1748631"/>
          <a:ext cx="3652024" cy="1404143"/>
        </p:xfrm>
        <a:graphic>
          <a:graphicData uri="http://schemas.openxmlformats.org/drawingml/2006/table">
            <a:tbl>
              <a:tblPr/>
              <a:tblGrid>
                <a:gridCol w="1020248"/>
                <a:gridCol w="1358316"/>
                <a:gridCol w="1273460"/>
              </a:tblGrid>
              <a:tr h="35526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Quadro de análise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R$/ha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338348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Preço médio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40,50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35526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Produtividade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150,00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355265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Receita Bruta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6.075,00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28050"/>
              </p:ext>
            </p:extLst>
          </p:nvPr>
        </p:nvGraphicFramePr>
        <p:xfrm>
          <a:off x="3839142" y="1753392"/>
          <a:ext cx="4213225" cy="1380332"/>
        </p:xfrm>
        <a:graphic>
          <a:graphicData uri="http://schemas.openxmlformats.org/drawingml/2006/table">
            <a:tbl>
              <a:tblPr/>
              <a:tblGrid>
                <a:gridCol w="1177028"/>
                <a:gridCol w="1819043"/>
                <a:gridCol w="1217154"/>
              </a:tblGrid>
              <a:tr h="237598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6.217,19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</a:tr>
              <a:tr h="226284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 por unidade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41,45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</a:tr>
              <a:tr h="226284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Produtividade de nivelamento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153,51 sc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</a:tr>
              <a:tr h="226284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Margem bruta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-R$        142,19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</a:tr>
              <a:tr h="226284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Margem de segurança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</a:tr>
              <a:tr h="237598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rrco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-2,3%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999844"/>
              </p:ext>
            </p:extLst>
          </p:nvPr>
        </p:nvGraphicFramePr>
        <p:xfrm>
          <a:off x="8114014" y="1734344"/>
          <a:ext cx="3999630" cy="1389856"/>
        </p:xfrm>
        <a:graphic>
          <a:graphicData uri="http://schemas.openxmlformats.org/drawingml/2006/table">
            <a:tbl>
              <a:tblPr/>
              <a:tblGrid>
                <a:gridCol w="1117357"/>
                <a:gridCol w="1726824"/>
                <a:gridCol w="1155449"/>
              </a:tblGrid>
              <a:tr h="239238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6.790,75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</a:tr>
              <a:tr h="2278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 por unidade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45,27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</a:tr>
              <a:tr h="2278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Produtividade de nivelamento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167,67 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</a:tr>
              <a:tr h="2278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Margem bruta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-R$        715,75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</a:tr>
              <a:tr h="2278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Margem de segurança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</a:tr>
              <a:tr h="239238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rrcot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-10,5%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564553"/>
              </p:ext>
            </p:extLst>
          </p:nvPr>
        </p:nvGraphicFramePr>
        <p:xfrm>
          <a:off x="1257300" y="3800475"/>
          <a:ext cx="4076699" cy="1647857"/>
        </p:xfrm>
        <a:graphic>
          <a:graphicData uri="http://schemas.openxmlformats.org/drawingml/2006/table">
            <a:tbl>
              <a:tblPr/>
              <a:tblGrid>
                <a:gridCol w="958363"/>
                <a:gridCol w="1868254"/>
                <a:gridCol w="1250082"/>
              </a:tblGrid>
              <a:tr h="51403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 s/terra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7.613,73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</a:tr>
              <a:tr h="284059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 por unidade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50,76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</a:tr>
              <a:tr h="284059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Produtividade de nivelamento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187,99 sc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</a:tr>
              <a:tr h="284059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Margem bruta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-R$    1.538,73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</a:tr>
              <a:tr h="284059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Margem de segurança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25,3%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</a:tr>
              <a:tr h="29826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rrct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-20,2%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670618"/>
              </p:ext>
            </p:extLst>
          </p:nvPr>
        </p:nvGraphicFramePr>
        <p:xfrm>
          <a:off x="5568949" y="3820319"/>
          <a:ext cx="3908425" cy="1599408"/>
        </p:xfrm>
        <a:graphic>
          <a:graphicData uri="http://schemas.openxmlformats.org/drawingml/2006/table">
            <a:tbl>
              <a:tblPr/>
              <a:tblGrid>
                <a:gridCol w="1091877"/>
                <a:gridCol w="1687447"/>
                <a:gridCol w="1129101"/>
              </a:tblGrid>
              <a:tr h="275308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8.221,23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</a:tr>
              <a:tr h="262198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 por unidade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    54,81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</a:tr>
              <a:tr h="262198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Produtividade de nivelamento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202,99 sc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</a:tr>
              <a:tr h="262198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Margem bruta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-R$    2.146,23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</a:tr>
              <a:tr h="262198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Margem de segurança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35,3%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</a:tr>
              <a:tr h="275308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rrct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-26,1%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893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cdn1.iconfinder.com/data/icons/monocromatic-vol-1/128/brasil-51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-1" y="6488001"/>
            <a:ext cx="4714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Fonte</a:t>
            </a:r>
            <a:r>
              <a:rPr lang="en-US" sz="1100" dirty="0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: </a:t>
            </a:r>
            <a:r>
              <a:rPr lang="en-US" sz="1100" dirty="0" err="1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Projeto</a:t>
            </a:r>
            <a:r>
              <a:rPr lang="en-US" sz="1100" dirty="0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Campo </a:t>
            </a:r>
            <a:r>
              <a:rPr lang="en-US" sz="1100" dirty="0" err="1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Futuro</a:t>
            </a:r>
            <a:r>
              <a:rPr lang="en-US" sz="1100" dirty="0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– CEPEA/ESALQ/SENAR/CNA</a:t>
            </a:r>
            <a:endParaRPr lang="en-US" sz="1100" dirty="0">
              <a:solidFill>
                <a:srgbClr val="40404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8" name="AutoShape 4" descr="https://www.embrapa.br/image/journal/article?img_id=34907000&amp;t=1528374518844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8" name="AutoShape 6" descr="Resultado de imagem para MAPA RIO GRAND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0" name="Título 5"/>
          <p:cNvSpPr txBox="1">
            <a:spLocks/>
          </p:cNvSpPr>
          <p:nvPr/>
        </p:nvSpPr>
        <p:spPr>
          <a:xfrm>
            <a:off x="9745964" y="47713"/>
            <a:ext cx="4599973" cy="790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2400" b="1" dirty="0">
              <a:solidFill>
                <a:srgbClr val="404040"/>
              </a:solidFill>
              <a:latin typeface="Bahnschrift SemiBold" panose="020B0502040204020203" pitchFamily="34" charset="0"/>
              <a:ea typeface="Adobe Ming Std L" panose="020203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xmlns="" id="{44C98FE8-0930-4EB1-821C-96FF1C229F68}"/>
              </a:ext>
            </a:extLst>
          </p:cNvPr>
          <p:cNvSpPr txBox="1">
            <a:spLocks/>
          </p:cNvSpPr>
          <p:nvPr/>
        </p:nvSpPr>
        <p:spPr>
          <a:xfrm>
            <a:off x="205602" y="861800"/>
            <a:ext cx="11974717" cy="790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sz="3200" b="1" cap="all" dirty="0" smtClean="0">
                <a:latin typeface="Bahnschrift SemiBold" panose="020B0502040204020203" pitchFamily="34" charset="0"/>
                <a:ea typeface="Adobe Ming Std L" panose="02020300000000000000" pitchFamily="18" charset="-128"/>
                <a:cs typeface="Arial" panose="020B0604020202020204" pitchFamily="34" charset="0"/>
              </a:rPr>
              <a:t>EXEMPLO DE UM CUSTO DE pecuária de corte</a:t>
            </a:r>
            <a:endParaRPr lang="pt-BR" sz="3200" b="1" cap="all" dirty="0">
              <a:latin typeface="Bahnschrift SemiBold" panose="020B0502040204020203" pitchFamily="34" charset="0"/>
              <a:ea typeface="Adobe Ming Std L" panose="020203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EC86D52E-992D-4A71-858B-D75092A70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" y="-571810"/>
            <a:ext cx="12191999" cy="145014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761" y="1019487"/>
            <a:ext cx="2092839" cy="475221"/>
          </a:xfrm>
          <a:prstGeom prst="rect">
            <a:avLst/>
          </a:prstGeom>
        </p:spPr>
      </p:pic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962931"/>
              </p:ext>
            </p:extLst>
          </p:nvPr>
        </p:nvGraphicFramePr>
        <p:xfrm>
          <a:off x="155575" y="1652396"/>
          <a:ext cx="5321300" cy="2847975"/>
        </p:xfrm>
        <a:graphic>
          <a:graphicData uri="http://schemas.openxmlformats.org/drawingml/2006/table">
            <a:tbl>
              <a:tblPr/>
              <a:tblGrid>
                <a:gridCol w="3911600"/>
                <a:gridCol w="1409700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effectLst/>
                          <a:latin typeface="Arial"/>
                        </a:rPr>
                        <a:t>Custos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Administrativos, Impostos fixos, energia e juros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13.610,0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Comercialização (Gastos, Impostos e taxas)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1.403,8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Manutenção - Benfeitorias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  255,3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Manutenção - Equipamentos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  458,3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Manutenção - Utilitários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1.400,0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Manutenção - Máquinas (Pastagem)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  658,3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Manutenção - Implementos (Pastagem)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  260,9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Manutenção - Máquinas (Agricultura)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Manutenção - Implementos (Agricultura)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Manutenção - Máquinas e Implementos (Suplementação)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Manutenção - Máquinas e Implementos (Alimentação)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Combustível - Utilitários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4.800,0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Combustível - Máquinas (Pastagem)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2.957,8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Combustível - Máquinas (Agricultura)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Combustível - Máquinas (Suplementação)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Combustível - Máquinas (Alimentação)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effectLst/>
                          <a:latin typeface="Arial"/>
                        </a:rPr>
                        <a:t> R$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879841"/>
              </p:ext>
            </p:extLst>
          </p:nvPr>
        </p:nvGraphicFramePr>
        <p:xfrm>
          <a:off x="5826125" y="1652396"/>
          <a:ext cx="5321300" cy="3267075"/>
        </p:xfrm>
        <a:graphic>
          <a:graphicData uri="http://schemas.openxmlformats.org/drawingml/2006/table">
            <a:tbl>
              <a:tblPr/>
              <a:tblGrid>
                <a:gridCol w="3911600"/>
                <a:gridCol w="1409700"/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Insumos (Pastagem)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4.350,0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Insumos (Agricultura)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Mão-de-obra (Pastagem)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Mão-de-obra (Agricultura)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Mão-de-obra (Formal)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Mão-de-obra (Diarista)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3.600,0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Mão-de-obra (Assistência técnica)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  300,0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Medicamento - Antibióticos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  450,0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Medicamento - Controle Parasitário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2.756,9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Medicamento - Vacinas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  634,9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Medicamentos em geral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Material de ordenha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Identificação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Inseminação Artificial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Suplementação Mineral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  690,8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Alimentação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Aquisição de animais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4.000,0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COE da pecuária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 R$               42.587,00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80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cdn1.iconfinder.com/data/icons/monocromatic-vol-1/128/brasil-51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-1" y="6488001"/>
            <a:ext cx="4714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Fonte</a:t>
            </a:r>
            <a:r>
              <a:rPr lang="en-US" sz="1100" dirty="0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: </a:t>
            </a:r>
            <a:r>
              <a:rPr lang="en-US" sz="1100" dirty="0" err="1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Projeto</a:t>
            </a:r>
            <a:r>
              <a:rPr lang="en-US" sz="1100" dirty="0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Campo </a:t>
            </a:r>
            <a:r>
              <a:rPr lang="en-US" sz="1100" dirty="0" err="1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Futuro</a:t>
            </a:r>
            <a:r>
              <a:rPr lang="en-US" sz="1100" dirty="0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– CEPEA/ESALQ/SENAR/CNA</a:t>
            </a:r>
            <a:endParaRPr lang="en-US" sz="1100" dirty="0">
              <a:solidFill>
                <a:srgbClr val="40404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8" name="AutoShape 4" descr="https://www.embrapa.br/image/journal/article?img_id=34907000&amp;t=1528374518844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8" name="AutoShape 6" descr="Resultado de imagem para MAPA RIO GRAND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0" name="Título 5"/>
          <p:cNvSpPr txBox="1">
            <a:spLocks/>
          </p:cNvSpPr>
          <p:nvPr/>
        </p:nvSpPr>
        <p:spPr>
          <a:xfrm>
            <a:off x="9745964" y="47713"/>
            <a:ext cx="4599973" cy="790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2400" b="1" dirty="0">
              <a:solidFill>
                <a:srgbClr val="404040"/>
              </a:solidFill>
              <a:latin typeface="Bahnschrift SemiBold" panose="020B0502040204020203" pitchFamily="34" charset="0"/>
              <a:ea typeface="Adobe Ming Std L" panose="020203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xmlns="" id="{44C98FE8-0930-4EB1-821C-96FF1C229F68}"/>
              </a:ext>
            </a:extLst>
          </p:cNvPr>
          <p:cNvSpPr txBox="1">
            <a:spLocks/>
          </p:cNvSpPr>
          <p:nvPr/>
        </p:nvSpPr>
        <p:spPr>
          <a:xfrm>
            <a:off x="205602" y="861800"/>
            <a:ext cx="11974717" cy="790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sz="3200" b="1" cap="all" dirty="0" smtClean="0">
                <a:latin typeface="Bahnschrift SemiBold" panose="020B0502040204020203" pitchFamily="34" charset="0"/>
                <a:ea typeface="Adobe Ming Std L" panose="02020300000000000000" pitchFamily="18" charset="-128"/>
                <a:cs typeface="Arial" panose="020B0604020202020204" pitchFamily="34" charset="0"/>
              </a:rPr>
              <a:t>EXEMPLO DE UM CUSTO DE pecuária de corte</a:t>
            </a:r>
            <a:endParaRPr lang="pt-BR" sz="3200" b="1" cap="all" dirty="0">
              <a:latin typeface="Bahnschrift SemiBold" panose="020B0502040204020203" pitchFamily="34" charset="0"/>
              <a:ea typeface="Adobe Ming Std L" panose="020203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EC86D52E-992D-4A71-858B-D75092A70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" y="-571810"/>
            <a:ext cx="12191999" cy="145014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761" y="1019487"/>
            <a:ext cx="2092839" cy="475221"/>
          </a:xfrm>
          <a:prstGeom prst="rect">
            <a:avLst/>
          </a:prstGeom>
        </p:spPr>
      </p:pic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240727"/>
              </p:ext>
            </p:extLst>
          </p:nvPr>
        </p:nvGraphicFramePr>
        <p:xfrm>
          <a:off x="155575" y="1843881"/>
          <a:ext cx="5321300" cy="3209925"/>
        </p:xfrm>
        <a:graphic>
          <a:graphicData uri="http://schemas.openxmlformats.org/drawingml/2006/table">
            <a:tbl>
              <a:tblPr/>
              <a:tblGrid>
                <a:gridCol w="3911600"/>
                <a:gridCol w="1409700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Benfeitorias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10.212,06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Máquinas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1.333,33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Implementos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1.706,67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Equipamentos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 916,67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Utilitários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1.960,00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Animais de Serviço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1.000,0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Pro-labore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36.000,00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Máquinas (Pastagem)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Implementos (Pastagem)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Máquinas (Agricultura)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Implementos (Agricultura)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Combustível - Máquinas (Pastagem)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Combustível - Máquinas (Agricultura)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Insumos (Pastagem)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Insumos (Agricultura)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Mão-de-obra (Pastagem)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Mão-de-obra (Agricultura)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Total depreciação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 R$               53.128,73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CUSTO OPERACIONAL TOTAL - COT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 R$               95.715,73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444026"/>
              </p:ext>
            </p:extLst>
          </p:nvPr>
        </p:nvGraphicFramePr>
        <p:xfrm>
          <a:off x="5692775" y="1848644"/>
          <a:ext cx="5321300" cy="1981200"/>
        </p:xfrm>
        <a:graphic>
          <a:graphicData uri="http://schemas.openxmlformats.org/drawingml/2006/table">
            <a:tbl>
              <a:tblPr/>
              <a:tblGrid>
                <a:gridCol w="3911600"/>
                <a:gridCol w="1409700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Remuneração de Capital - Benfeitorias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15.975,75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Remuneração de Capital - Máquinas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 900,00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Remuneração de Capital - Implementos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1.152,00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Remuneração de Capital - Equipamentos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 347,10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Remuneração de Capital - Utilitários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1.092,00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Remuneração de Capital - Animais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 900,00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Remuneração de Capital - Agricultura Perene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Remuneração de Capital - Pastagem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Custo de Oportunidade da Terra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34.662,30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Remuneração do Capital Circulante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1.210,11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 R$               56.239,26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CUSTO TOTAL - CT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 R$             151.954,98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076492"/>
              </p:ext>
            </p:extLst>
          </p:nvPr>
        </p:nvGraphicFramePr>
        <p:xfrm>
          <a:off x="5702300" y="3963194"/>
          <a:ext cx="5321300" cy="838200"/>
        </p:xfrm>
        <a:graphic>
          <a:graphicData uri="http://schemas.openxmlformats.org/drawingml/2006/table">
            <a:tbl>
              <a:tblPr/>
              <a:tblGrid>
                <a:gridCol w="3911600"/>
                <a:gridCol w="1409700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Receita Venda de Animais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 R$               50.188,95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Receita Leite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 R$                          -  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Receita Agricultura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 R$                          -  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Outras Receitas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 R$                          -  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Receita Total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 R$               50.188,95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639869"/>
              </p:ext>
            </p:extLst>
          </p:nvPr>
        </p:nvGraphicFramePr>
        <p:xfrm>
          <a:off x="5683250" y="4915694"/>
          <a:ext cx="5321300" cy="666750"/>
        </p:xfrm>
        <a:graphic>
          <a:graphicData uri="http://schemas.openxmlformats.org/drawingml/2006/table">
            <a:tbl>
              <a:tblPr/>
              <a:tblGrid>
                <a:gridCol w="3911600"/>
                <a:gridCol w="1409700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1" u="none" strike="noStrike">
                          <a:effectLst/>
                          <a:latin typeface="Arial"/>
                        </a:rPr>
                        <a:t>Receita Total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R$               50.188,95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1" u="none" strike="noStrike">
                          <a:effectLst/>
                          <a:latin typeface="Arial"/>
                        </a:rPr>
                        <a:t>Custo Operacional Efetivo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R$               42.587,00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1" u="none" strike="noStrike">
                          <a:effectLst/>
                          <a:latin typeface="Arial"/>
                        </a:rPr>
                        <a:t>Custo Operaciontal Total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R$               95.715,73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1" u="none" strike="noStrike">
                          <a:effectLst/>
                          <a:latin typeface="Arial"/>
                        </a:rPr>
                        <a:t>Custo Total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R$             151.954,98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501756"/>
              </p:ext>
            </p:extLst>
          </p:nvPr>
        </p:nvGraphicFramePr>
        <p:xfrm>
          <a:off x="155575" y="5253831"/>
          <a:ext cx="5321300" cy="504825"/>
        </p:xfrm>
        <a:graphic>
          <a:graphicData uri="http://schemas.openxmlformats.org/drawingml/2006/table">
            <a:tbl>
              <a:tblPr/>
              <a:tblGrid>
                <a:gridCol w="3911600"/>
                <a:gridCol w="1409700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1" u="none" strike="noStrike">
                          <a:effectLst/>
                          <a:latin typeface="Arial"/>
                        </a:rPr>
                        <a:t>Margem Bruta - MB - (Receita-COE) Anual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244062"/>
                          </a:solidFill>
                          <a:effectLst/>
                          <a:latin typeface="Arial"/>
                        </a:rPr>
                        <a:t> R$                 7.601,95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1" u="none" strike="noStrike">
                          <a:effectLst/>
                          <a:latin typeface="Arial"/>
                        </a:rPr>
                        <a:t>Margem Líquida - ML - (Receita-COT) Anual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 R$              (45.526,77)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1" u="none" strike="noStrike">
                          <a:effectLst/>
                          <a:latin typeface="Arial"/>
                        </a:rPr>
                        <a:t>Lucro - (Receita - CT) Anual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 R$            (101.766,03)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606123"/>
              </p:ext>
            </p:extLst>
          </p:nvPr>
        </p:nvGraphicFramePr>
        <p:xfrm>
          <a:off x="155575" y="5877719"/>
          <a:ext cx="5321300" cy="514350"/>
        </p:xfrm>
        <a:graphic>
          <a:graphicData uri="http://schemas.openxmlformats.org/drawingml/2006/table">
            <a:tbl>
              <a:tblPr/>
              <a:tblGrid>
                <a:gridCol w="3911600"/>
                <a:gridCol w="1409700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1" u="none" strike="noStrike">
                          <a:effectLst/>
                          <a:latin typeface="Arial"/>
                        </a:rPr>
                        <a:t>Margem Bruta - MB - (Receita-COE) Mensal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244062"/>
                          </a:solidFill>
                          <a:effectLst/>
                          <a:latin typeface="Arial"/>
                        </a:rPr>
                        <a:t> R$                    633,50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1" u="none" strike="noStrike">
                          <a:effectLst/>
                          <a:latin typeface="Arial"/>
                        </a:rPr>
                        <a:t>Margem Líquida - ML - (Receita-COT) Mensal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 R$                (3.793,90)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1" u="none" strike="noStrike">
                          <a:effectLst/>
                          <a:latin typeface="Arial"/>
                        </a:rPr>
                        <a:t>Lucro - (Receita - CT) Mensal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 R$                (8.480,50)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68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cdn1.iconfinder.com/data/icons/monocromatic-vol-1/128/brasil-51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-1" y="6488001"/>
            <a:ext cx="4714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Fonte</a:t>
            </a:r>
            <a:r>
              <a:rPr lang="en-US" sz="1100" dirty="0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: </a:t>
            </a:r>
            <a:r>
              <a:rPr lang="en-US" sz="1100" dirty="0" err="1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Projeto</a:t>
            </a:r>
            <a:r>
              <a:rPr lang="en-US" sz="1100" dirty="0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Campo </a:t>
            </a:r>
            <a:r>
              <a:rPr lang="en-US" sz="1100" dirty="0" err="1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Futuro</a:t>
            </a:r>
            <a:r>
              <a:rPr lang="en-US" sz="1100" dirty="0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– CEPEA/ESALQ/SENAR/CNA</a:t>
            </a:r>
            <a:endParaRPr lang="en-US" sz="1100" dirty="0">
              <a:solidFill>
                <a:srgbClr val="40404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8" name="AutoShape 4" descr="https://www.embrapa.br/image/journal/article?img_id=34907000&amp;t=1528374518844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8" name="AutoShape 6" descr="Resultado de imagem para MAPA RIO GRAND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0" name="Título 5"/>
          <p:cNvSpPr txBox="1">
            <a:spLocks/>
          </p:cNvSpPr>
          <p:nvPr/>
        </p:nvSpPr>
        <p:spPr>
          <a:xfrm>
            <a:off x="9745964" y="47713"/>
            <a:ext cx="4599973" cy="790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2400" b="1" dirty="0">
              <a:solidFill>
                <a:srgbClr val="404040"/>
              </a:solidFill>
              <a:latin typeface="Bahnschrift SemiBold" panose="020B0502040204020203" pitchFamily="34" charset="0"/>
              <a:ea typeface="Adobe Ming Std L" panose="020203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xmlns="" id="{44C98FE8-0930-4EB1-821C-96FF1C229F68}"/>
              </a:ext>
            </a:extLst>
          </p:cNvPr>
          <p:cNvSpPr txBox="1">
            <a:spLocks/>
          </p:cNvSpPr>
          <p:nvPr/>
        </p:nvSpPr>
        <p:spPr>
          <a:xfrm>
            <a:off x="205602" y="861800"/>
            <a:ext cx="11974717" cy="790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sz="3200" b="1" cap="all" dirty="0" smtClean="0">
                <a:latin typeface="Bahnschrift SemiBold" panose="020B0502040204020203" pitchFamily="34" charset="0"/>
                <a:ea typeface="Adobe Ming Std L" panose="02020300000000000000" pitchFamily="18" charset="-128"/>
                <a:cs typeface="Arial" panose="020B0604020202020204" pitchFamily="34" charset="0"/>
              </a:rPr>
              <a:t>EXEMPLO DE UM CUSTO DE pecuária de leite</a:t>
            </a:r>
            <a:endParaRPr lang="pt-BR" sz="3200" b="1" cap="all" dirty="0">
              <a:latin typeface="Bahnschrift SemiBold" panose="020B0502040204020203" pitchFamily="34" charset="0"/>
              <a:ea typeface="Adobe Ming Std L" panose="020203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EC86D52E-992D-4A71-858B-D75092A70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" y="-571810"/>
            <a:ext cx="12191999" cy="145014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761" y="1019487"/>
            <a:ext cx="2092839" cy="475221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503508"/>
              </p:ext>
            </p:extLst>
          </p:nvPr>
        </p:nvGraphicFramePr>
        <p:xfrm>
          <a:off x="189480" y="1652396"/>
          <a:ext cx="5918200" cy="3590925"/>
        </p:xfrm>
        <a:graphic>
          <a:graphicData uri="http://schemas.openxmlformats.org/drawingml/2006/table">
            <a:tbl>
              <a:tblPr/>
              <a:tblGrid>
                <a:gridCol w="3871423"/>
                <a:gridCol w="1056708"/>
                <a:gridCol w="990069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effectLst/>
                          <a:latin typeface="Arial"/>
                        </a:rPr>
                        <a:t>ESPECIFICAÇÃO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Valor da atividade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Valor do leite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effectLst/>
                          <a:latin typeface="Arial"/>
                        </a:rPr>
                        <a:t>2. CUSTOS DE PRODUÇÃO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effectLst/>
                          <a:latin typeface="Arial"/>
                        </a:rPr>
                        <a:t>   2.1 CUSTO OPERACIONAL EFETIVO - COE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        Transporte do leite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        Gastos administrativos, impostos e taxas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7.476,6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7.120,4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        Energia e combustível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4.457,6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4.245,2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        Silagem (Insumos + M.O. contrat.)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33.180,7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31.599,7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        Forrageiras anuais (Insumos + M.O. contrat.)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9.891,0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9.419,7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        Manutenção - Benfeitorias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4.781,8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4.554,0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        Manutenção - Máquinas, implementos, equipamentos e utilitários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8.761,5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8.344,0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        Manutenção - Forrageiras perenes (ìnsumos + M.O. contrat.)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5.960,8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5.676,8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        Medicamentos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9.032,8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8.602,4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        Material de ordenha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3.006,4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3.006,4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        Aleitamento Artificial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        Inseminação Artificial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4.000,0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3.809,4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        Mão-de-obra contratada para manejo do rebanho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2.880,0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2.742,8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        Assistência técnica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4.200,0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3.999,9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        Suplementação Mineral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5.707,7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5.435,8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        Concentrado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71.901,2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68.475,4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        Outros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effectLst/>
                          <a:latin typeface="Arial"/>
                        </a:rPr>
                        <a:t>TOTAL DO COE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effectLst/>
                          <a:latin typeface="Arial"/>
                        </a:rPr>
                        <a:t> R$    175.238,15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effectLst/>
                          <a:latin typeface="Arial"/>
                        </a:rPr>
                        <a:t> R$  167.031,98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339850"/>
              </p:ext>
            </p:extLst>
          </p:nvPr>
        </p:nvGraphicFramePr>
        <p:xfrm>
          <a:off x="6192960" y="1666492"/>
          <a:ext cx="5918200" cy="2952750"/>
        </p:xfrm>
        <a:graphic>
          <a:graphicData uri="http://schemas.openxmlformats.org/drawingml/2006/table">
            <a:tbl>
              <a:tblPr/>
              <a:tblGrid>
                <a:gridCol w="3871423"/>
                <a:gridCol w="1056708"/>
                <a:gridCol w="990069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effectLst/>
                          <a:latin typeface="Arial"/>
                        </a:rPr>
                        <a:t>   2.2 CUSTO OPERACIONAL TOTAL - COT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        Custo Operacional Efetivo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175.238,15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167.031,98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        Benfeitorias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5.912,21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5.630,52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        Máquinas, implementos, equipamentos e utilitários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13.997,33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13.330,42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        Animais de Serviço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        Forrageiras perenes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724,04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689,54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        Pro-labore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17.947,05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17.091,94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effectLst/>
                          <a:latin typeface="Arial"/>
                        </a:rPr>
                        <a:t>CUSTO OPERACIONAL TOTAL - COT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effectLst/>
                          <a:latin typeface="Arial"/>
                        </a:rPr>
                        <a:t> R$    213.818,78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effectLst/>
                          <a:latin typeface="Arial"/>
                        </a:rPr>
                        <a:t> R$  203.774,40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effectLst/>
                          <a:latin typeface="Arial"/>
                        </a:rPr>
                        <a:t>   2.3 CUSTO TOTAL - CT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        Custo Operacional Total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213.818,78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203.774,40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        Remuneração de Capital - Benfeitorias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8.607,24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8.197,14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effectLst/>
                          <a:latin typeface="Arial"/>
                        </a:rPr>
                        <a:t>         Remuneração de Capital - Máquinas, implementos, equipamentos e utilitários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10.726,95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10.215,85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effectLst/>
                          <a:latin typeface="Arial"/>
                        </a:rPr>
                        <a:t>         Remuneração de Capital - Animais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13.155,51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12.528,70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        Remuneração de Capital - Forrageiras Perenes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651,63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620,59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        Remuneração do Capital Circulante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3.757,14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3.578,13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        Custo de Oportunidade da Terra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16.575,00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15.785,27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effectLst/>
                          <a:latin typeface="Arial"/>
                        </a:rPr>
                        <a:t>CUSTO TOTAL - CT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effectLst/>
                          <a:latin typeface="Arial"/>
                        </a:rPr>
                        <a:t> R$    267.292,26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effectLst/>
                          <a:latin typeface="Arial"/>
                        </a:rPr>
                        <a:t> R$  254.700,08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911580"/>
              </p:ext>
            </p:extLst>
          </p:nvPr>
        </p:nvGraphicFramePr>
        <p:xfrm>
          <a:off x="2692400" y="5334794"/>
          <a:ext cx="6616700" cy="990600"/>
        </p:xfrm>
        <a:graphic>
          <a:graphicData uri="http://schemas.openxmlformats.org/drawingml/2006/table">
            <a:tbl>
              <a:tblPr/>
              <a:tblGrid>
                <a:gridCol w="3871642"/>
                <a:gridCol w="1056768"/>
                <a:gridCol w="990125"/>
                <a:gridCol w="698165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effectLst/>
                          <a:latin typeface="Arial"/>
                        </a:rPr>
                        <a:t>ESPECIFICAÇÃO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Valor da atividade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Valor do leite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Valor unitário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effectLst/>
                          <a:latin typeface="Arial"/>
                        </a:rPr>
                        <a:t>1. RENDA BRUTA - RB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        Receita leite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209.875,00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209.875,00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1,15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        Receita venda dos animais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10.500,00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        Outras Receitas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 R$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effectLst/>
                          <a:latin typeface="Arial"/>
                        </a:rPr>
                        <a:t>TOTAL DA RB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effectLst/>
                          <a:latin typeface="Arial"/>
                        </a:rPr>
                        <a:t> R$    220.375,00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effectLst/>
                          <a:latin typeface="Arial"/>
                        </a:rPr>
                        <a:t> R$  209.875,00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effectLst/>
                          <a:latin typeface="Arial"/>
                        </a:rPr>
                        <a:t> R$    1,15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22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cdn1.iconfinder.com/data/icons/monocromatic-vol-1/128/brasil-51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-1" y="6488001"/>
            <a:ext cx="4714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Fonte</a:t>
            </a:r>
            <a:r>
              <a:rPr lang="en-US" sz="1100" dirty="0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: </a:t>
            </a:r>
            <a:r>
              <a:rPr lang="en-US" sz="1100" dirty="0" err="1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Projeto</a:t>
            </a:r>
            <a:r>
              <a:rPr lang="en-US" sz="1100" dirty="0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Campo </a:t>
            </a:r>
            <a:r>
              <a:rPr lang="en-US" sz="1100" dirty="0" err="1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Futuro</a:t>
            </a:r>
            <a:r>
              <a:rPr lang="en-US" sz="1100" dirty="0" smtClean="0">
                <a:solidFill>
                  <a:srgbClr val="40404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– CEPEA/ESALQ/SENAR/CNA</a:t>
            </a:r>
            <a:endParaRPr lang="en-US" sz="1100" dirty="0">
              <a:solidFill>
                <a:srgbClr val="40404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8" name="AutoShape 4" descr="https://www.embrapa.br/image/journal/article?img_id=34907000&amp;t=1528374518844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8" name="AutoShape 6" descr="Resultado de imagem para MAPA RIO GRAND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0" name="Título 5"/>
          <p:cNvSpPr txBox="1">
            <a:spLocks/>
          </p:cNvSpPr>
          <p:nvPr/>
        </p:nvSpPr>
        <p:spPr>
          <a:xfrm>
            <a:off x="9745964" y="47713"/>
            <a:ext cx="4599973" cy="790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2400" b="1" dirty="0">
              <a:solidFill>
                <a:srgbClr val="404040"/>
              </a:solidFill>
              <a:latin typeface="Bahnschrift SemiBold" panose="020B0502040204020203" pitchFamily="34" charset="0"/>
              <a:ea typeface="Adobe Ming Std L" panose="020203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xmlns="" id="{44C98FE8-0930-4EB1-821C-96FF1C229F68}"/>
              </a:ext>
            </a:extLst>
          </p:cNvPr>
          <p:cNvSpPr txBox="1">
            <a:spLocks/>
          </p:cNvSpPr>
          <p:nvPr/>
        </p:nvSpPr>
        <p:spPr>
          <a:xfrm>
            <a:off x="205602" y="861800"/>
            <a:ext cx="11974717" cy="790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sz="3200" b="1" cap="all" dirty="0" smtClean="0">
                <a:latin typeface="Bahnschrift SemiBold" panose="020B0502040204020203" pitchFamily="34" charset="0"/>
                <a:ea typeface="Adobe Ming Std L" panose="02020300000000000000" pitchFamily="18" charset="-128"/>
                <a:cs typeface="Arial" panose="020B0604020202020204" pitchFamily="34" charset="0"/>
              </a:rPr>
              <a:t>EXEMPLO DE UM CUSTO DE pecuária de leite</a:t>
            </a:r>
            <a:endParaRPr lang="pt-BR" sz="3200" b="1" cap="all" dirty="0">
              <a:latin typeface="Bahnschrift SemiBold" panose="020B0502040204020203" pitchFamily="34" charset="0"/>
              <a:ea typeface="Adobe Ming Std L" panose="020203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EC86D52E-992D-4A71-858B-D75092A70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" y="-571810"/>
            <a:ext cx="12191999" cy="145014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761" y="1019487"/>
            <a:ext cx="2092839" cy="475221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3424427" y="1825626"/>
          <a:ext cx="5343145" cy="4351336"/>
        </p:xfrm>
        <a:graphic>
          <a:graphicData uri="http://schemas.openxmlformats.org/drawingml/2006/table">
            <a:tbl>
              <a:tblPr/>
              <a:tblGrid>
                <a:gridCol w="3495247"/>
                <a:gridCol w="954031"/>
                <a:gridCol w="893867"/>
              </a:tblGrid>
              <a:tr h="180589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sng" strike="noStrike">
                          <a:effectLst/>
                          <a:latin typeface="Arial"/>
                        </a:rPr>
                        <a:t>Análise Econômica da Atividade Leiteira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sng" strike="noStrike">
                          <a:effectLst/>
                          <a:latin typeface="Arial"/>
                        </a:rPr>
                        <a:t>Receita 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sng" strike="noStrike">
                          <a:effectLst/>
                          <a:latin typeface="Arial"/>
                        </a:rPr>
                        <a:t>Receita Leite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99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Margem Bruta (RB-COE) Anual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 R$      45.136,85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 R$    42.843,02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99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Margem Bruta (RB-COE) Mensal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 R$        3.761,40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 R$      3.570,25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99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Margem Bruta Unitária [(RB-COE)/Produção]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 R$            0,23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99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589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Margem Líquida (RB-COT) Anual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 R$        6.556,22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 R$      6.100,60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589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Margem Líquida (RB-COT) Mensal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 R$          546,35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 R$         508,38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619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Margem Líquida Unitária [(RB-COT)/Produção]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 R$            0,03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619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619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Lucro (RB-CT)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 R$     (46.917,26)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 R$   (44.825,08)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619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Lucro Unitário [(RB-CT)/Produção]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 R$           (0,25)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619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619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Margem Bruta/Área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 R$        2.655,11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 R$      2.520,18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619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Margem Bruta/Vaca em Lactação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 R$        1.624,93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 R$      1.542,35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79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Margem Bruta/Total de Vacas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 R$        1.408,27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 R$      1.336,70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619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619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Margem Líquida/Área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 R$          385,66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 R$         358,86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619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Margem Líquida/Vaca em Lactação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 R$          236,02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 R$         219,62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619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Margem Líquida/Total de Vacas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 R$          204,55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 R$         190,34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619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619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Custo (COE)/litro de leite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 R$            0,92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619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Custo (COT)/litro de leite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 R$            1,12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619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Custo (CT)/litro de leite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 R$            1,40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619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4619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Estoque de Capital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      1.152.355,60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4619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Margem Líquida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 R$        6.556,22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4619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Taxa de remuneração do capital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effectLst/>
                          <a:latin typeface="Arial"/>
                        </a:rPr>
                        <a:t>0,6%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7916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7253</TotalTime>
  <Words>3135</Words>
  <Application>Microsoft Office PowerPoint</Application>
  <PresentationFormat>Personalizar</PresentationFormat>
  <Paragraphs>1095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Danielle</dc:creator>
  <cp:lastModifiedBy>home</cp:lastModifiedBy>
  <cp:revision>107</cp:revision>
  <dcterms:created xsi:type="dcterms:W3CDTF">2020-09-14T13:48:28Z</dcterms:created>
  <dcterms:modified xsi:type="dcterms:W3CDTF">2020-12-01T19:47:03Z</dcterms:modified>
</cp:coreProperties>
</file>