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0" r:id="rId4"/>
    <p:sldId id="274" r:id="rId5"/>
    <p:sldId id="264" r:id="rId6"/>
    <p:sldId id="263" r:id="rId7"/>
    <p:sldId id="266" r:id="rId8"/>
    <p:sldId id="268" r:id="rId9"/>
    <p:sldId id="275" r:id="rId10"/>
    <p:sldId id="276" r:id="rId11"/>
    <p:sldId id="270" r:id="rId12"/>
    <p:sldId id="278" r:id="rId13"/>
    <p:sldId id="283" r:id="rId14"/>
    <p:sldId id="271" r:id="rId15"/>
    <p:sldId id="28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ED7D31"/>
    <a:srgbClr val="C55A1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9AEF3BF-DE69-480B-92D7-BC7ACDE5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CC300D-8DD6-448A-BD87-F62499394A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CDCD6-C2F6-4FED-B5EB-53F6CDC3C35C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AA983-2578-4B07-A9F9-E0733F70BB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60045A-91D0-4532-B5F0-1319FED6CC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B761-9779-4A75-8883-410E7882C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22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E7BF-EAEA-48D0-BBC1-C31F12CD5D3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FE53-1D04-4708-8C7D-16F92EE0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14:flip dir="r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689426" y="1358284"/>
            <a:ext cx="871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多排队进度查询微信小程序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820868" y="4838054"/>
            <a:ext cx="4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重庆师范大学    计算机与信息科学学院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1695" y="3429003"/>
            <a:ext cx="2630662" cy="374944"/>
            <a:chOff x="5686799" y="3947320"/>
            <a:chExt cx="1825276" cy="276925"/>
          </a:xfrm>
        </p:grpSpPr>
        <p:sp>
          <p:nvSpPr>
            <p:cNvPr id="44" name="文本框 43"/>
            <p:cNvSpPr txBox="1"/>
            <p:nvPr/>
          </p:nvSpPr>
          <p:spPr>
            <a:xfrm>
              <a:off x="5855553" y="3951464"/>
              <a:ext cx="1656522" cy="2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答   辩   人：王　振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86798" y="3947324"/>
              <a:ext cx="161655" cy="234136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3317759-5749-4C57-98C0-0141D03EBA99}"/>
              </a:ext>
            </a:extLst>
          </p:cNvPr>
          <p:cNvGrpSpPr/>
          <p:nvPr/>
        </p:nvGrpSpPr>
        <p:grpSpPr>
          <a:xfrm>
            <a:off x="4698221" y="4106003"/>
            <a:ext cx="2697615" cy="369332"/>
            <a:chOff x="4731905" y="4768657"/>
            <a:chExt cx="2697615" cy="369332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31905" y="4832597"/>
              <a:ext cx="321583" cy="302106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7B0584F-D68B-4CC6-9FF8-7CAB9846FCEB}"/>
                </a:ext>
              </a:extLst>
            </p:cNvPr>
            <p:cNvSpPr txBox="1"/>
            <p:nvPr/>
          </p:nvSpPr>
          <p:spPr>
            <a:xfrm>
              <a:off x="5042073" y="4768657"/>
              <a:ext cx="23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 导 老 师：杨　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3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APRT3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62311" y="3973311"/>
            <a:ext cx="553998" cy="836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D48CEB0-BF30-4FB5-A94B-F9B13FBEB039}"/>
              </a:ext>
            </a:extLst>
          </p:cNvPr>
          <p:cNvGrpSpPr/>
          <p:nvPr/>
        </p:nvGrpSpPr>
        <p:grpSpPr>
          <a:xfrm>
            <a:off x="4969581" y="432181"/>
            <a:ext cx="5173980" cy="6362700"/>
            <a:chOff x="0" y="0"/>
            <a:chExt cx="4899660" cy="61112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17B6A3E-DF70-4061-8CEF-5C819AC3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4899660" cy="5760720"/>
            </a:xfrm>
            <a:prstGeom prst="rect">
              <a:avLst/>
            </a:prstGeom>
          </p:spPr>
        </p:pic>
        <p:sp>
          <p:nvSpPr>
            <p:cNvPr id="24" name="文本框 109">
              <a:extLst>
                <a:ext uri="{FF2B5EF4-FFF2-40B4-BE49-F238E27FC236}">
                  <a16:creationId xmlns:a16="http://schemas.microsoft.com/office/drawing/2014/main" id="{208809D1-3461-4D9D-98FA-A7173FEE4F1E}"/>
                </a:ext>
              </a:extLst>
            </p:cNvPr>
            <p:cNvSpPr txBox="1"/>
            <p:nvPr/>
          </p:nvSpPr>
          <p:spPr>
            <a:xfrm>
              <a:off x="0" y="5814060"/>
              <a:ext cx="4899660" cy="29718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66700"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实体</a:t>
              </a:r>
              <a:r>
                <a:rPr lang="en-US" sz="105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sz="105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联系图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669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1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3906 -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977269-D22A-40F6-B019-36F9FCE50473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APRT4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3AB0E1C-00FD-43B2-BE11-6E21B01A42AD}"/>
              </a:ext>
            </a:extLst>
          </p:cNvPr>
          <p:cNvSpPr txBox="1"/>
          <p:nvPr/>
        </p:nvSpPr>
        <p:spPr>
          <a:xfrm>
            <a:off x="6867221" y="293681"/>
            <a:ext cx="142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前端实现</a:t>
            </a:r>
          </a:p>
        </p:txBody>
      </p:sp>
      <p:pic>
        <p:nvPicPr>
          <p:cNvPr id="62" name="Picture 68">
            <a:extLst>
              <a:ext uri="{FF2B5EF4-FFF2-40B4-BE49-F238E27FC236}">
                <a16:creationId xmlns:a16="http://schemas.microsoft.com/office/drawing/2014/main" id="{31E060FD-78DC-4336-9FFD-817B91EA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70" y="1161633"/>
            <a:ext cx="2807224" cy="482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DA61F7B-9267-4C64-B6B7-F48307CE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22" y="1195278"/>
            <a:ext cx="2807224" cy="479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9CEDE74-4C76-4156-B0BD-A2462E100C5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7522" y="1161633"/>
            <a:ext cx="2807224" cy="48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25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977269-D22A-40F6-B019-36F9FCE50473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APRT4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4BD788D-24BA-46AA-8FE9-24C233C39849}"/>
              </a:ext>
            </a:extLst>
          </p:cNvPr>
          <p:cNvSpPr txBox="1"/>
          <p:nvPr/>
        </p:nvSpPr>
        <p:spPr>
          <a:xfrm>
            <a:off x="6867221" y="293681"/>
            <a:ext cx="142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后台实现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8EFA84C-54FA-4542-A49E-BD183409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97" y="1357548"/>
            <a:ext cx="7997947" cy="41429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6B34946-254C-4E7E-A955-00EBDE5B0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938" y="1357549"/>
            <a:ext cx="8093801" cy="425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14F211-E2E9-4CFA-90D7-FB0230611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365" y="1338359"/>
            <a:ext cx="8034389" cy="41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81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/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762" y="2967764"/>
            <a:ext cx="3698514" cy="923330"/>
            <a:chOff x="6096762" y="2967764"/>
            <a:chExt cx="3698514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63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4193 -4.07407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2511D40-FA7E-472A-87DB-051042A7020E}"/>
              </a:ext>
            </a:extLst>
          </p:cNvPr>
          <p:cNvGrpSpPr/>
          <p:nvPr/>
        </p:nvGrpSpPr>
        <p:grpSpPr>
          <a:xfrm>
            <a:off x="3686030" y="1836143"/>
            <a:ext cx="3782933" cy="3506339"/>
            <a:chOff x="3686030" y="1836143"/>
            <a:chExt cx="3782933" cy="3506339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6030" y="1836143"/>
              <a:ext cx="2891571" cy="3506339"/>
              <a:chOff x="3686030" y="1836143"/>
              <a:chExt cx="2891571" cy="350633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3749821" y="1836143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686030" y="1908149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325612" y="2005708"/>
                <a:ext cx="2251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71C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</a:t>
                </a: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052660" y="2441821"/>
                <a:ext cx="606384" cy="2900661"/>
                <a:chOff x="3687374" y="2149104"/>
                <a:chExt cx="606384" cy="2900661"/>
              </a:xfrm>
            </p:grpSpPr>
            <p:cxnSp>
              <p:nvCxnSpPr>
                <p:cNvPr id="23" name="直接连接符 22"/>
                <p:cNvCxnSpPr>
                  <a:stCxn id="3" idx="4"/>
                </p:cNvCxnSpPr>
                <p:nvPr/>
              </p:nvCxnSpPr>
              <p:spPr>
                <a:xfrm>
                  <a:off x="3687374" y="2149104"/>
                  <a:ext cx="0" cy="28373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687374" y="4986461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椭圆 25"/>
                <p:cNvSpPr/>
                <p:nvPr/>
              </p:nvSpPr>
              <p:spPr>
                <a:xfrm>
                  <a:off x="4167149" y="4923156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1" name="文本框 20"/>
            <p:cNvSpPr txBox="1"/>
            <p:nvPr/>
          </p:nvSpPr>
          <p:spPr>
            <a:xfrm>
              <a:off x="4126634" y="2547143"/>
              <a:ext cx="334232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有一个明确的任务需求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借助微信小程序、云开发平台降低开发成本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数据库设计满足第三范式，给增删查改带来便利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076188" y="1908149"/>
            <a:ext cx="2884622" cy="3453355"/>
            <a:chOff x="6259494" y="1902924"/>
            <a:chExt cx="2884622" cy="3453355"/>
          </a:xfrm>
        </p:grpSpPr>
        <p:grpSp>
          <p:nvGrpSpPr>
            <p:cNvPr id="27" name="组合 26"/>
            <p:cNvGrpSpPr/>
            <p:nvPr/>
          </p:nvGrpSpPr>
          <p:grpSpPr>
            <a:xfrm>
              <a:off x="6259494" y="1902924"/>
              <a:ext cx="1046704" cy="3453355"/>
              <a:chOff x="6259494" y="1902924"/>
              <a:chExt cx="1046704" cy="3453355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6259494" y="2205763"/>
                <a:ext cx="469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6549340" y="2205763"/>
                <a:ext cx="606384" cy="3150516"/>
                <a:chOff x="3801674" y="1899249"/>
                <a:chExt cx="606384" cy="3150516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3801674" y="1899249"/>
                  <a:ext cx="0" cy="3087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801674" y="4986461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椭圆 32"/>
                <p:cNvSpPr/>
                <p:nvPr/>
              </p:nvSpPr>
              <p:spPr>
                <a:xfrm>
                  <a:off x="4281449" y="4923156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6636729" y="1902924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572938" y="1974930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728740" y="2511787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限于微信小程序运营规范，无法上线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缺少下一次出队时间的预测算法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35491" y="2005708"/>
              <a:ext cx="1774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遗憾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8E977269-D22A-40F6-B019-36F9FCE50473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APRT4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125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2991563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GUIDE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7">
            <a:extLst>
              <a:ext uri="{FF2B5EF4-FFF2-40B4-BE49-F238E27FC236}">
                <a16:creationId xmlns:a16="http://schemas.microsoft.com/office/drawing/2014/main" id="{5940A992-2452-4D41-B059-995DE384CA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1532" y="1578758"/>
            <a:ext cx="1888936" cy="1299824"/>
          </a:xfrm>
          <a:custGeom>
            <a:avLst/>
            <a:gdLst>
              <a:gd name="T0" fmla="*/ 72 w 316"/>
              <a:gd name="T1" fmla="*/ 96 h 179"/>
              <a:gd name="T2" fmla="*/ 72 w 316"/>
              <a:gd name="T3" fmla="*/ 133 h 179"/>
              <a:gd name="T4" fmla="*/ 244 w 316"/>
              <a:gd name="T5" fmla="*/ 133 h 179"/>
              <a:gd name="T6" fmla="*/ 244 w 316"/>
              <a:gd name="T7" fmla="*/ 96 h 179"/>
              <a:gd name="T8" fmla="*/ 237 w 316"/>
              <a:gd name="T9" fmla="*/ 91 h 179"/>
              <a:gd name="T10" fmla="*/ 163 w 316"/>
              <a:gd name="T11" fmla="*/ 122 h 179"/>
              <a:gd name="T12" fmla="*/ 153 w 316"/>
              <a:gd name="T13" fmla="*/ 122 h 179"/>
              <a:gd name="T14" fmla="*/ 80 w 316"/>
              <a:gd name="T15" fmla="*/ 91 h 179"/>
              <a:gd name="T16" fmla="*/ 72 w 316"/>
              <a:gd name="T17" fmla="*/ 96 h 179"/>
              <a:gd name="T18" fmla="*/ 39 w 316"/>
              <a:gd name="T19" fmla="*/ 73 h 179"/>
              <a:gd name="T20" fmla="*/ 39 w 316"/>
              <a:gd name="T21" fmla="*/ 106 h 179"/>
              <a:gd name="T22" fmla="*/ 39 w 316"/>
              <a:gd name="T23" fmla="*/ 107 h 179"/>
              <a:gd name="T24" fmla="*/ 41 w 316"/>
              <a:gd name="T25" fmla="*/ 107 h 179"/>
              <a:gd name="T26" fmla="*/ 45 w 316"/>
              <a:gd name="T27" fmla="*/ 112 h 179"/>
              <a:gd name="T28" fmla="*/ 44 w 316"/>
              <a:gd name="T29" fmla="*/ 119 h 179"/>
              <a:gd name="T30" fmla="*/ 44 w 316"/>
              <a:gd name="T31" fmla="*/ 119 h 179"/>
              <a:gd name="T32" fmla="*/ 44 w 316"/>
              <a:gd name="T33" fmla="*/ 123 h 179"/>
              <a:gd name="T34" fmla="*/ 44 w 316"/>
              <a:gd name="T35" fmla="*/ 124 h 179"/>
              <a:gd name="T36" fmla="*/ 42 w 316"/>
              <a:gd name="T37" fmla="*/ 174 h 179"/>
              <a:gd name="T38" fmla="*/ 41 w 316"/>
              <a:gd name="T39" fmla="*/ 174 h 179"/>
              <a:gd name="T40" fmla="*/ 42 w 316"/>
              <a:gd name="T41" fmla="*/ 169 h 179"/>
              <a:gd name="T42" fmla="*/ 40 w 316"/>
              <a:gd name="T43" fmla="*/ 169 h 179"/>
              <a:gd name="T44" fmla="*/ 35 w 316"/>
              <a:gd name="T45" fmla="*/ 179 h 179"/>
              <a:gd name="T46" fmla="*/ 34 w 316"/>
              <a:gd name="T47" fmla="*/ 178 h 179"/>
              <a:gd name="T48" fmla="*/ 33 w 316"/>
              <a:gd name="T49" fmla="*/ 168 h 179"/>
              <a:gd name="T50" fmla="*/ 31 w 316"/>
              <a:gd name="T51" fmla="*/ 166 h 179"/>
              <a:gd name="T52" fmla="*/ 31 w 316"/>
              <a:gd name="T53" fmla="*/ 172 h 179"/>
              <a:gd name="T54" fmla="*/ 30 w 316"/>
              <a:gd name="T55" fmla="*/ 172 h 179"/>
              <a:gd name="T56" fmla="*/ 29 w 316"/>
              <a:gd name="T57" fmla="*/ 168 h 179"/>
              <a:gd name="T58" fmla="*/ 28 w 316"/>
              <a:gd name="T59" fmla="*/ 169 h 179"/>
              <a:gd name="T60" fmla="*/ 28 w 316"/>
              <a:gd name="T61" fmla="*/ 174 h 179"/>
              <a:gd name="T62" fmla="*/ 27 w 316"/>
              <a:gd name="T63" fmla="*/ 175 h 179"/>
              <a:gd name="T64" fmla="*/ 26 w 316"/>
              <a:gd name="T65" fmla="*/ 123 h 179"/>
              <a:gd name="T66" fmla="*/ 26 w 316"/>
              <a:gd name="T67" fmla="*/ 122 h 179"/>
              <a:gd name="T68" fmla="*/ 26 w 316"/>
              <a:gd name="T69" fmla="*/ 118 h 179"/>
              <a:gd name="T70" fmla="*/ 26 w 316"/>
              <a:gd name="T71" fmla="*/ 118 h 179"/>
              <a:gd name="T72" fmla="*/ 25 w 316"/>
              <a:gd name="T73" fmla="*/ 112 h 179"/>
              <a:gd name="T74" fmla="*/ 30 w 316"/>
              <a:gd name="T75" fmla="*/ 105 h 179"/>
              <a:gd name="T76" fmla="*/ 32 w 316"/>
              <a:gd name="T77" fmla="*/ 105 h 179"/>
              <a:gd name="T78" fmla="*/ 32 w 316"/>
              <a:gd name="T79" fmla="*/ 104 h 179"/>
              <a:gd name="T80" fmla="*/ 32 w 316"/>
              <a:gd name="T81" fmla="*/ 68 h 179"/>
              <a:gd name="T82" fmla="*/ 30 w 316"/>
              <a:gd name="T83" fmla="*/ 65 h 179"/>
              <a:gd name="T84" fmla="*/ 4 w 316"/>
              <a:gd name="T85" fmla="*/ 54 h 179"/>
              <a:gd name="T86" fmla="*/ 4 w 316"/>
              <a:gd name="T87" fmla="*/ 45 h 179"/>
              <a:gd name="T88" fmla="*/ 154 w 316"/>
              <a:gd name="T89" fmla="*/ 0 h 179"/>
              <a:gd name="T90" fmla="*/ 162 w 316"/>
              <a:gd name="T91" fmla="*/ 0 h 179"/>
              <a:gd name="T92" fmla="*/ 311 w 316"/>
              <a:gd name="T93" fmla="*/ 45 h 179"/>
              <a:gd name="T94" fmla="*/ 312 w 316"/>
              <a:gd name="T95" fmla="*/ 54 h 179"/>
              <a:gd name="T96" fmla="*/ 163 w 316"/>
              <a:gd name="T97" fmla="*/ 116 h 179"/>
              <a:gd name="T98" fmla="*/ 153 w 316"/>
              <a:gd name="T99" fmla="*/ 116 h 179"/>
              <a:gd name="T100" fmla="*/ 43 w 316"/>
              <a:gd name="T101" fmla="*/ 70 h 179"/>
              <a:gd name="T102" fmla="*/ 39 w 316"/>
              <a:gd name="T103" fmla="*/ 7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6" h="179">
                <a:moveTo>
                  <a:pt x="72" y="96"/>
                </a:moveTo>
                <a:cubicBezTo>
                  <a:pt x="72" y="133"/>
                  <a:pt x="72" y="133"/>
                  <a:pt x="72" y="133"/>
                </a:cubicBezTo>
                <a:cubicBezTo>
                  <a:pt x="72" y="177"/>
                  <a:pt x="244" y="177"/>
                  <a:pt x="244" y="13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92"/>
                  <a:pt x="240" y="89"/>
                  <a:pt x="237" y="91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0" y="123"/>
                  <a:pt x="156" y="123"/>
                  <a:pt x="153" y="122"/>
                </a:cubicBezTo>
                <a:cubicBezTo>
                  <a:pt x="80" y="91"/>
                  <a:pt x="80" y="91"/>
                  <a:pt x="80" y="91"/>
                </a:cubicBezTo>
                <a:cubicBezTo>
                  <a:pt x="76" y="89"/>
                  <a:pt x="72" y="92"/>
                  <a:pt x="72" y="96"/>
                </a:cubicBezTo>
                <a:close/>
                <a:moveTo>
                  <a:pt x="39" y="73"/>
                </a:moveTo>
                <a:cubicBezTo>
                  <a:pt x="39" y="106"/>
                  <a:pt x="39" y="106"/>
                  <a:pt x="39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40" y="107"/>
                  <a:pt x="40" y="107"/>
                  <a:pt x="41" y="107"/>
                </a:cubicBezTo>
                <a:cubicBezTo>
                  <a:pt x="45" y="105"/>
                  <a:pt x="45" y="109"/>
                  <a:pt x="45" y="112"/>
                </a:cubicBezTo>
                <a:cubicBezTo>
                  <a:pt x="45" y="114"/>
                  <a:pt x="45" y="117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6" y="120"/>
                  <a:pt x="46" y="123"/>
                  <a:pt x="44" y="123"/>
                </a:cubicBezTo>
                <a:cubicBezTo>
                  <a:pt x="44" y="123"/>
                  <a:pt x="44" y="124"/>
                  <a:pt x="44" y="124"/>
                </a:cubicBezTo>
                <a:cubicBezTo>
                  <a:pt x="53" y="139"/>
                  <a:pt x="57" y="161"/>
                  <a:pt x="42" y="174"/>
                </a:cubicBezTo>
                <a:cubicBezTo>
                  <a:pt x="41" y="175"/>
                  <a:pt x="41" y="175"/>
                  <a:pt x="41" y="174"/>
                </a:cubicBezTo>
                <a:cubicBezTo>
                  <a:pt x="41" y="172"/>
                  <a:pt x="42" y="171"/>
                  <a:pt x="42" y="169"/>
                </a:cubicBezTo>
                <a:cubicBezTo>
                  <a:pt x="43" y="163"/>
                  <a:pt x="42" y="163"/>
                  <a:pt x="40" y="169"/>
                </a:cubicBezTo>
                <a:cubicBezTo>
                  <a:pt x="39" y="173"/>
                  <a:pt x="37" y="176"/>
                  <a:pt x="35" y="179"/>
                </a:cubicBezTo>
                <a:cubicBezTo>
                  <a:pt x="35" y="179"/>
                  <a:pt x="34" y="179"/>
                  <a:pt x="34" y="178"/>
                </a:cubicBezTo>
                <a:cubicBezTo>
                  <a:pt x="34" y="175"/>
                  <a:pt x="34" y="172"/>
                  <a:pt x="33" y="168"/>
                </a:cubicBezTo>
                <a:cubicBezTo>
                  <a:pt x="33" y="161"/>
                  <a:pt x="32" y="160"/>
                  <a:pt x="31" y="166"/>
                </a:cubicBezTo>
                <a:cubicBezTo>
                  <a:pt x="31" y="168"/>
                  <a:pt x="31" y="170"/>
                  <a:pt x="31" y="172"/>
                </a:cubicBezTo>
                <a:cubicBezTo>
                  <a:pt x="31" y="173"/>
                  <a:pt x="31" y="174"/>
                  <a:pt x="30" y="172"/>
                </a:cubicBezTo>
                <a:cubicBezTo>
                  <a:pt x="30" y="171"/>
                  <a:pt x="30" y="170"/>
                  <a:pt x="29" y="168"/>
                </a:cubicBezTo>
                <a:cubicBezTo>
                  <a:pt x="28" y="165"/>
                  <a:pt x="28" y="165"/>
                  <a:pt x="28" y="169"/>
                </a:cubicBezTo>
                <a:cubicBezTo>
                  <a:pt x="28" y="171"/>
                  <a:pt x="28" y="172"/>
                  <a:pt x="28" y="174"/>
                </a:cubicBezTo>
                <a:cubicBezTo>
                  <a:pt x="28" y="175"/>
                  <a:pt x="28" y="175"/>
                  <a:pt x="27" y="175"/>
                </a:cubicBezTo>
                <a:cubicBezTo>
                  <a:pt x="13" y="162"/>
                  <a:pt x="13" y="142"/>
                  <a:pt x="26" y="123"/>
                </a:cubicBezTo>
                <a:cubicBezTo>
                  <a:pt x="26" y="123"/>
                  <a:pt x="26" y="123"/>
                  <a:pt x="26" y="122"/>
                </a:cubicBezTo>
                <a:cubicBezTo>
                  <a:pt x="23" y="122"/>
                  <a:pt x="23" y="119"/>
                  <a:pt x="26" y="118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16"/>
                  <a:pt x="25" y="114"/>
                  <a:pt x="25" y="112"/>
                </a:cubicBezTo>
                <a:cubicBezTo>
                  <a:pt x="25" y="110"/>
                  <a:pt x="27" y="104"/>
                  <a:pt x="30" y="105"/>
                </a:cubicBezTo>
                <a:cubicBezTo>
                  <a:pt x="31" y="106"/>
                  <a:pt x="31" y="106"/>
                  <a:pt x="32" y="105"/>
                </a:cubicBezTo>
                <a:cubicBezTo>
                  <a:pt x="32" y="105"/>
                  <a:pt x="32" y="105"/>
                  <a:pt x="32" y="104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5"/>
                  <a:pt x="30" y="65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52"/>
                  <a:pt x="0" y="46"/>
                  <a:pt x="4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57" y="0"/>
                  <a:pt x="159" y="0"/>
                  <a:pt x="162" y="0"/>
                </a:cubicBezTo>
                <a:cubicBezTo>
                  <a:pt x="311" y="45"/>
                  <a:pt x="311" y="45"/>
                  <a:pt x="311" y="45"/>
                </a:cubicBezTo>
                <a:cubicBezTo>
                  <a:pt x="316" y="46"/>
                  <a:pt x="316" y="52"/>
                  <a:pt x="312" y="54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0" y="118"/>
                  <a:pt x="156" y="118"/>
                  <a:pt x="153" y="116"/>
                </a:cubicBezTo>
                <a:cubicBezTo>
                  <a:pt x="43" y="70"/>
                  <a:pt x="43" y="70"/>
                  <a:pt x="43" y="70"/>
                </a:cubicBezTo>
                <a:cubicBezTo>
                  <a:pt x="41" y="69"/>
                  <a:pt x="39" y="71"/>
                  <a:pt x="39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63072" y="2718330"/>
            <a:ext cx="4462199" cy="1422197"/>
            <a:chOff x="4575785" y="2700802"/>
            <a:chExt cx="4462199" cy="1422197"/>
          </a:xfrm>
        </p:grpSpPr>
        <p:grpSp>
          <p:nvGrpSpPr>
            <p:cNvPr id="23" name="组合 22"/>
            <p:cNvGrpSpPr/>
            <p:nvPr/>
          </p:nvGrpSpPr>
          <p:grpSpPr>
            <a:xfrm>
              <a:off x="4575785" y="2700802"/>
              <a:ext cx="1422197" cy="1422197"/>
              <a:chOff x="4920342" y="2700802"/>
              <a:chExt cx="1422197" cy="142219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0342" y="2700802"/>
                <a:ext cx="1422197" cy="1422197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003120" y="2860061"/>
                <a:ext cx="1132114" cy="1200329"/>
              </a:xfrm>
              <a:prstGeom prst="rect">
                <a:avLst/>
              </a:prstGeom>
              <a:noFill/>
              <a:scene3d>
                <a:camera prst="perspectiveHeroicExtremeLef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dirty="0">
                    <a:solidFill>
                      <a:schemeClr val="bg1"/>
                    </a:solidFill>
                    <a:latin typeface="+mn-ea"/>
                  </a:rPr>
                  <a:t>？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4362 -0.0013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171" y="-1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28138" y="2337895"/>
            <a:ext cx="3891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在二十一世纪，人们的工作和生活节奏加快，可是排队等待是一种常见的生活现象，可能造成时间浪费，所以需要一个能够提醒队列成员即将叫号的程序，使人们在排队时可以做其他更有意义的事情。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941059" y="2014330"/>
            <a:ext cx="0" cy="294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584E537-7F57-4535-903C-B34A2636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05" y="2180609"/>
            <a:ext cx="3752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93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171" y="-1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63514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81381" y="2337895"/>
            <a:ext cx="3891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在银行、手机营业厅等许多地方经常可以看到这样的排队取号机器，但是也只会出现在线下实体业务比较多的地方，因此我想到做一个更加通用的、任何人都可以使用的多排队进度查询小程序。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523366" y="2014330"/>
            <a:ext cx="0" cy="294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E26241-EA3A-49CB-BBCA-978F46ECA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91" y="2069776"/>
            <a:ext cx="2006504" cy="299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29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93066" y="2870309"/>
            <a:ext cx="4002210" cy="1118239"/>
            <a:chOff x="5035774" y="2761971"/>
            <a:chExt cx="4002210" cy="1118239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5774" y="2761971"/>
              <a:ext cx="1118239" cy="1118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735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3945 0.0004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0"/>
            <a:ext cx="12190476" cy="6285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81186" y="2702877"/>
            <a:ext cx="2067145" cy="523220"/>
            <a:chOff x="1052158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APRT2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63244" y="4123240"/>
            <a:ext cx="1465436" cy="1600439"/>
            <a:chOff x="3863244" y="4123240"/>
            <a:chExt cx="1465436" cy="1600439"/>
          </a:xfrm>
        </p:grpSpPr>
        <p:sp>
          <p:nvSpPr>
            <p:cNvPr id="42" name="文本框 41"/>
            <p:cNvSpPr txBox="1"/>
            <p:nvPr/>
          </p:nvSpPr>
          <p:spPr>
            <a:xfrm>
              <a:off x="3863245" y="4123240"/>
              <a:ext cx="14654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Ｖｅ．Ｊｓ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63244" y="4523350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输入需要的内容输入需要的内。</a:t>
              </a:r>
            </a:p>
            <a:p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43551FD-C97B-46B4-9395-82C3BC06473D}"/>
              </a:ext>
            </a:extLst>
          </p:cNvPr>
          <p:cNvGrpSpPr/>
          <p:nvPr/>
        </p:nvGrpSpPr>
        <p:grpSpPr>
          <a:xfrm>
            <a:off x="4516068" y="1412372"/>
            <a:ext cx="3165408" cy="2166782"/>
            <a:chOff x="4383049" y="1843191"/>
            <a:chExt cx="3141050" cy="193956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FB66A59-A82D-4D43-B666-59B65E1020D3}"/>
                </a:ext>
              </a:extLst>
            </p:cNvPr>
            <p:cNvSpPr/>
            <p:nvPr/>
          </p:nvSpPr>
          <p:spPr>
            <a:xfrm>
              <a:off x="4383049" y="1992816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</a:t>
              </a:r>
              <a:endPara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只要用户的手机或电脑上安装了微信，就可以使用</a:t>
              </a: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微信小程序，而微信本身有着庞大的用户规模。</a:t>
              </a:r>
            </a:p>
          </p:txBody>
        </p:sp>
        <p:sp useBgFill="1">
          <p:nvSpPr>
            <p:cNvPr id="50" name="椭圆 49">
              <a:extLst>
                <a:ext uri="{FF2B5EF4-FFF2-40B4-BE49-F238E27FC236}">
                  <a16:creationId xmlns:a16="http://schemas.microsoft.com/office/drawing/2014/main" id="{40A7EA16-730E-4E7A-AA8A-FCCB2EC19E38}"/>
                </a:ext>
              </a:extLst>
            </p:cNvPr>
            <p:cNvSpPr/>
            <p:nvPr/>
          </p:nvSpPr>
          <p:spPr>
            <a:xfrm>
              <a:off x="6884682" y="1843191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293FE5D-FFAC-4E3C-A857-6F1A0E2C6B5C}"/>
              </a:ext>
            </a:extLst>
          </p:cNvPr>
          <p:cNvGrpSpPr/>
          <p:nvPr/>
        </p:nvGrpSpPr>
        <p:grpSpPr>
          <a:xfrm>
            <a:off x="8366364" y="1412371"/>
            <a:ext cx="3285166" cy="2264083"/>
            <a:chOff x="8434367" y="1843190"/>
            <a:chExt cx="3090232" cy="193956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3506D41-20EB-45CC-B635-D6402057827E}"/>
                </a:ext>
              </a:extLst>
            </p:cNvPr>
            <p:cNvSpPr/>
            <p:nvPr/>
          </p:nvSpPr>
          <p:spPr>
            <a:xfrm>
              <a:off x="8434367" y="1992816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</a:p>
            <a:p>
              <a:pPr algn="ctr"/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用来构建用户界面的框架，与其他大型框架相比，更加容易上手，也便于与既有项目和库资源整合。</a:t>
              </a:r>
            </a:p>
          </p:txBody>
        </p:sp>
        <p:sp useBgFill="1">
          <p:nvSpPr>
            <p:cNvPr id="54" name="椭圆 53">
              <a:extLst>
                <a:ext uri="{FF2B5EF4-FFF2-40B4-BE49-F238E27FC236}">
                  <a16:creationId xmlns:a16="http://schemas.microsoft.com/office/drawing/2014/main" id="{E52056F6-B481-41E7-B64F-161CFC0B0211}"/>
                </a:ext>
              </a:extLst>
            </p:cNvPr>
            <p:cNvSpPr/>
            <p:nvPr/>
          </p:nvSpPr>
          <p:spPr>
            <a:xfrm>
              <a:off x="10885182" y="1843190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0A149BA-FF0C-4C21-9D8C-F04F14488FF7}"/>
              </a:ext>
            </a:extLst>
          </p:cNvPr>
          <p:cNvGrpSpPr/>
          <p:nvPr/>
        </p:nvGrpSpPr>
        <p:grpSpPr>
          <a:xfrm>
            <a:off x="4516068" y="4009974"/>
            <a:ext cx="3165408" cy="2037733"/>
            <a:chOff x="8489822" y="4061118"/>
            <a:chExt cx="3034776" cy="180072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7FC8B3E-1AF3-4D51-BEE9-88C2F4434F77}"/>
                </a:ext>
              </a:extLst>
            </p:cNvPr>
            <p:cNvSpPr/>
            <p:nvPr/>
          </p:nvSpPr>
          <p:spPr>
            <a:xfrm>
              <a:off x="8489822" y="4071903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pc="3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</a:t>
              </a:r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-app</a:t>
              </a: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开发应用的前端框架，只需一次开发，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、微信小程序等多个平台均可运行。</a:t>
              </a:r>
            </a:p>
          </p:txBody>
        </p:sp>
        <p:sp useBgFill="1">
          <p:nvSpPr>
            <p:cNvPr id="58" name="椭圆 57">
              <a:extLst>
                <a:ext uri="{FF2B5EF4-FFF2-40B4-BE49-F238E27FC236}">
                  <a16:creationId xmlns:a16="http://schemas.microsoft.com/office/drawing/2014/main" id="{1BD94436-77E6-42A9-BB7A-BB8A5712DF24}"/>
                </a:ext>
              </a:extLst>
            </p:cNvPr>
            <p:cNvSpPr/>
            <p:nvPr/>
          </p:nvSpPr>
          <p:spPr>
            <a:xfrm>
              <a:off x="10885181" y="4061118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02A6F1C-0754-44A4-B6C8-6ADB108EC202}"/>
              </a:ext>
            </a:extLst>
          </p:cNvPr>
          <p:cNvGrpSpPr/>
          <p:nvPr/>
        </p:nvGrpSpPr>
        <p:grpSpPr>
          <a:xfrm>
            <a:off x="8383154" y="4009973"/>
            <a:ext cx="3177600" cy="2037734"/>
            <a:chOff x="4453849" y="4061118"/>
            <a:chExt cx="3043425" cy="1852696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CF37D11-7C97-4BB2-A6D0-EDF08914287C}"/>
                </a:ext>
              </a:extLst>
            </p:cNvPr>
            <p:cNvSpPr/>
            <p:nvPr/>
          </p:nvSpPr>
          <p:spPr>
            <a:xfrm>
              <a:off x="4453849" y="4123874"/>
              <a:ext cx="2870200" cy="1789940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uniCloud</a:t>
              </a: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为使用 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-app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的开发者提供的基于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serverless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模式和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编程技术的云开发平台。</a:t>
              </a:r>
            </a:p>
          </p:txBody>
        </p:sp>
        <p:sp useBgFill="1">
          <p:nvSpPr>
            <p:cNvPr id="62" name="椭圆 61">
              <a:extLst>
                <a:ext uri="{FF2B5EF4-FFF2-40B4-BE49-F238E27FC236}">
                  <a16:creationId xmlns:a16="http://schemas.microsoft.com/office/drawing/2014/main" id="{2D80BFB2-1B14-4B23-8B46-770830CB5C62}"/>
                </a:ext>
              </a:extLst>
            </p:cNvPr>
            <p:cNvSpPr/>
            <p:nvPr/>
          </p:nvSpPr>
          <p:spPr>
            <a:xfrm>
              <a:off x="6857857" y="4061118"/>
              <a:ext cx="639417" cy="639417"/>
            </a:xfrm>
            <a:prstGeom prst="ellipse">
              <a:avLst/>
            </a:prstGeom>
            <a:ln w="57150"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23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　　结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535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3685 0.0013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3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APRT3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6C1A0F4-DD16-4EAD-A120-AA972C5B84E7}"/>
              </a:ext>
            </a:extLst>
          </p:cNvPr>
          <p:cNvGrpSpPr/>
          <p:nvPr/>
        </p:nvGrpSpPr>
        <p:grpSpPr>
          <a:xfrm>
            <a:off x="4011925" y="2726721"/>
            <a:ext cx="2098089" cy="2098089"/>
            <a:chOff x="4011925" y="2726721"/>
            <a:chExt cx="2098089" cy="2098089"/>
          </a:xfrm>
        </p:grpSpPr>
        <p:sp>
          <p:nvSpPr>
            <p:cNvPr id="3" name="椭圆 2"/>
            <p:cNvSpPr/>
            <p:nvPr/>
          </p:nvSpPr>
          <p:spPr>
            <a:xfrm>
              <a:off x="4060075" y="2765106"/>
              <a:ext cx="2021320" cy="202132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4011925" y="2726721"/>
              <a:ext cx="2098089" cy="2098089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>
            <a:stCxn id="24" idx="0"/>
          </p:cNvCxnSpPr>
          <p:nvPr/>
        </p:nvCxnSpPr>
        <p:spPr>
          <a:xfrm flipV="1">
            <a:off x="5060970" y="2271109"/>
            <a:ext cx="276998" cy="455612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5337968" y="2265983"/>
            <a:ext cx="1810526" cy="5126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</p:cNvCxnSpPr>
          <p:nvPr/>
        </p:nvCxnSpPr>
        <p:spPr>
          <a:xfrm>
            <a:off x="7627119" y="2271109"/>
            <a:ext cx="2057719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cxnSpLocks/>
          </p:cNvCxnSpPr>
          <p:nvPr/>
        </p:nvCxnSpPr>
        <p:spPr>
          <a:xfrm>
            <a:off x="9684838" y="2271109"/>
            <a:ext cx="0" cy="89301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685930" y="1257823"/>
            <a:ext cx="189666" cy="1906300"/>
            <a:chOff x="8676164" y="1257823"/>
            <a:chExt cx="163036" cy="212911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9866720" y="1105424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叫号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866719" y="2978931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修改队列信息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62311" y="3973311"/>
            <a:ext cx="553998" cy="836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>
            <a:cxnSpLocks/>
          </p:cNvCxnSpPr>
          <p:nvPr/>
        </p:nvCxnSpPr>
        <p:spPr>
          <a:xfrm flipH="1">
            <a:off x="9684838" y="1257137"/>
            <a:ext cx="1" cy="1008846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DFB00B7-6864-4745-9BA5-7109DC186E26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5060970" y="4824810"/>
            <a:ext cx="0" cy="5905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9379560-4986-4B5C-B12D-C22FEFE893EE}"/>
              </a:ext>
            </a:extLst>
          </p:cNvPr>
          <p:cNvGrpSpPr/>
          <p:nvPr/>
        </p:nvGrpSpPr>
        <p:grpSpPr>
          <a:xfrm>
            <a:off x="6731246" y="4417429"/>
            <a:ext cx="1934156" cy="1934156"/>
            <a:chOff x="5935084" y="4323441"/>
            <a:chExt cx="1934156" cy="1934156"/>
          </a:xfrm>
        </p:grpSpPr>
        <p:sp>
          <p:nvSpPr>
            <p:cNvPr id="54" name="椭圆 53"/>
            <p:cNvSpPr/>
            <p:nvPr/>
          </p:nvSpPr>
          <p:spPr>
            <a:xfrm>
              <a:off x="5935084" y="4323441"/>
              <a:ext cx="1934156" cy="193415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1B7D6F8-FDCD-46C2-8860-5C90FB3C4F73}"/>
                </a:ext>
              </a:extLst>
            </p:cNvPr>
            <p:cNvSpPr txBox="1"/>
            <p:nvPr/>
          </p:nvSpPr>
          <p:spPr>
            <a:xfrm>
              <a:off x="6139027" y="5057664"/>
              <a:ext cx="1625827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队列成员</a:t>
              </a:r>
            </a:p>
          </p:txBody>
        </p:sp>
      </p:grp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4BDBBA5E-00A8-467B-90DC-5FD27EFF7A91}"/>
              </a:ext>
            </a:extLst>
          </p:cNvPr>
          <p:cNvCxnSpPr>
            <a:cxnSpLocks/>
          </p:cNvCxnSpPr>
          <p:nvPr/>
        </p:nvCxnSpPr>
        <p:spPr>
          <a:xfrm>
            <a:off x="8656524" y="5384507"/>
            <a:ext cx="1046960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E4557C0-F263-4475-B1EA-A6134D67EB96}"/>
              </a:ext>
            </a:extLst>
          </p:cNvPr>
          <p:cNvCxnSpPr>
            <a:cxnSpLocks/>
          </p:cNvCxnSpPr>
          <p:nvPr/>
        </p:nvCxnSpPr>
        <p:spPr>
          <a:xfrm>
            <a:off x="9696715" y="5347137"/>
            <a:ext cx="6769" cy="459375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5790B86-22AB-4576-8497-AA152526DC8E}"/>
              </a:ext>
            </a:extLst>
          </p:cNvPr>
          <p:cNvSpPr txBox="1"/>
          <p:nvPr/>
        </p:nvSpPr>
        <p:spPr>
          <a:xfrm>
            <a:off x="9871800" y="4670921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查看排名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2292DA7-2772-450C-A7A2-EB73A5FBFDAC}"/>
              </a:ext>
            </a:extLst>
          </p:cNvPr>
          <p:cNvCxnSpPr>
            <a:cxnSpLocks/>
          </p:cNvCxnSpPr>
          <p:nvPr/>
        </p:nvCxnSpPr>
        <p:spPr>
          <a:xfrm>
            <a:off x="9696710" y="4815303"/>
            <a:ext cx="6774" cy="597859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A62FBA0-1E89-408B-9C17-99A5BCA3B752}"/>
              </a:ext>
            </a:extLst>
          </p:cNvPr>
          <p:cNvGrpSpPr/>
          <p:nvPr/>
        </p:nvGrpSpPr>
        <p:grpSpPr>
          <a:xfrm>
            <a:off x="9684838" y="4824221"/>
            <a:ext cx="192519" cy="982291"/>
            <a:chOff x="8676164" y="1257823"/>
            <a:chExt cx="163036" cy="2129116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CBD84B4-767D-482B-B9A4-30170F73FEEC}"/>
                </a:ext>
              </a:extLst>
            </p:cNvPr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06A68D4-0DDC-4F15-86C8-B2551DD09520}"/>
                </a:ext>
              </a:extLst>
            </p:cNvPr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70A6206-5CDA-476D-9E2E-588BF2999808}"/>
              </a:ext>
            </a:extLst>
          </p:cNvPr>
          <p:cNvSpPr txBox="1"/>
          <p:nvPr/>
        </p:nvSpPr>
        <p:spPr>
          <a:xfrm>
            <a:off x="9844720" y="5617314"/>
            <a:ext cx="189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退出队列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5B427AE-C11A-44F5-A0CD-BA648D290ADE}"/>
              </a:ext>
            </a:extLst>
          </p:cNvPr>
          <p:cNvSpPr/>
          <p:nvPr/>
        </p:nvSpPr>
        <p:spPr>
          <a:xfrm>
            <a:off x="5657507" y="18966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创建队列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871869" y="1999850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停止排队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1D5393C-BAAC-416D-BF19-0FE88CE28106}"/>
              </a:ext>
            </a:extLst>
          </p:cNvPr>
          <p:cNvGrpSpPr/>
          <p:nvPr/>
        </p:nvGrpSpPr>
        <p:grpSpPr>
          <a:xfrm>
            <a:off x="9685859" y="2147610"/>
            <a:ext cx="189736" cy="552791"/>
            <a:chOff x="8676164" y="1257823"/>
            <a:chExt cx="163036" cy="2129116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72D64CB-59EA-4630-B57D-06F4BDF0AA9E}"/>
                </a:ext>
              </a:extLst>
            </p:cNvPr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177309A-5A7B-4B74-BF5E-99D31447C438}"/>
                </a:ext>
              </a:extLst>
            </p:cNvPr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D671EFB-BAC5-48A0-9072-B920B701F7C7}"/>
              </a:ext>
            </a:extLst>
          </p:cNvPr>
          <p:cNvSpPr txBox="1"/>
          <p:nvPr/>
        </p:nvSpPr>
        <p:spPr>
          <a:xfrm>
            <a:off x="9866719" y="2498962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继续排队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4A0EDF0-656C-4F56-9B5E-7F20D02D10A1}"/>
              </a:ext>
            </a:extLst>
          </p:cNvPr>
          <p:cNvCxnSpPr>
            <a:cxnSpLocks/>
          </p:cNvCxnSpPr>
          <p:nvPr/>
        </p:nvCxnSpPr>
        <p:spPr>
          <a:xfrm flipH="1">
            <a:off x="5051543" y="5415379"/>
            <a:ext cx="166885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B765A861-2CB0-4E61-8D5C-E58480BA92CE}"/>
              </a:ext>
            </a:extLst>
          </p:cNvPr>
          <p:cNvSpPr/>
          <p:nvPr/>
        </p:nvSpPr>
        <p:spPr>
          <a:xfrm>
            <a:off x="5405413" y="5069544"/>
            <a:ext cx="1125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加入队列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070923" y="1363118"/>
            <a:ext cx="1934156" cy="1934157"/>
            <a:chOff x="6305384" y="1630523"/>
            <a:chExt cx="1321735" cy="1321735"/>
          </a:xfrm>
        </p:grpSpPr>
        <p:sp>
          <p:nvSpPr>
            <p:cNvPr id="30" name="椭圆 29"/>
            <p:cNvSpPr/>
            <p:nvPr/>
          </p:nvSpPr>
          <p:spPr>
            <a:xfrm>
              <a:off x="6358393" y="1680676"/>
              <a:ext cx="1231827" cy="1231827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90315" y="2133647"/>
              <a:ext cx="844254" cy="3154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6305384" y="1630523"/>
              <a:ext cx="1321735" cy="1321735"/>
            </a:xfrm>
            <a:prstGeom prst="ellipse">
              <a:avLst/>
            </a:prstGeom>
            <a:noFill/>
            <a:ln>
              <a:solidFill>
                <a:srgbClr val="007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C58F4026-F086-4884-A274-094BD8BBC0EB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6110014" y="3775766"/>
            <a:ext cx="3549282" cy="51739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7856D1E-4FFB-416F-9257-D477B4382C6D}"/>
              </a:ext>
            </a:extLst>
          </p:cNvPr>
          <p:cNvSpPr txBox="1"/>
          <p:nvPr/>
        </p:nvSpPr>
        <p:spPr>
          <a:xfrm>
            <a:off x="9844720" y="3488951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F5F966C-84C7-455A-B1F6-0939B6263A44}"/>
              </a:ext>
            </a:extLst>
          </p:cNvPr>
          <p:cNvSpPr txBox="1"/>
          <p:nvPr/>
        </p:nvSpPr>
        <p:spPr>
          <a:xfrm>
            <a:off x="9866720" y="1542633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移除成员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FE4B212-312B-4ACD-80C2-5FCC80FD5E1D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675411" y="1711910"/>
            <a:ext cx="191309" cy="0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CCA9982-DDAA-49F3-9460-AF8358EE341F}"/>
              </a:ext>
            </a:extLst>
          </p:cNvPr>
          <p:cNvGrpSpPr/>
          <p:nvPr/>
        </p:nvGrpSpPr>
        <p:grpSpPr>
          <a:xfrm>
            <a:off x="9655087" y="3637825"/>
            <a:ext cx="192518" cy="499711"/>
            <a:chOff x="8676164" y="1257823"/>
            <a:chExt cx="163036" cy="2129116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8934BBE-10C9-49A9-81C4-97214C3EA287}"/>
                </a:ext>
              </a:extLst>
            </p:cNvPr>
            <p:cNvCxnSpPr/>
            <p:nvPr/>
          </p:nvCxnSpPr>
          <p:spPr>
            <a:xfrm>
              <a:off x="8676164" y="1257823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9478D21E-2FA1-49F3-A33E-1BD20C98C069}"/>
                </a:ext>
              </a:extLst>
            </p:cNvPr>
            <p:cNvCxnSpPr/>
            <p:nvPr/>
          </p:nvCxnSpPr>
          <p:spPr>
            <a:xfrm>
              <a:off x="8676164" y="3386939"/>
              <a:ext cx="163036" cy="0"/>
            </a:xfrm>
            <a:prstGeom prst="line">
              <a:avLst/>
            </a:prstGeom>
            <a:ln w="12700">
              <a:solidFill>
                <a:srgbClr val="007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DA275AF-A8E8-4EDF-85D2-14E0F4ACBC41}"/>
              </a:ext>
            </a:extLst>
          </p:cNvPr>
          <p:cNvCxnSpPr>
            <a:cxnSpLocks/>
          </p:cNvCxnSpPr>
          <p:nvPr/>
        </p:nvCxnSpPr>
        <p:spPr>
          <a:xfrm flipH="1">
            <a:off x="9662523" y="3627608"/>
            <a:ext cx="4451" cy="509928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D21AF2C5-ECDC-4554-B0B7-30A8E8E9B586}"/>
              </a:ext>
            </a:extLst>
          </p:cNvPr>
          <p:cNvSpPr txBox="1"/>
          <p:nvPr/>
        </p:nvSpPr>
        <p:spPr>
          <a:xfrm>
            <a:off x="9875595" y="3926684"/>
            <a:ext cx="1905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关注队列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057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4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4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4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4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4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9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4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9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4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3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4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3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4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4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4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4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4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6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4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1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4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103" grpId="0"/>
      <p:bldP spid="113" grpId="0"/>
      <p:bldP spid="117" grpId="0"/>
      <p:bldP spid="49" grpId="0"/>
      <p:bldP spid="122" grpId="0"/>
      <p:bldP spid="134" grpId="0"/>
      <p:bldP spid="145" grpId="0"/>
      <p:bldP spid="61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3" y="0"/>
            <a:ext cx="12190476" cy="68588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APRT3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62311" y="3973311"/>
            <a:ext cx="553998" cy="8368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</a:p>
        </p:txBody>
      </p:sp>
      <p:sp>
        <p:nvSpPr>
          <p:cNvPr id="59" name="矩形 58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66" name="文本框 65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057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　　结</a:t>
            </a:r>
          </a:p>
        </p:txBody>
      </p:sp>
      <p:sp>
        <p:nvSpPr>
          <p:cNvPr id="83" name="矩形 82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0503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21E53A4E-3D5E-42FD-9740-EF1F78DCA4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13" y="762447"/>
            <a:ext cx="5488494" cy="266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E4B954E-7098-432C-8E64-0F3BB9FE64E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87113" y="3584875"/>
            <a:ext cx="5488494" cy="2666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562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737</Words>
  <Application>Microsoft Office PowerPoint</Application>
  <PresentationFormat>宽屏</PresentationFormat>
  <Paragraphs>188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黑体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重庆师范大学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王振毕业答辩</dc:title>
  <dc:subject>多排队进度查询微信小程序</dc:subject>
  <dc:creator>王振;第一PPT</dc:creator>
  <cp:keywords>答辩</cp:keywords>
  <cp:lastModifiedBy>醉马 江湖笑</cp:lastModifiedBy>
  <cp:revision>109</cp:revision>
  <dcterms:created xsi:type="dcterms:W3CDTF">2016-02-29T10:49:03Z</dcterms:created>
  <dcterms:modified xsi:type="dcterms:W3CDTF">2020-04-16T01:24:58Z</dcterms:modified>
  <cp:category>毕业答辩</cp:category>
</cp:coreProperties>
</file>