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62" r:id="rId3"/>
    <p:sldId id="278" r:id="rId4"/>
    <p:sldId id="271" r:id="rId5"/>
    <p:sldId id="275" r:id="rId6"/>
    <p:sldId id="279" r:id="rId7"/>
    <p:sldId id="282" r:id="rId8"/>
    <p:sldId id="277" r:id="rId9"/>
    <p:sldId id="276" r:id="rId10"/>
    <p:sldId id="281" r:id="rId11"/>
    <p:sldId id="280" r:id="rId12"/>
    <p:sldId id="265" r:id="rId13"/>
    <p:sldId id="266" r:id="rId14"/>
    <p:sldId id="267" r:id="rId15"/>
    <p:sldId id="273" r:id="rId16"/>
    <p:sldId id="285" r:id="rId17"/>
    <p:sldId id="268" r:id="rId18"/>
    <p:sldId id="274" r:id="rId19"/>
    <p:sldId id="286" r:id="rId20"/>
    <p:sldId id="287" r:id="rId21"/>
    <p:sldId id="284" r:id="rId22"/>
    <p:sldId id="290" r:id="rId23"/>
    <p:sldId id="293" r:id="rId24"/>
    <p:sldId id="291" r:id="rId25"/>
    <p:sldId id="283" r:id="rId26"/>
    <p:sldId id="26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4BF9C7C-A660-4C14-A3AC-8351DC2A91CE}">
          <p14:sldIdLst>
            <p14:sldId id="262"/>
            <p14:sldId id="278"/>
            <p14:sldId id="271"/>
            <p14:sldId id="275"/>
            <p14:sldId id="279"/>
            <p14:sldId id="282"/>
            <p14:sldId id="277"/>
            <p14:sldId id="276"/>
            <p14:sldId id="281"/>
            <p14:sldId id="280"/>
            <p14:sldId id="265"/>
            <p14:sldId id="266"/>
            <p14:sldId id="267"/>
            <p14:sldId id="273"/>
            <p14:sldId id="285"/>
            <p14:sldId id="268"/>
            <p14:sldId id="274"/>
            <p14:sldId id="286"/>
            <p14:sldId id="287"/>
            <p14:sldId id="284"/>
            <p14:sldId id="290"/>
            <p14:sldId id="293"/>
            <p14:sldId id="291"/>
          </p14:sldIdLst>
        </p14:section>
        <p14:section name="Part 2/2" id="{9BB6C4DF-777A-4243-ACA3-132EF8400FA8}">
          <p14:sldIdLst>
            <p14:sldId id="28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740"/>
    <a:srgbClr val="00CC00"/>
    <a:srgbClr val="C00000"/>
    <a:srgbClr val="FFFF00"/>
    <a:srgbClr val="33CC33"/>
    <a:srgbClr val="99CC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6586" autoAdjust="0"/>
  </p:normalViewPr>
  <p:slideViewPr>
    <p:cSldViewPr snapToGrid="0" snapToObjects="1">
      <p:cViewPr varScale="1">
        <p:scale>
          <a:sx n="110" d="100"/>
          <a:sy n="110" d="100"/>
        </p:scale>
        <p:origin x="120" y="150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8E7-0671-4509-AE00-443FB7D588F3}" type="datetimeFigureOut">
              <a:rPr lang="fr-CA" smtClean="0"/>
              <a:t>2017-06-15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CE74-5ECB-44F2-9E67-28C7600B3D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56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E0CC1-4A36-445D-B89F-4563F6D81F73}" type="datetimeFigureOut">
              <a:rPr lang="fr-CA" smtClean="0"/>
              <a:t>2017-06-15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54AE-D167-439E-85D4-F1957A00DE7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326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54AE-D167-439E-85D4-F1957A00DE7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906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49036" y="3413125"/>
            <a:ext cx="6421582" cy="138054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9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14562"/>
            <a:ext cx="9144000" cy="138747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51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53944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0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626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7708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7708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096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798287"/>
              </p:ext>
            </p:extLst>
          </p:nvPr>
        </p:nvGraphicFramePr>
        <p:xfrm>
          <a:off x="822037" y="2494380"/>
          <a:ext cx="8127999" cy="151189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7803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1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2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3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itre 11"/>
          <p:cNvSpPr>
            <a:spLocks noGrp="1"/>
          </p:cNvSpPr>
          <p:nvPr>
            <p:ph type="title"/>
          </p:nvPr>
        </p:nvSpPr>
        <p:spPr>
          <a:xfrm>
            <a:off x="748146" y="3513342"/>
            <a:ext cx="6151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" y="-995023"/>
            <a:ext cx="11868288" cy="7853023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90921" y="6279959"/>
            <a:ext cx="17924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Le groupe </a:t>
            </a:r>
            <a:r>
              <a:rPr lang="fr-FR" sz="600" kern="1200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Opte</a:t>
            </a:r>
            <a:r>
              <a:rPr lang="fr-FR" sz="600" kern="1200" baseline="0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fr-FR" sz="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, 2017. Tous droits réservés.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92965" y="6136042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Confidentiel</a:t>
            </a:r>
            <a:endParaRPr lang="fr-FR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2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1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9053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15390"/>
            <a:ext cx="10058400" cy="56578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263908"/>
            <a:ext cx="2430005" cy="598537"/>
          </a:xfrm>
          <a:prstGeom prst="rect">
            <a:avLst/>
          </a:prstGeom>
          <a:solidFill>
            <a:srgbClr val="0C5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316349" y="6413634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fr-FR" sz="8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Le groupe </a:t>
            </a:r>
            <a:r>
              <a:rPr lang="fr-FR" sz="800" kern="12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Opte</a:t>
            </a:r>
            <a:r>
              <a:rPr lang="fr-FR" sz="800" kern="1200" baseline="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fr-FR" sz="800" kern="12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, 2017. Tous droits réservés.</a:t>
            </a:r>
            <a:endParaRPr lang="fr-F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6949440" y="6359773"/>
            <a:ext cx="1686836" cy="323165"/>
          </a:xfrm>
          <a:prstGeom prst="rect">
            <a:avLst/>
          </a:prstGeom>
          <a:solidFill>
            <a:srgbClr val="0D5740"/>
          </a:solidFill>
        </p:spPr>
        <p:txBody>
          <a:bodyPr wrap="square" rIns="36000" rtlCol="0">
            <a:spAutoFit/>
          </a:bodyPr>
          <a:lstStyle/>
          <a:p>
            <a:pPr algn="r"/>
            <a:r>
              <a:rPr lang="en-CA" sz="15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64 bits</a:t>
            </a:r>
            <a:endParaRPr lang="fr-CA" sz="15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1" r:id="rId4"/>
    <p:sldLayoutId id="2147483682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036" y="2722851"/>
            <a:ext cx="6421582" cy="1380548"/>
          </a:xfrm>
        </p:spPr>
        <p:txBody>
          <a:bodyPr>
            <a:normAutofit fontScale="90000"/>
          </a:bodyPr>
          <a:lstStyle/>
          <a:p>
            <a:r>
              <a:rPr lang="fr-FR" dirty="0"/>
              <a:t>64 bits </a:t>
            </a:r>
            <a:r>
              <a:rPr lang="fr-FR" dirty="0" smtClean="0"/>
              <a:t>best practices and </a:t>
            </a:r>
            <a:r>
              <a:rPr lang="fr-FR" dirty="0" err="1" smtClean="0"/>
              <a:t>advices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 1/2 -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0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example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81" y="1439471"/>
            <a:ext cx="4444344" cy="4705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89" y="1439471"/>
            <a:ext cx="4439582" cy="4737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2481" y="1562100"/>
            <a:ext cx="289969" cy="184150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851650" y="1917298"/>
            <a:ext cx="406400" cy="190901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48" y="1471179"/>
            <a:ext cx="4562475" cy="24765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8" idx="1"/>
          </p:cNvCxnSpPr>
          <p:nvPr/>
        </p:nvCxnSpPr>
        <p:spPr>
          <a:xfrm flipH="1">
            <a:off x="2647406" y="1595004"/>
            <a:ext cx="340042" cy="27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Change function signatures only if necessary…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55" y="2100989"/>
            <a:ext cx="5725886" cy="4985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" y="2990850"/>
            <a:ext cx="2754086" cy="20368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27" y="3663289"/>
            <a:ext cx="4130020" cy="16811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067" y="1447570"/>
            <a:ext cx="4139565" cy="18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function </a:t>
            </a:r>
            <a:r>
              <a:rPr lang="en-CA" dirty="0" smtClean="0"/>
              <a:t>return type only </a:t>
            </a:r>
            <a:r>
              <a:rPr lang="en-CA" dirty="0"/>
              <a:t>if </a:t>
            </a:r>
            <a:r>
              <a:rPr lang="en-CA" dirty="0" smtClean="0"/>
              <a:t>necessary…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72" y="2106657"/>
            <a:ext cx="6029325" cy="3448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18" y="1774847"/>
            <a:ext cx="3619500" cy="24765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>
            <a:off x="3970020" y="1898672"/>
            <a:ext cx="538298" cy="349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70150" y="3639781"/>
            <a:ext cx="2038168" cy="190901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07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coding for 64 bits, keep 32 bits in mind !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5150"/>
            <a:ext cx="5124450" cy="1809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33117" y="2555359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CC00"/>
                </a:solidFill>
              </a:rPr>
              <a:t>Valid 64 bits code </a:t>
            </a:r>
            <a:r>
              <a:rPr lang="en-CA" dirty="0" smtClean="0">
                <a:solidFill>
                  <a:srgbClr val="00CC00"/>
                </a:solidFill>
                <a:sym typeface="Wingdings" panose="05000000000000000000" pitchFamily="2" charset="2"/>
              </a:rPr>
              <a:t></a:t>
            </a:r>
            <a:endParaRPr lang="fr-CA" dirty="0">
              <a:solidFill>
                <a:srgbClr val="00CC00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191250" y="1914525"/>
            <a:ext cx="0" cy="1657350"/>
          </a:xfrm>
          <a:prstGeom prst="line">
            <a:avLst/>
          </a:prstGeom>
          <a:ln w="571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191250" y="2740025"/>
            <a:ext cx="571500" cy="0"/>
          </a:xfrm>
          <a:prstGeom prst="straightConnector1">
            <a:avLst/>
          </a:prstGeom>
          <a:ln w="5715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8" y="4157663"/>
            <a:ext cx="5153025" cy="187642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933117" y="48508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Invalid 32 bits code </a:t>
            </a:r>
            <a:r>
              <a:rPr lang="en-CA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CA" dirty="0">
              <a:solidFill>
                <a:srgbClr val="FF000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6191250" y="4210050"/>
            <a:ext cx="0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191250" y="5035550"/>
            <a:ext cx="571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67" y="5330766"/>
            <a:ext cx="4701716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7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Remember array[-1] ?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1825625"/>
            <a:ext cx="6095207" cy="242638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10224" y="5837022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FullLabelAnalyser.cpp</a:t>
            </a: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0922" y="2063909"/>
            <a:ext cx="4562475" cy="2476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764" y="2096929"/>
            <a:ext cx="7536790" cy="34752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88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Magic numbers [3]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200775" y="5817156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https://www.viva64.com/en/a/0004/#ID0E5DBG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3170" y="1719263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Low-quality code often contains magic numbers, the mere presence of which is dangerous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During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migration of the code onto the 64-bit platform, these magic numbers may 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</a:t>
            </a:r>
          </a:p>
          <a:p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inefficient if they participate in calculation of address, object size or bit operations.</a:t>
            </a:r>
            <a:endParaRPr lang="fr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0" y="2748955"/>
            <a:ext cx="4686300" cy="6191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380284"/>
            <a:ext cx="4533900" cy="6667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8955"/>
            <a:ext cx="5695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Assembler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Assembler code </a:t>
            </a:r>
            <a:r>
              <a:rPr lang="en-CA" u="sng" dirty="0" smtClean="0"/>
              <a:t>is not supported</a:t>
            </a:r>
            <a:r>
              <a:rPr lang="en-CA" dirty="0" smtClean="0"/>
              <a:t> in 64 bits</a:t>
            </a:r>
          </a:p>
          <a:p>
            <a:r>
              <a:rPr lang="en-CA" dirty="0" smtClean="0"/>
              <a:t>When the use of assembler or XMM registers is needed, use </a:t>
            </a:r>
            <a:r>
              <a:rPr lang="en-CA" dirty="0" err="1" smtClean="0"/>
              <a:t>intrinsics</a:t>
            </a:r>
            <a:r>
              <a:rPr lang="en-CA" dirty="0" smtClean="0"/>
              <a:t> functions: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2" y="3398838"/>
            <a:ext cx="5514975" cy="1343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2" y="3441701"/>
            <a:ext cx="2990850" cy="12573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4476750" y="4001294"/>
            <a:ext cx="8884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98" y="3678285"/>
            <a:ext cx="8395899" cy="23890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UOFs :Unidentified </a:t>
            </a:r>
            <a:r>
              <a:rPr lang="en-CA" dirty="0" err="1" smtClean="0"/>
              <a:t>OverFlows</a:t>
            </a:r>
            <a:endParaRPr lang="fr-CA" dirty="0"/>
          </a:p>
        </p:txBody>
      </p:sp>
      <p:pic>
        <p:nvPicPr>
          <p:cNvPr id="2052" name="Picture 4" descr="Image result for flying sau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97" y="620345"/>
            <a:ext cx="2430722" cy="16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98" y="1439193"/>
            <a:ext cx="6775216" cy="18067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666" y="5447397"/>
            <a:ext cx="7616584" cy="17469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623560" y="507806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OVERFLOW !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1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container </a:t>
            </a:r>
            <a:r>
              <a:rPr lang="en-CA" dirty="0" err="1" smtClean="0"/>
              <a:t>size_type</a:t>
            </a:r>
            <a:r>
              <a:rPr lang="en-CA" dirty="0" smtClean="0"/>
              <a:t> for indices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suggested by Marc </a:t>
            </a:r>
            <a:r>
              <a:rPr lang="en-CA" dirty="0" err="1" smtClean="0"/>
              <a:t>Bouthot</a:t>
            </a:r>
            <a:r>
              <a:rPr lang="en-CA" dirty="0" smtClean="0"/>
              <a:t>, one may use the </a:t>
            </a:r>
            <a:r>
              <a:rPr lang="en-CA" dirty="0" err="1" smtClean="0"/>
              <a:t>size_type</a:t>
            </a:r>
            <a:r>
              <a:rPr lang="en-CA" dirty="0" smtClean="0"/>
              <a:t> static attribute instead of </a:t>
            </a:r>
            <a:r>
              <a:rPr lang="en-CA" dirty="0" err="1" smtClean="0"/>
              <a:t>size_t&amp;Co</a:t>
            </a:r>
            <a:r>
              <a:rPr lang="en-CA" dirty="0" smtClean="0"/>
              <a:t> in iterations. This will prevent from having overflows and compiler complaints. For example: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088571" y="3796937"/>
            <a:ext cx="9381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16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altLang="fr-FR" sz="16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fr-FR" altLang="fr-FR" sz="16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6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fr-FR" sz="16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altLang="fr-FR" sz="16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ix = </a:t>
            </a:r>
            <a:r>
              <a:rPr lang="fr-FR" altLang="fr-FR" sz="16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ix ! = </a:t>
            </a:r>
            <a:r>
              <a:rPr lang="fr-FR" altLang="fr-FR" sz="16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ivec.size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++ix) { </a:t>
            </a:r>
            <a:r>
              <a:rPr lang="fr-FR" altLang="fr-FR" sz="16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ivec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[ix] = </a:t>
            </a:r>
            <a:r>
              <a:rPr lang="fr-FR" altLang="fr-FR" sz="16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r-FR" altLang="fr-FR" sz="16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fr-FR" altLang="fr-FR" sz="14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260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Advices for conversion to 64 bits: summary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Always prefer </a:t>
            </a:r>
            <a:r>
              <a:rPr lang="en-CA" sz="2400" dirty="0" err="1" smtClean="0"/>
              <a:t>memsize</a:t>
            </a:r>
            <a:r>
              <a:rPr lang="en-CA" sz="2400" dirty="0" smtClean="0"/>
              <a:t> types, like </a:t>
            </a:r>
            <a:r>
              <a:rPr lang="en-CA" sz="2400" b="1" dirty="0" err="1" smtClean="0"/>
              <a:t>intptr_t</a:t>
            </a:r>
            <a:r>
              <a:rPr lang="en-CA" sz="2400" dirty="0" smtClean="0"/>
              <a:t> and </a:t>
            </a:r>
            <a:r>
              <a:rPr lang="en-CA" sz="2400" b="1" dirty="0" err="1" smtClean="0"/>
              <a:t>uintprt_t</a:t>
            </a:r>
            <a:endParaRPr lang="en-CA" sz="2400" b="1" dirty="0" smtClean="0"/>
          </a:p>
          <a:p>
            <a:r>
              <a:rPr lang="en-CA" sz="2400" dirty="0" smtClean="0"/>
              <a:t>Avoid mixing </a:t>
            </a:r>
            <a:r>
              <a:rPr lang="en-CA" sz="2400" dirty="0" err="1" smtClean="0"/>
              <a:t>memsize</a:t>
            </a:r>
            <a:r>
              <a:rPr lang="en-CA" sz="2400" dirty="0" smtClean="0"/>
              <a:t> types and non-</a:t>
            </a:r>
            <a:r>
              <a:rPr lang="en-CA" sz="2400" dirty="0" err="1" smtClean="0"/>
              <a:t>memsize</a:t>
            </a:r>
            <a:r>
              <a:rPr lang="en-CA" sz="2400" dirty="0" smtClean="0"/>
              <a:t> types (in comparison for examples)</a:t>
            </a:r>
          </a:p>
          <a:p>
            <a:r>
              <a:rPr lang="en-CA" sz="2400" dirty="0" smtClean="0"/>
              <a:t>Look at the use of a variable before changing its type. Quite obvious, but we all get tired at the end of the day…</a:t>
            </a:r>
          </a:p>
          <a:p>
            <a:r>
              <a:rPr lang="en-CA" sz="2400" dirty="0" smtClean="0"/>
              <a:t>Always prefer explicit conversion over implicit</a:t>
            </a:r>
          </a:p>
          <a:p>
            <a:r>
              <a:rPr lang="en-CA" sz="2400" dirty="0" smtClean="0"/>
              <a:t>Avoid changing function signatures</a:t>
            </a:r>
          </a:p>
          <a:p>
            <a:r>
              <a:rPr lang="en-CA" sz="2400" dirty="0" smtClean="0"/>
              <a:t>Avoid changing function return type</a:t>
            </a:r>
          </a:p>
          <a:p>
            <a:r>
              <a:rPr lang="en-CA" sz="2400" dirty="0" smtClean="0"/>
              <a:t>Reduce </a:t>
            </a:r>
            <a:r>
              <a:rPr lang="en-CA" sz="2400" u="sng" dirty="0" smtClean="0"/>
              <a:t>at maximum </a:t>
            </a:r>
            <a:r>
              <a:rPr lang="en-CA" sz="2400" dirty="0" smtClean="0"/>
              <a:t>the changes and focus on code migration, </a:t>
            </a:r>
            <a:r>
              <a:rPr lang="en-CA" sz="2400" dirty="0" smtClean="0">
                <a:solidFill>
                  <a:srgbClr val="FF0000"/>
                </a:solidFill>
              </a:rPr>
              <a:t>not on code improvement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87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the </a:t>
            </a:r>
            <a:r>
              <a:rPr lang="en-CA" dirty="0" err="1"/>
              <a:t>VisionLib</a:t>
            </a:r>
            <a:r>
              <a:rPr lang="en-CA" dirty="0"/>
              <a:t> in 64bits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Integer types:</a:t>
            </a:r>
          </a:p>
          <a:p>
            <a:pPr lvl="1"/>
            <a:r>
              <a:rPr lang="en-CA" sz="1600" dirty="0" smtClean="0"/>
              <a:t>~99</a:t>
            </a:r>
            <a:r>
              <a:rPr lang="en-CA" sz="1600" dirty="0"/>
              <a:t>% </a:t>
            </a:r>
            <a:r>
              <a:rPr lang="en-CA" sz="1600" dirty="0" smtClean="0"/>
              <a:t>of </a:t>
            </a:r>
            <a:r>
              <a:rPr lang="en-CA" sz="1600" dirty="0"/>
              <a:t>~500 </a:t>
            </a:r>
            <a:r>
              <a:rPr lang="en-CA" sz="1600" dirty="0" smtClean="0"/>
              <a:t>build warnings in Visual Studio</a:t>
            </a:r>
          </a:p>
          <a:p>
            <a:pPr lvl="1"/>
            <a:r>
              <a:rPr lang="en-CA" sz="1600" dirty="0" smtClean="0"/>
              <a:t>~95</a:t>
            </a:r>
            <a:r>
              <a:rPr lang="en-CA" sz="1600" dirty="0"/>
              <a:t>% </a:t>
            </a:r>
            <a:r>
              <a:rPr lang="en-CA" sz="1600" dirty="0" smtClean="0"/>
              <a:t>of </a:t>
            </a:r>
            <a:r>
              <a:rPr lang="en-CA" sz="1600" dirty="0"/>
              <a:t>~</a:t>
            </a:r>
            <a:r>
              <a:rPr lang="en-CA" sz="1600" dirty="0" smtClean="0"/>
              <a:t>12500 </a:t>
            </a:r>
            <a:r>
              <a:rPr lang="en-CA" sz="1600" dirty="0"/>
              <a:t>warnings </a:t>
            </a:r>
            <a:r>
              <a:rPr lang="en-CA" sz="1600" dirty="0" smtClean="0"/>
              <a:t>found with </a:t>
            </a:r>
            <a:r>
              <a:rPr lang="en-CA" sz="1600" dirty="0"/>
              <a:t>PVS-Studio</a:t>
            </a:r>
          </a:p>
          <a:p>
            <a:endParaRPr lang="en-CA" sz="2000" dirty="0" smtClean="0"/>
          </a:p>
          <a:p>
            <a:endParaRPr lang="fr-CA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447710"/>
            <a:ext cx="4514850" cy="4557803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9" y="5241382"/>
            <a:ext cx="5553075" cy="7641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49" y="3058783"/>
            <a:ext cx="5553075" cy="201114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7159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viva64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5394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Predefined Macros (VS2013)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2" y="2274655"/>
            <a:ext cx="8753475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938559"/>
            <a:ext cx="8496300" cy="5238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22" y="3263724"/>
            <a:ext cx="6134100" cy="5905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22" y="4021046"/>
            <a:ext cx="6038850" cy="638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87" y="1622108"/>
            <a:ext cx="86963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Exceptions [18]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96075" cy="2657475"/>
          </a:xfrm>
          <a:prstGeom prst="rect">
            <a:avLst/>
          </a:prstGeom>
        </p:spPr>
      </p:pic>
      <p:sp>
        <p:nvSpPr>
          <p:cNvPr id="5" name="AutoShape 2" descr="Image result for smiley throwing 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078" name="Picture 6" descr="Image result for smiley throwing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49" y="1989863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22939" y="283475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Never do that !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Multiplier 5"/>
          <p:cNvSpPr/>
          <p:nvPr/>
        </p:nvSpPr>
        <p:spPr>
          <a:xfrm>
            <a:off x="1546860" y="2822779"/>
            <a:ext cx="449580" cy="393292"/>
          </a:xfrm>
          <a:prstGeom prst="mathMultiply">
            <a:avLst>
              <a:gd name="adj1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noFill/>
            </a:endParaRPr>
          </a:p>
        </p:txBody>
      </p:sp>
      <p:sp>
        <p:nvSpPr>
          <p:cNvPr id="8" name="Multiplier 7"/>
          <p:cNvSpPr/>
          <p:nvPr/>
        </p:nvSpPr>
        <p:spPr>
          <a:xfrm>
            <a:off x="1600200" y="3525826"/>
            <a:ext cx="449580" cy="393292"/>
          </a:xfrm>
          <a:prstGeom prst="mathMultiply">
            <a:avLst>
              <a:gd name="adj1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9780" y="5827752"/>
            <a:ext cx="505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</a:t>
            </a:r>
            <a:r>
              <a:rPr lang="fr-CA" dirty="0" smtClean="0">
                <a:solidFill>
                  <a:srgbClr val="0070C0"/>
                </a:solidFill>
              </a:rPr>
              <a:t>ID0EBHBM</a:t>
            </a:r>
          </a:p>
        </p:txBody>
      </p:sp>
    </p:spTree>
    <p:extLst>
      <p:ext uri="{BB962C8B-B14F-4D97-AF65-F5344CB8AC3E}">
        <p14:creationId xmlns:p14="http://schemas.microsoft.com/office/powerpoint/2010/main" val="166862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Works fine in 32 bits, bugs in 64 bits. Why ?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944"/>
            <a:ext cx="9053513" cy="34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036" y="2927350"/>
            <a:ext cx="6421582" cy="1380548"/>
          </a:xfrm>
        </p:spPr>
        <p:txBody>
          <a:bodyPr/>
          <a:lstStyle/>
          <a:p>
            <a:r>
              <a:rPr lang="en-CA" dirty="0"/>
              <a:t>Code vectorization and the use of Eigen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89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162" cy="1325563"/>
          </a:xfrm>
        </p:spPr>
        <p:txBody>
          <a:bodyPr/>
          <a:lstStyle/>
          <a:p>
            <a:r>
              <a:rPr lang="en-CA" dirty="0" smtClean="0"/>
              <a:t>Code vectorization and the use of Eigen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1367518"/>
            <a:ext cx="4582390" cy="4575631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58837" y="1493260"/>
            <a:ext cx="7629525" cy="4162425"/>
          </a:xfrm>
          <a:prstGeom prst="rect">
            <a:avLst/>
          </a:prstGeom>
          <a:ln w="38100">
            <a:solidFill>
              <a:srgbClr val="00CC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948545" y="2369127"/>
            <a:ext cx="1932710" cy="644237"/>
          </a:xfrm>
          <a:prstGeom prst="rect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5881255" y="1493260"/>
            <a:ext cx="948152" cy="173616"/>
          </a:xfrm>
          <a:prstGeom prst="rect">
            <a:avLst/>
          </a:prstGeom>
          <a:solidFill>
            <a:srgbClr val="C0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6548853" y="1792618"/>
            <a:ext cx="476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TODO: Use Eigen::Matrix or Eigen::Vector instead of </a:t>
            </a:r>
            <a:r>
              <a:rPr lang="en-CA" sz="1400" dirty="0" err="1" smtClean="0">
                <a:solidFill>
                  <a:srgbClr val="FF0000"/>
                </a:solidFill>
              </a:rPr>
              <a:t>vsnVecPoint</a:t>
            </a:r>
            <a:endParaRPr lang="fr-CA" sz="1400" dirty="0">
              <a:solidFill>
                <a:srgbClr val="FF000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548852" y="1690688"/>
            <a:ext cx="174066" cy="10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Integral types…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3696094" y="267943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 err="1" smtClean="0">
                <a:solidFill>
                  <a:srgbClr val="0070C0"/>
                </a:solidFill>
              </a:rPr>
              <a:t>int</a:t>
            </a:r>
            <a:endParaRPr lang="fr-CA" sz="7200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88926" y="39692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F0"/>
                </a:solidFill>
              </a:rPr>
              <a:t>long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14164" y="3121367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>
                <a:solidFill>
                  <a:srgbClr val="6699FF"/>
                </a:solidFill>
              </a:rPr>
              <a:t>unsigned </a:t>
            </a:r>
            <a:r>
              <a:rPr lang="en-CA" sz="4400" dirty="0" err="1" smtClean="0">
                <a:solidFill>
                  <a:srgbClr val="6699FF"/>
                </a:solidFill>
              </a:rPr>
              <a:t>int</a:t>
            </a:r>
            <a:endParaRPr lang="fr-CA" dirty="0">
              <a:solidFill>
                <a:srgbClr val="6699F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51826" y="3446463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 err="1" smtClean="0">
                <a:solidFill>
                  <a:srgbClr val="92D050"/>
                </a:solidFill>
              </a:rPr>
              <a:t>uint</a:t>
            </a:r>
            <a:endParaRPr lang="fr-CA" sz="7200" dirty="0">
              <a:solidFill>
                <a:srgbClr val="92D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05054" y="387542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F0"/>
                </a:solidFill>
              </a:rPr>
              <a:t>unsigned long</a:t>
            </a:r>
            <a:endParaRPr lang="fr-CA" sz="1400" dirty="0">
              <a:solidFill>
                <a:srgbClr val="00B0F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26263" y="43386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l</a:t>
            </a:r>
            <a:r>
              <a:rPr lang="en-CA" dirty="0" smtClean="0">
                <a:solidFill>
                  <a:srgbClr val="00B050"/>
                </a:solidFill>
              </a:rPr>
              <a:t>ong long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05894" y="4950111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6699FF"/>
                </a:solidFill>
              </a:rPr>
              <a:t>unsigned long </a:t>
            </a:r>
            <a:r>
              <a:rPr lang="en-CA" sz="1400" dirty="0" err="1" smtClean="0">
                <a:solidFill>
                  <a:srgbClr val="6699FF"/>
                </a:solidFill>
              </a:rPr>
              <a:t>long</a:t>
            </a:r>
            <a:endParaRPr lang="fr-CA" sz="1400" dirty="0">
              <a:solidFill>
                <a:srgbClr val="6699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71705" y="31905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9CC00"/>
                </a:solidFill>
              </a:rPr>
              <a:t>short</a:t>
            </a:r>
            <a:endParaRPr lang="fr-CA" dirty="0">
              <a:solidFill>
                <a:srgbClr val="99CC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402503" y="3772237"/>
            <a:ext cx="2194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 err="1" smtClean="0">
                <a:solidFill>
                  <a:srgbClr val="0070C0"/>
                </a:solidFill>
              </a:rPr>
              <a:t>size_t</a:t>
            </a:r>
            <a:endParaRPr lang="fr-CA" sz="6000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824079" y="295777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92D050"/>
                </a:solidFill>
              </a:rPr>
              <a:t>SSIZE_T</a:t>
            </a:r>
            <a:endParaRPr lang="fr-CA" sz="1400" dirty="0">
              <a:solidFill>
                <a:srgbClr val="92D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06771" y="224958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 smtClean="0">
                <a:solidFill>
                  <a:srgbClr val="00B0F0"/>
                </a:solidFill>
              </a:rPr>
              <a:t>intptr_t</a:t>
            </a:r>
            <a:endParaRPr lang="fr-CA" sz="3600" dirty="0">
              <a:solidFill>
                <a:srgbClr val="00B0F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391163" y="2412811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err="1" smtClean="0">
                <a:solidFill>
                  <a:srgbClr val="00B050"/>
                </a:solidFill>
              </a:rPr>
              <a:t>uintptr_t</a:t>
            </a:r>
            <a:endParaRPr lang="fr-CA" sz="44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247479" y="4680178"/>
            <a:ext cx="1542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 smtClean="0">
                <a:solidFill>
                  <a:srgbClr val="00B050"/>
                </a:solidFill>
              </a:rPr>
              <a:t>ptrdiff_t</a:t>
            </a:r>
            <a:endParaRPr lang="fr-CA" sz="32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05165" y="2043479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rgbClr val="6699FF"/>
                </a:solidFill>
              </a:rPr>
              <a:t>DWORD</a:t>
            </a:r>
            <a:endParaRPr lang="fr-CA" sz="2800" dirty="0">
              <a:solidFill>
                <a:srgbClr val="6699FF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93850" y="45807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DWORD_PTR</a:t>
            </a:r>
            <a:endParaRPr lang="fr-CA" dirty="0">
              <a:solidFill>
                <a:srgbClr val="0070C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26986" y="4818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F0"/>
                </a:solidFill>
              </a:rPr>
              <a:t>__int64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465420" y="2331213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92D050"/>
                </a:solidFill>
              </a:rPr>
              <a:t>__int32</a:t>
            </a:r>
            <a:endParaRPr lang="fr-CA" sz="1200" dirty="0">
              <a:solidFill>
                <a:srgbClr val="92D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2553" y="262552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err="1" smtClean="0">
                <a:solidFill>
                  <a:srgbClr val="00CC00"/>
                </a:solidFill>
              </a:rPr>
              <a:t>time_t</a:t>
            </a:r>
            <a:endParaRPr lang="fr-CA" sz="1050" dirty="0">
              <a:solidFill>
                <a:srgbClr val="00CC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866296" y="1987526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00B050"/>
                </a:solidFill>
              </a:rPr>
              <a:t>SIZE_T</a:t>
            </a:r>
            <a:endParaRPr lang="fr-CA" sz="1100" dirty="0">
              <a:solidFill>
                <a:srgbClr val="00B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018973" y="197702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INTPTR</a:t>
            </a:r>
            <a:endParaRPr lang="fr-CA" dirty="0">
              <a:solidFill>
                <a:srgbClr val="0070C0"/>
              </a:solidFill>
            </a:endParaRPr>
          </a:p>
        </p:txBody>
      </p:sp>
      <p:sp>
        <p:nvSpPr>
          <p:cNvPr id="30" name="Espace réservé du contenu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38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Integral types: how to choose ?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927611"/>
              </p:ext>
            </p:extLst>
          </p:nvPr>
        </p:nvGraphicFramePr>
        <p:xfrm>
          <a:off x="1381125" y="1463675"/>
          <a:ext cx="88963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0"/>
                <a:gridCol w="2965450"/>
                <a:gridCol w="2965450"/>
              </a:tblGrid>
              <a:tr h="348721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 bits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64 bits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(</a:t>
                      </a:r>
                      <a:r>
                        <a:rPr lang="en-CA" dirty="0" err="1" smtClean="0"/>
                        <a:t>uint</a:t>
                      </a:r>
                      <a:r>
                        <a:rPr lang="en-CA" dirty="0" smtClean="0"/>
                        <a:t>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smtClean="0"/>
                        <a:t>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 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4 bytes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size_t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4</a:t>
                      </a:r>
                      <a:r>
                        <a:rPr lang="en-CA" baseline="0" dirty="0" smtClean="0"/>
                        <a:t> bytes, </a:t>
                      </a:r>
                      <a:r>
                        <a:rPr lang="en-CA" sz="1400" dirty="0" smtClean="0"/>
                        <a:t>__w64 unsigned </a:t>
                      </a:r>
                      <a:r>
                        <a:rPr lang="en-CA" sz="1400" dirty="0" err="1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 bytes, unsigned __int64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intptr_t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__w64 </a:t>
                      </a:r>
                      <a:r>
                        <a:rPr lang="en-CA" dirty="0" err="1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__int64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uintptr_t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__w64 unsigned </a:t>
                      </a:r>
                      <a:r>
                        <a:rPr lang="en-CA" dirty="0" err="1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 __int64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ptrdiff_t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__w64 </a:t>
                      </a:r>
                      <a:r>
                        <a:rPr lang="en-CA" dirty="0" err="1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__int64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smtClean="0"/>
                        <a:t>DWORD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 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</a:t>
                      </a:r>
                      <a:r>
                        <a:rPr lang="en-CA" baseline="0" dirty="0" smtClean="0"/>
                        <a:t> long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r>
                        <a:rPr lang="en-CA" dirty="0" smtClean="0"/>
                        <a:t>DWORD_PTR </a:t>
                      </a:r>
                      <a:r>
                        <a:rPr lang="en-CA" sz="1400" dirty="0" smtClean="0"/>
                        <a:t>(ULONG_PTR)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__w64</a:t>
                      </a:r>
                      <a:r>
                        <a:rPr lang="en-CA" baseline="0" dirty="0" smtClean="0"/>
                        <a:t> unsigned 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unsigned __int64</a:t>
                      </a:r>
                      <a:endParaRPr lang="fr-CA" dirty="0"/>
                    </a:p>
                  </a:txBody>
                  <a:tcPr/>
                </a:tc>
              </a:tr>
              <a:tr h="34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SSIZE_T (LONG_PTR)</a:t>
                      </a:r>
                      <a:endParaRPr lang="fr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__64 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__int64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81125" y="3657600"/>
            <a:ext cx="8896350" cy="714375"/>
          </a:xfrm>
          <a:prstGeom prst="rect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Picture 2" descr="Image result for morpheus ch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15" y="2041977"/>
            <a:ext cx="5305804" cy="27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cute white baby rabbits wallpa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3657600"/>
            <a:ext cx="109537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memsize</a:t>
            </a:r>
            <a:r>
              <a:rPr lang="en-CA" dirty="0"/>
              <a:t> </a:t>
            </a:r>
            <a:r>
              <a:rPr lang="en-CA" dirty="0" smtClean="0"/>
              <a:t>type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153651" cy="4351338"/>
          </a:xfrm>
        </p:spPr>
        <p:txBody>
          <a:bodyPr/>
          <a:lstStyle/>
          <a:p>
            <a:r>
              <a:rPr lang="en-CA" sz="2400" dirty="0" smtClean="0"/>
              <a:t>“</a:t>
            </a:r>
            <a:r>
              <a:rPr lang="en-CA" sz="2400" b="1" dirty="0" err="1" smtClean="0"/>
              <a:t>memsize</a:t>
            </a:r>
            <a:r>
              <a:rPr lang="en-CA" sz="2400" dirty="0" smtClean="0"/>
              <a:t>” means </a:t>
            </a:r>
            <a:r>
              <a:rPr lang="en-CA" sz="2400" dirty="0"/>
              <a:t>any simple integer type which is capable of keeping a pointer, and changes its size according to the change of platform from 32-bit to 64-bit. </a:t>
            </a:r>
            <a:r>
              <a:rPr lang="en-CA" sz="2400" dirty="0" smtClean="0"/>
              <a:t>For example</a:t>
            </a:r>
            <a:r>
              <a:rPr lang="en-CA" sz="2400" dirty="0"/>
              <a:t>, </a:t>
            </a:r>
            <a:r>
              <a:rPr lang="en-CA" sz="2400" b="1" dirty="0" err="1"/>
              <a:t>memsize</a:t>
            </a:r>
            <a:r>
              <a:rPr lang="en-CA" sz="2400" dirty="0"/>
              <a:t> types </a:t>
            </a:r>
            <a:r>
              <a:rPr lang="en-CA" sz="2400" dirty="0" smtClean="0"/>
              <a:t>are:</a:t>
            </a:r>
          </a:p>
          <a:p>
            <a:pPr lvl="1"/>
            <a:r>
              <a:rPr lang="en-CA" sz="2000" dirty="0" err="1" smtClean="0"/>
              <a:t>size_t</a:t>
            </a:r>
            <a:endParaRPr lang="en-CA" sz="2000" dirty="0" smtClean="0"/>
          </a:p>
          <a:p>
            <a:pPr lvl="1"/>
            <a:r>
              <a:rPr lang="en-CA" sz="2000" dirty="0" err="1" smtClean="0"/>
              <a:t>ptrdiff_t</a:t>
            </a:r>
            <a:endParaRPr lang="en-CA" sz="2000" dirty="0" smtClean="0"/>
          </a:p>
          <a:p>
            <a:pPr lvl="1"/>
            <a:r>
              <a:rPr lang="en-CA" sz="2000" b="1" dirty="0" smtClean="0"/>
              <a:t>all pointers</a:t>
            </a:r>
            <a:endParaRPr lang="en-CA" sz="2000" dirty="0"/>
          </a:p>
          <a:p>
            <a:pPr lvl="1"/>
            <a:r>
              <a:rPr lang="en-CA" sz="2000" dirty="0" err="1" smtClean="0"/>
              <a:t>intptr_t</a:t>
            </a:r>
            <a:endParaRPr lang="en-CA" sz="2000" dirty="0" smtClean="0"/>
          </a:p>
          <a:p>
            <a:pPr lvl="1"/>
            <a:r>
              <a:rPr lang="en-CA" sz="2000" dirty="0" smtClean="0"/>
              <a:t>INT_PTR</a:t>
            </a:r>
          </a:p>
          <a:p>
            <a:pPr lvl="1"/>
            <a:r>
              <a:rPr lang="en-CA" sz="2000" dirty="0" smtClean="0"/>
              <a:t>DWORD_PTR.</a:t>
            </a:r>
          </a:p>
          <a:p>
            <a:pPr marL="0" indent="0" algn="r">
              <a:buNone/>
            </a:pPr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207746" y="5814537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</a:t>
            </a:r>
            <a:r>
              <a:rPr lang="fr-CA" dirty="0" smtClean="0">
                <a:solidFill>
                  <a:srgbClr val="0070C0"/>
                </a:solidFill>
              </a:rPr>
              <a:t>ID0EVQCK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795877" y="381662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rgbClr val="00CC00"/>
                </a:solidFill>
              </a:rPr>
              <a:t>size_t</a:t>
            </a:r>
            <a:r>
              <a:rPr lang="en-CA" dirty="0" smtClean="0">
                <a:solidFill>
                  <a:srgbClr val="00CC00"/>
                </a:solidFill>
              </a:rPr>
              <a:t> also prevents from having array[-1]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but…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use of simple integer types and </a:t>
            </a:r>
            <a:r>
              <a:rPr lang="en-CA" dirty="0" err="1" smtClean="0"/>
              <a:t>memsize</a:t>
            </a:r>
            <a:r>
              <a:rPr lang="en-CA" dirty="0" smtClean="0"/>
              <a:t> types [14]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66925"/>
            <a:ext cx="6410325" cy="34671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86500" y="5807631"/>
            <a:ext cx="496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</a:t>
            </a:r>
            <a:r>
              <a:rPr lang="fr-CA" dirty="0" smtClean="0">
                <a:solidFill>
                  <a:srgbClr val="0070C0"/>
                </a:solidFill>
              </a:rPr>
              <a:t>ID0EZ5EK</a:t>
            </a:r>
          </a:p>
        </p:txBody>
      </p:sp>
    </p:spTree>
    <p:extLst>
      <p:ext uri="{BB962C8B-B14F-4D97-AF65-F5344CB8AC3E}">
        <p14:creationId xmlns:p14="http://schemas.microsoft.com/office/powerpoint/2010/main" val="3723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Storing</a:t>
            </a:r>
            <a:r>
              <a:rPr lang="fr-CA" dirty="0"/>
              <a:t> of pointer </a:t>
            </a:r>
            <a:r>
              <a:rPr lang="fr-CA" dirty="0" smtClean="0"/>
              <a:t>adresses [6]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456"/>
            <a:ext cx="61722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67" y="3263591"/>
            <a:ext cx="6153150" cy="1276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34125" y="5857875"/>
            <a:ext cx="491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https://www.viva64.com/en/a/0004/#ID0EHZBI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80467" y="4501841"/>
            <a:ext cx="7160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One should use only </a:t>
            </a:r>
            <a:r>
              <a:rPr lang="en-CA" b="1" dirty="0" err="1">
                <a:solidFill>
                  <a:srgbClr val="FF0000"/>
                </a:solidFill>
              </a:rPr>
              <a:t>memsize</a:t>
            </a:r>
            <a:r>
              <a:rPr lang="en-CA" dirty="0">
                <a:solidFill>
                  <a:srgbClr val="FF0000"/>
                </a:solidFill>
              </a:rPr>
              <a:t> types for the integer form of </a:t>
            </a:r>
            <a:r>
              <a:rPr lang="en-CA" dirty="0" smtClean="0">
                <a:solidFill>
                  <a:srgbClr val="FF0000"/>
                </a:solidFill>
              </a:rPr>
              <a:t>pointers.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</a:t>
            </a:r>
            <a:r>
              <a:rPr lang="en-CA" dirty="0" err="1">
                <a:solidFill>
                  <a:srgbClr val="FF0000"/>
                </a:solidFill>
              </a:rPr>
              <a:t>uintptr_t</a:t>
            </a:r>
            <a:r>
              <a:rPr lang="en-CA" dirty="0">
                <a:solidFill>
                  <a:srgbClr val="FF0000"/>
                </a:solidFill>
              </a:rPr>
              <a:t> type is more preferable since it shows </a:t>
            </a:r>
            <a:r>
              <a:rPr lang="en-CA" dirty="0" smtClean="0">
                <a:solidFill>
                  <a:srgbClr val="FF0000"/>
                </a:solidFill>
              </a:rPr>
              <a:t>programmer's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intentions </a:t>
            </a:r>
            <a:r>
              <a:rPr lang="en-CA" dirty="0">
                <a:solidFill>
                  <a:srgbClr val="FF0000"/>
                </a:solidFill>
              </a:rPr>
              <a:t>more clearly, and makes the code more </a:t>
            </a:r>
            <a:r>
              <a:rPr lang="en-CA" dirty="0" smtClean="0">
                <a:solidFill>
                  <a:srgbClr val="FF0000"/>
                </a:solidFill>
              </a:rPr>
              <a:t>portable,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saving </a:t>
            </a:r>
            <a:r>
              <a:rPr lang="en-CA" dirty="0">
                <a:solidFill>
                  <a:srgbClr val="FF0000"/>
                </a:solidFill>
              </a:rPr>
              <a:t>it from future changes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9675" y="2218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>
                <a:solidFill>
                  <a:srgbClr val="313131"/>
                </a:solidFill>
                <a:latin typeface="PT Serif" panose="020A0603040505020204" pitchFamily="18" charset="0"/>
              </a:rPr>
              <a:t>Explicit </a:t>
            </a:r>
            <a:r>
              <a:rPr lang="en-CA" dirty="0">
                <a:solidFill>
                  <a:srgbClr val="313131"/>
                </a:solidFill>
                <a:latin typeface="PT Serif" panose="020A0603040505020204" pitchFamily="18" charset="0"/>
              </a:rPr>
              <a:t>type conversion which </a:t>
            </a:r>
            <a:r>
              <a:rPr lang="en-CA" dirty="0" smtClean="0">
                <a:solidFill>
                  <a:srgbClr val="313131"/>
                </a:solidFill>
                <a:latin typeface="PT Serif" panose="020A0603040505020204" pitchFamily="18" charset="0"/>
              </a:rPr>
              <a:t>eventually truncates </a:t>
            </a:r>
            <a:r>
              <a:rPr lang="en-CA" dirty="0">
                <a:solidFill>
                  <a:srgbClr val="313131"/>
                </a:solidFill>
                <a:latin typeface="PT Serif" panose="020A0603040505020204" pitchFamily="18" charset="0"/>
              </a:rPr>
              <a:t>high bits in the pointer</a:t>
            </a:r>
            <a:endParaRPr lang="fr-CA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990975" y="2524918"/>
            <a:ext cx="942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7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Storing integers in double type [4]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3052761" y="4315782"/>
            <a:ext cx="601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In any case it is not recommended to mix integer arithmetic with floating-point arithmetic.</a:t>
            </a:r>
            <a:endParaRPr lang="fr-CA" sz="2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1825625"/>
            <a:ext cx="6438900" cy="2133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47981" y="5830600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70C0"/>
                </a:solidFill>
              </a:rPr>
              <a:t>https://www.viva64.com/en/a/0004/#</a:t>
            </a:r>
            <a:r>
              <a:rPr lang="fr-CA" dirty="0" smtClean="0">
                <a:solidFill>
                  <a:srgbClr val="0070C0"/>
                </a:solidFill>
              </a:rPr>
              <a:t>ID0EBUAI</a:t>
            </a:r>
          </a:p>
        </p:txBody>
      </p:sp>
      <p:pic>
        <p:nvPicPr>
          <p:cNvPr id="3078" name="Picture 6" descr="Image result for d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2005177"/>
            <a:ext cx="2538844" cy="21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PVS Studio diagnostic example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53" y="2407309"/>
            <a:ext cx="9053513" cy="35308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7" y="1506074"/>
            <a:ext cx="3743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OptelGroup_FR" id="{89B54A61-2391-8E4A-BC66-63220B8C7DC5}" vid="{6CEB7814-1E59-534E-AD1E-540C4C19A538}"/>
    </a:ext>
  </a:extLst>
</a:theme>
</file>

<file path=ppt/theme/theme2.xml><?xml version="1.0" encoding="utf-8"?>
<a:theme xmlns:a="http://schemas.openxmlformats.org/drawingml/2006/main" name="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OptelGroup_FR" id="{89B54A61-2391-8E4A-BC66-63220B8C7DC5}" vid="{14500962-C9DF-CD41-8C68-19F430F4480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Ppt_Template_OptelGroup_FR</Template>
  <TotalTime>1664</TotalTime>
  <Words>632</Words>
  <Application>Microsoft Office PowerPoint</Application>
  <PresentationFormat>Grand écran</PresentationFormat>
  <Paragraphs>124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Open Sans</vt:lpstr>
      <vt:lpstr>PT Serif</vt:lpstr>
      <vt:lpstr>Wingdings</vt:lpstr>
      <vt:lpstr>Thème Office</vt:lpstr>
      <vt:lpstr>Conception personnalisée</vt:lpstr>
      <vt:lpstr>64 bits best practices and advices Part 1/2 - Types</vt:lpstr>
      <vt:lpstr>Building the VisionLib in 64bits</vt:lpstr>
      <vt:lpstr>Integral types…</vt:lpstr>
      <vt:lpstr>Integral types: how to choose ?</vt:lpstr>
      <vt:lpstr>memsize type</vt:lpstr>
      <vt:lpstr>Mixed use of simple integer types and memsize types [14]</vt:lpstr>
      <vt:lpstr>Storing of pointer adresses [6]</vt:lpstr>
      <vt:lpstr>Storing integers in double type [4]</vt:lpstr>
      <vt:lpstr>PVS Studio diagnostic example</vt:lpstr>
      <vt:lpstr>A simple example</vt:lpstr>
      <vt:lpstr>Change function signatures only if necessary…</vt:lpstr>
      <vt:lpstr>Change function return type only if necessary…</vt:lpstr>
      <vt:lpstr>When coding for 64 bits, keep 32 bits in mind !</vt:lpstr>
      <vt:lpstr>Remember array[-1] ?</vt:lpstr>
      <vt:lpstr>Magic numbers [3]</vt:lpstr>
      <vt:lpstr>Assembler</vt:lpstr>
      <vt:lpstr>UOFs :Unidentified OverFlows</vt:lpstr>
      <vt:lpstr>Use of container size_type for indices</vt:lpstr>
      <vt:lpstr>Advices for conversion to 64 bits: summary</vt:lpstr>
      <vt:lpstr>viva64</vt:lpstr>
      <vt:lpstr>Predefined Macros (VS2013)</vt:lpstr>
      <vt:lpstr>Exceptions [18]</vt:lpstr>
      <vt:lpstr>Works fine in 32 bits, bugs in 64 bits. Why ?</vt:lpstr>
      <vt:lpstr>Code vectorization and the use of Eigen</vt:lpstr>
      <vt:lpstr>Code vectorization and the use of Eigen</vt:lpstr>
    </vt:vector>
  </TitlesOfParts>
  <Company>Optel 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Bonne pratiques 64 bits Part 1/2: les types</dc:title>
  <dc:creator>Mikael Swawola</dc:creator>
  <cp:lastModifiedBy>Mikael Swawola</cp:lastModifiedBy>
  <cp:revision>51</cp:revision>
  <dcterms:created xsi:type="dcterms:W3CDTF">2017-05-11T12:44:40Z</dcterms:created>
  <dcterms:modified xsi:type="dcterms:W3CDTF">2017-06-15T15:19:38Z</dcterms:modified>
</cp:coreProperties>
</file>