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books.org/wiki/C%2B%2B_Programming/Code/Design_Patterns#Builder" TargetMode="External"/><Relationship Id="rId4" Type="http://schemas.openxmlformats.org/officeDocument/2006/relationships/hyperlink" Target="https://en.wikibooks.org/wiki/C%2B%2B_Programming/Code/Design_Patterns#Builder" TargetMode="External"/><Relationship Id="rId11" Type="http://schemas.openxmlformats.org/officeDocument/2006/relationships/hyperlink" Target="https://en.wikibooks.org/wiki/C%2B%2B_Programming/Code/Design_Patterns#Singleton" TargetMode="External"/><Relationship Id="rId10" Type="http://schemas.openxmlformats.org/officeDocument/2006/relationships/hyperlink" Target="https://en.wikibooks.org/wiki/C%2B%2B_Programming/Code/Design_Patterns#Prototype" TargetMode="External"/><Relationship Id="rId12" Type="http://schemas.openxmlformats.org/officeDocument/2006/relationships/hyperlink" Target="https://en.wikibooks.org/wiki/C%2B%2B_Programming/Code/Design_Patterns#Singleton" TargetMode="External"/><Relationship Id="rId9" Type="http://schemas.openxmlformats.org/officeDocument/2006/relationships/hyperlink" Target="https://en.wikibooks.org/wiki/C%2B%2B_Programming/Code/Design_Patterns#Prototype" TargetMode="External"/><Relationship Id="rId5" Type="http://schemas.openxmlformats.org/officeDocument/2006/relationships/hyperlink" Target="https://en.wikibooks.org/wiki/C%2B%2B_Programming/Code/Design_Patterns#Factory" TargetMode="External"/><Relationship Id="rId6" Type="http://schemas.openxmlformats.org/officeDocument/2006/relationships/hyperlink" Target="https://en.wikibooks.org/wiki/C%2B%2B_Programming/Code/Design_Patterns#Factory" TargetMode="External"/><Relationship Id="rId7" Type="http://schemas.openxmlformats.org/officeDocument/2006/relationships/hyperlink" Target="https://en.wikibooks.org/wiki/C%2B%2B_Programming/Code/Design_Patterns#Abstract_Factory" TargetMode="External"/><Relationship Id="rId8" Type="http://schemas.openxmlformats.org/officeDocument/2006/relationships/hyperlink" Target="https://en.wikibooks.org/wiki/C%2B%2B_Programming/Code/Design_Patterns#Abstract_Factor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hyperlink" Target="https://en.wikibooks.org/wiki/C%2B%2B_Programming/Code/Design_Patterns#Interface-based_Programming_.28IBP.29" TargetMode="External"/><Relationship Id="rId11" Type="http://schemas.openxmlformats.org/officeDocument/2006/relationships/hyperlink" Target="https://en.wikibooks.org/wiki/C%2B%2B_Programming/Code/Design_Patterns#5._Facade" TargetMode="External"/><Relationship Id="rId10" Type="http://schemas.openxmlformats.org/officeDocument/2006/relationships/hyperlink" Target="https://en.wikibooks.org/wiki/C%2B%2B_Programming/Code/Design_Patterns#4._Decorator" TargetMode="External"/><Relationship Id="rId13" Type="http://schemas.openxmlformats.org/officeDocument/2006/relationships/hyperlink" Target="https://en.wikibooks.org/wiki/C%2B%2B_Programming/Code/Design_Patterns#6._Flyweight" TargetMode="External"/><Relationship Id="rId12" Type="http://schemas.openxmlformats.org/officeDocument/2006/relationships/hyperlink" Target="https://en.wikibooks.org/wiki/C%2B%2B_Programming/Code/Design_Patterns#5._Facad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books.org/wiki/C%2B%2B_Programming/Code/Design_Patterns#1._Adapter" TargetMode="External"/><Relationship Id="rId4" Type="http://schemas.openxmlformats.org/officeDocument/2006/relationships/hyperlink" Target="https://en.wikibooks.org/wiki/C%2B%2B_Programming/Code/Design_Patterns#1._Adapter" TargetMode="External"/><Relationship Id="rId9" Type="http://schemas.openxmlformats.org/officeDocument/2006/relationships/hyperlink" Target="https://en.wikibooks.org/wiki/C%2B%2B_Programming/Code/Design_Patterns#4._Decorator" TargetMode="External"/><Relationship Id="rId15" Type="http://schemas.openxmlformats.org/officeDocument/2006/relationships/hyperlink" Target="https://en.wikibooks.org/wiki/C%2B%2B_Programming/Code/Design_Patterns#7._Proxy" TargetMode="External"/><Relationship Id="rId14" Type="http://schemas.openxmlformats.org/officeDocument/2006/relationships/hyperlink" Target="https://en.wikibooks.org/wiki/C%2B%2B_Programming/Code/Design_Patterns#6._Flyweight" TargetMode="External"/><Relationship Id="rId17" Type="http://schemas.openxmlformats.org/officeDocument/2006/relationships/hyperlink" Target="https://en.wikibooks.org/wiki/C%2B%2B_Programming/Code/Design_Patterns#Curiously_Recurring_Template" TargetMode="External"/><Relationship Id="rId16" Type="http://schemas.openxmlformats.org/officeDocument/2006/relationships/hyperlink" Target="https://en.wikibooks.org/wiki/C%2B%2B_Programming/Code/Design_Patterns#7._Proxy" TargetMode="External"/><Relationship Id="rId5" Type="http://schemas.openxmlformats.org/officeDocument/2006/relationships/hyperlink" Target="https://en.wikibooks.org/wiki/C%2B%2B_Programming/Code/Design_Patterns#2._Bridge" TargetMode="External"/><Relationship Id="rId19" Type="http://schemas.openxmlformats.org/officeDocument/2006/relationships/hyperlink" Target="https://en.wikibooks.org/wiki/C%2B%2B_Programming/Code/Design_Patterns#Interface-based_Programming_.28IBP.29" TargetMode="External"/><Relationship Id="rId6" Type="http://schemas.openxmlformats.org/officeDocument/2006/relationships/hyperlink" Target="https://en.wikibooks.org/wiki/C%2B%2B_Programming/Code/Design_Patterns#2._Bridge" TargetMode="External"/><Relationship Id="rId18" Type="http://schemas.openxmlformats.org/officeDocument/2006/relationships/hyperlink" Target="https://en.wikibooks.org/wiki/C%2B%2B_Programming/Code/Design_Patterns#Curiously_Recurring_Template" TargetMode="External"/><Relationship Id="rId7" Type="http://schemas.openxmlformats.org/officeDocument/2006/relationships/hyperlink" Target="https://en.wikibooks.org/wiki/C%2B%2B_Programming/Code/Design_Patterns#3._Composite" TargetMode="External"/><Relationship Id="rId8" Type="http://schemas.openxmlformats.org/officeDocument/2006/relationships/hyperlink" Target="https://en.wikibooks.org/wiki/C%2B%2B_Programming/Code/Design_Patterns#3._Composit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hyperlink" Target="https://en.wikibooks.org/wiki/C%2B%2B_Programming/Code/Design_Patterns#Strategy" TargetMode="External"/><Relationship Id="rId22" Type="http://schemas.openxmlformats.org/officeDocument/2006/relationships/hyperlink" Target="https://en.wikibooks.org/wiki/C%2B%2B_Programming/Code/Design_Patterns#Template_Method" TargetMode="External"/><Relationship Id="rId21" Type="http://schemas.openxmlformats.org/officeDocument/2006/relationships/hyperlink" Target="https://en.wikibooks.org/wiki/C%2B%2B_Programming/Code/Design_Patterns#Template_Method" TargetMode="External"/><Relationship Id="rId24" Type="http://schemas.openxmlformats.org/officeDocument/2006/relationships/hyperlink" Target="https://en.wikibooks.org/wiki/C%2B%2B_Programming/Code/Design_Patterns#Visitor" TargetMode="External"/><Relationship Id="rId23" Type="http://schemas.openxmlformats.org/officeDocument/2006/relationships/hyperlink" Target="https://en.wikibooks.org/wiki/C%2B%2B_Programming/Code/Design_Patterns#Visi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books.org/wiki/C%2B%2B_Programming/Code/Design_Patterns#Chain_of_Responsibility" TargetMode="External"/><Relationship Id="rId4" Type="http://schemas.openxmlformats.org/officeDocument/2006/relationships/hyperlink" Target="https://en.wikibooks.org/wiki/C%2B%2B_Programming/Code/Design_Patterns#Chain_of_Responsibility" TargetMode="External"/><Relationship Id="rId9" Type="http://schemas.openxmlformats.org/officeDocument/2006/relationships/hyperlink" Target="https://en.wikibooks.org/wiki/C%2B%2B_Programming/Code/Design_Patterns#Iterator" TargetMode="External"/><Relationship Id="rId26" Type="http://schemas.openxmlformats.org/officeDocument/2006/relationships/hyperlink" Target="https://en.wikibooks.org/wiki/C%2B%2B_Programming/Code/Design_Patterns#Model-View-Controller_.28MVC.29" TargetMode="External"/><Relationship Id="rId25" Type="http://schemas.openxmlformats.org/officeDocument/2006/relationships/hyperlink" Target="https://en.wikibooks.org/wiki/C%2B%2B_Programming/Code/Design_Patterns#Model-View-Controller_.28MVC.29" TargetMode="External"/><Relationship Id="rId27" Type="http://schemas.openxmlformats.org/officeDocument/2006/relationships/hyperlink" Target="https://en.wikibooks.org/wiki/C%2B%2B_Programming/Code/Design_Patterns#Interface-based_Programming_.28IBP.29" TargetMode="External"/><Relationship Id="rId5" Type="http://schemas.openxmlformats.org/officeDocument/2006/relationships/hyperlink" Target="https://en.wikibooks.org/wiki/C%2B%2B_Programming/Code/Design_Patterns#Command" TargetMode="External"/><Relationship Id="rId6" Type="http://schemas.openxmlformats.org/officeDocument/2006/relationships/hyperlink" Target="https://en.wikibooks.org/wiki/C%2B%2B_Programming/Code/Design_Patterns#Command" TargetMode="External"/><Relationship Id="rId7" Type="http://schemas.openxmlformats.org/officeDocument/2006/relationships/hyperlink" Target="https://en.wikibooks.org/wiki/C%2B%2B_Programming/Code/Design_Patterns#Interpreter" TargetMode="External"/><Relationship Id="rId8" Type="http://schemas.openxmlformats.org/officeDocument/2006/relationships/hyperlink" Target="https://en.wikibooks.org/wiki/C%2B%2B_Programming/Code/Design_Patterns#Interpreter" TargetMode="External"/><Relationship Id="rId11" Type="http://schemas.openxmlformats.org/officeDocument/2006/relationships/hyperlink" Target="https://en.wikibooks.org/wiki/C%2B%2B_Programming/Code/Design_Patterns#Mediator" TargetMode="External"/><Relationship Id="rId10" Type="http://schemas.openxmlformats.org/officeDocument/2006/relationships/hyperlink" Target="https://en.wikibooks.org/wiki/C%2B%2B_Programming/Code/Design_Patterns#Iterator" TargetMode="External"/><Relationship Id="rId13" Type="http://schemas.openxmlformats.org/officeDocument/2006/relationships/hyperlink" Target="https://en.wikibooks.org/wiki/C%2B%2B_Programming/Code/Design_Patterns#Memento" TargetMode="External"/><Relationship Id="rId12" Type="http://schemas.openxmlformats.org/officeDocument/2006/relationships/hyperlink" Target="https://en.wikibooks.org/wiki/C%2B%2B_Programming/Code/Design_Patterns#Mediator" TargetMode="External"/><Relationship Id="rId15" Type="http://schemas.openxmlformats.org/officeDocument/2006/relationships/hyperlink" Target="https://en.wikibooks.org/wiki/C%2B%2B_Programming/Code/Design_Patterns#Observer" TargetMode="External"/><Relationship Id="rId14" Type="http://schemas.openxmlformats.org/officeDocument/2006/relationships/hyperlink" Target="https://en.wikibooks.org/wiki/C%2B%2B_Programming/Code/Design_Patterns#Memento" TargetMode="External"/><Relationship Id="rId17" Type="http://schemas.openxmlformats.org/officeDocument/2006/relationships/hyperlink" Target="https://en.wikibooks.org/wiki/C%2B%2B_Programming/Code/Design_Patterns#State" TargetMode="External"/><Relationship Id="rId16" Type="http://schemas.openxmlformats.org/officeDocument/2006/relationships/hyperlink" Target="https://en.wikibooks.org/wiki/C%2B%2B_Programming/Code/Design_Patterns#Observer" TargetMode="External"/><Relationship Id="rId19" Type="http://schemas.openxmlformats.org/officeDocument/2006/relationships/hyperlink" Target="https://en.wikibooks.org/wiki/C%2B%2B_Programming/Code/Design_Patterns#Strategy" TargetMode="External"/><Relationship Id="rId18" Type="http://schemas.openxmlformats.org/officeDocument/2006/relationships/hyperlink" Target="https://en.wikibooks.org/wiki/C%2B%2B_Programming/Code/Design_Patterns#Stat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 patterns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Dr. Zhijun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Creational Patterns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265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500" u="sng">
                <a:solidFill>
                  <a:srgbClr val="222222"/>
                </a:solidFill>
                <a:hlinkClick r:id="rId3"/>
              </a:rPr>
              <a:t>2.1</a:t>
            </a:r>
            <a:r>
              <a:rPr lang="en" sz="1500" u="sng">
                <a:solidFill>
                  <a:srgbClr val="0B0080"/>
                </a:solidFill>
                <a:hlinkClick r:id="rId4"/>
              </a:rPr>
              <a:t>Builder</a:t>
            </a:r>
          </a:p>
          <a:p>
            <a:pPr indent="0" lvl="0" marL="45720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500" u="sng">
                <a:solidFill>
                  <a:srgbClr val="222222"/>
                </a:solidFill>
                <a:hlinkClick r:id="rId5"/>
              </a:rPr>
              <a:t>2.2</a:t>
            </a:r>
            <a:r>
              <a:rPr lang="en" sz="1500" u="sng">
                <a:solidFill>
                  <a:srgbClr val="0B0080"/>
                </a:solidFill>
                <a:hlinkClick r:id="rId6"/>
              </a:rPr>
              <a:t>Factory</a:t>
            </a:r>
          </a:p>
          <a:p>
            <a:pPr indent="0" lvl="0" marL="91440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500" u="sng">
                <a:solidFill>
                  <a:srgbClr val="222222"/>
                </a:solidFill>
                <a:hlinkClick r:id="rId7"/>
              </a:rPr>
              <a:t>2.2.1</a:t>
            </a:r>
            <a:r>
              <a:rPr lang="en" sz="1500" u="sng">
                <a:solidFill>
                  <a:srgbClr val="0B0080"/>
                </a:solidFill>
                <a:hlinkClick r:id="rId8"/>
              </a:rPr>
              <a:t>Abstract Factory</a:t>
            </a:r>
          </a:p>
          <a:p>
            <a:pPr indent="0" lvl="0" marL="45720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500" u="sng">
                <a:solidFill>
                  <a:srgbClr val="222222"/>
                </a:solidFill>
                <a:hlinkClick r:id="rId9"/>
              </a:rPr>
              <a:t>2.3</a:t>
            </a:r>
            <a:r>
              <a:rPr lang="en" sz="1500" u="sng">
                <a:solidFill>
                  <a:srgbClr val="0B0080"/>
                </a:solidFill>
                <a:hlinkClick r:id="rId10"/>
              </a:rPr>
              <a:t>Prototype</a:t>
            </a:r>
          </a:p>
          <a:p>
            <a:pPr indent="0" lvl="0" marL="45720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500" u="sng">
                <a:solidFill>
                  <a:srgbClr val="222222"/>
                </a:solidFill>
                <a:hlinkClick r:id="rId11"/>
              </a:rPr>
              <a:t>2.4</a:t>
            </a:r>
            <a:r>
              <a:rPr lang="en" sz="1500" u="sng">
                <a:solidFill>
                  <a:srgbClr val="0B0080"/>
                </a:solidFill>
                <a:hlinkClick r:id="rId12"/>
              </a:rPr>
              <a:t>Singleton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Builder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52475"/>
            <a:ext cx="8520600" cy="4039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Factory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000" y="1152463"/>
            <a:ext cx="56959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Abstract Factory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22" y="1152475"/>
            <a:ext cx="5455600" cy="37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1.3 Prototype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975" y="1017727"/>
            <a:ext cx="6377858" cy="31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1.4 Singleton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188" y="1017725"/>
            <a:ext cx="6753625" cy="33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Structural Patterns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265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279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3"/>
              </a:rPr>
              <a:t>3.1</a:t>
            </a:r>
            <a:r>
              <a:rPr lang="en" sz="1500" u="sng">
                <a:solidFill>
                  <a:srgbClr val="0B0080"/>
                </a:solidFill>
                <a:hlinkClick r:id="rId4"/>
              </a:rPr>
              <a:t>1. Adapter</a:t>
            </a:r>
          </a:p>
          <a:p>
            <a:pPr indent="-228600" lvl="0" marL="279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5"/>
              </a:rPr>
              <a:t>3.2</a:t>
            </a:r>
            <a:r>
              <a:rPr lang="en" sz="1500" u="sng">
                <a:solidFill>
                  <a:srgbClr val="0B0080"/>
                </a:solidFill>
                <a:hlinkClick r:id="rId6"/>
              </a:rPr>
              <a:t>2. Bridge</a:t>
            </a:r>
          </a:p>
          <a:p>
            <a:pPr indent="-228600" lvl="0" marL="279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7"/>
              </a:rPr>
              <a:t>3.3</a:t>
            </a:r>
            <a:r>
              <a:rPr lang="en" sz="1500" u="sng">
                <a:solidFill>
                  <a:srgbClr val="0B0080"/>
                </a:solidFill>
                <a:hlinkClick r:id="rId8"/>
              </a:rPr>
              <a:t>3. Composite</a:t>
            </a:r>
          </a:p>
          <a:p>
            <a:pPr indent="-228600" lvl="1" marL="1117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9"/>
              </a:rPr>
              <a:t>3.3.1</a:t>
            </a:r>
            <a:r>
              <a:rPr lang="en" sz="1500" u="sng">
                <a:solidFill>
                  <a:srgbClr val="0B0080"/>
                </a:solidFill>
                <a:hlinkClick r:id="rId10"/>
              </a:rPr>
              <a:t>4. Decorator</a:t>
            </a:r>
          </a:p>
          <a:p>
            <a:pPr indent="-228600" lvl="0" marL="279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11"/>
              </a:rPr>
              <a:t>3.4</a:t>
            </a:r>
            <a:r>
              <a:rPr lang="en" sz="1500" u="sng">
                <a:solidFill>
                  <a:srgbClr val="0B0080"/>
                </a:solidFill>
                <a:hlinkClick r:id="rId12"/>
              </a:rPr>
              <a:t>5. Facade</a:t>
            </a:r>
          </a:p>
          <a:p>
            <a:pPr indent="-228600" lvl="0" marL="279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13"/>
              </a:rPr>
              <a:t>3.5</a:t>
            </a:r>
            <a:r>
              <a:rPr lang="en" sz="1500" u="sng">
                <a:solidFill>
                  <a:srgbClr val="0B0080"/>
                </a:solidFill>
                <a:hlinkClick r:id="rId14"/>
              </a:rPr>
              <a:t>6. Flyweight</a:t>
            </a:r>
          </a:p>
          <a:p>
            <a:pPr indent="-228600" lvl="0" marL="279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15"/>
              </a:rPr>
              <a:t>3.6</a:t>
            </a:r>
            <a:r>
              <a:rPr lang="en" sz="1500" u="sng">
                <a:solidFill>
                  <a:srgbClr val="0B0080"/>
                </a:solidFill>
                <a:hlinkClick r:id="rId16"/>
              </a:rPr>
              <a:t>7. Proxy</a:t>
            </a:r>
          </a:p>
          <a:p>
            <a:pPr indent="-228600" lvl="0" marL="279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17"/>
              </a:rPr>
              <a:t>3.7</a:t>
            </a:r>
            <a:r>
              <a:rPr lang="en" sz="1500" u="sng">
                <a:solidFill>
                  <a:srgbClr val="0B0080"/>
                </a:solidFill>
                <a:hlinkClick r:id="rId18"/>
              </a:rPr>
              <a:t>Curiously Recurring Template</a:t>
            </a:r>
          </a:p>
          <a:p>
            <a:pPr indent="-228600" lvl="0" marL="279400" rtl="0">
              <a:spcBef>
                <a:spcPts val="0"/>
              </a:spcBef>
              <a:spcAft>
                <a:spcPts val="20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19"/>
              </a:rPr>
              <a:t>3.8</a:t>
            </a:r>
            <a:r>
              <a:rPr lang="en" sz="1500" u="sng">
                <a:solidFill>
                  <a:srgbClr val="0B0080"/>
                </a:solidFill>
                <a:hlinkClick r:id="rId20"/>
              </a:rPr>
              <a:t>Interface-based Programming (IBP)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00" y="992078"/>
            <a:ext cx="8397549" cy="36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777075"/>
            <a:ext cx="82581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750" y="152400"/>
            <a:ext cx="56983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Dependency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55950" y="2179775"/>
            <a:ext cx="8432100" cy="21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 our UML example above the dependency means that class A </a:t>
            </a:r>
            <a:r>
              <a:rPr lang="en">
                <a:solidFill>
                  <a:srgbClr val="980000"/>
                </a:solidFill>
              </a:rPr>
              <a:t>uses</a:t>
            </a:r>
            <a:r>
              <a:rPr lang="en"/>
              <a:t> class B, but that class A does not contain an instance of class B as part of </a:t>
            </a:r>
            <a:r>
              <a:rPr lang="en">
                <a:solidFill>
                  <a:srgbClr val="FF0000"/>
                </a:solidFill>
              </a:rPr>
              <a:t>its own state</a:t>
            </a:r>
            <a:r>
              <a:rPr lang="en"/>
              <a:t>. It also means that if class B’s interface changes it will likely impact class A and require it to change. I suggest that you constrain your use of dependency relationships to</a:t>
            </a:r>
            <a:r>
              <a:rPr lang="en">
                <a:solidFill>
                  <a:srgbClr val="FF0000"/>
                </a:solidFill>
              </a:rPr>
              <a:t> non-state related concerns</a:t>
            </a:r>
            <a:r>
              <a:rPr lang="en"/>
              <a:t>. You would use dependency to indicate that, for example, class A receives an instance of class B as a parameter to at least one of its methods. You would also use dependency to indicate that class A creates an instance of class B </a:t>
            </a:r>
            <a:r>
              <a:rPr lang="en">
                <a:solidFill>
                  <a:srgbClr val="FF0000"/>
                </a:solidFill>
              </a:rPr>
              <a:t>local</a:t>
            </a:r>
            <a:r>
              <a:rPr lang="en"/>
              <a:t> to one of its methods (on the stack). You would not, however, use dependency to indicate that class A declares an instance variable of class B, as that would indicate a state-related concern. Again, use association to do that (covered next). 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50" y="1170125"/>
            <a:ext cx="27813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975" y="365050"/>
            <a:ext cx="513397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3" y="285300"/>
            <a:ext cx="71151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490538"/>
            <a:ext cx="626745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Behavioral </a:t>
            </a:r>
            <a:r>
              <a:rPr lang="en"/>
              <a:t>Patterns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3"/>
              </a:rPr>
              <a:t>4.1</a:t>
            </a:r>
            <a:r>
              <a:rPr lang="en" sz="1500" u="sng">
                <a:solidFill>
                  <a:srgbClr val="0B0080"/>
                </a:solidFill>
                <a:hlinkClick r:id="rId4"/>
              </a:rPr>
              <a:t>Chain of Responsibility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5"/>
              </a:rPr>
              <a:t>4.2</a:t>
            </a:r>
            <a:r>
              <a:rPr lang="en" sz="1500" u="sng">
                <a:solidFill>
                  <a:srgbClr val="0B0080"/>
                </a:solidFill>
                <a:hlinkClick r:id="rId6"/>
              </a:rPr>
              <a:t>Command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7"/>
              </a:rPr>
              <a:t>4.3</a:t>
            </a:r>
            <a:r>
              <a:rPr lang="en" sz="1500" u="sng">
                <a:solidFill>
                  <a:srgbClr val="0B0080"/>
                </a:solidFill>
                <a:hlinkClick r:id="rId8"/>
              </a:rPr>
              <a:t>Interpreter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9"/>
              </a:rPr>
              <a:t>4.4</a:t>
            </a:r>
            <a:r>
              <a:rPr lang="en" sz="1500" u="sng">
                <a:solidFill>
                  <a:srgbClr val="0B0080"/>
                </a:solidFill>
                <a:hlinkClick r:id="rId10"/>
              </a:rPr>
              <a:t>Iterator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11"/>
              </a:rPr>
              <a:t>4.5</a:t>
            </a:r>
            <a:r>
              <a:rPr lang="en" sz="1500" u="sng">
                <a:solidFill>
                  <a:srgbClr val="0B0080"/>
                </a:solidFill>
                <a:hlinkClick r:id="rId12"/>
              </a:rPr>
              <a:t>Mediator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13"/>
              </a:rPr>
              <a:t>4.6</a:t>
            </a:r>
            <a:r>
              <a:rPr lang="en" sz="1500" u="sng">
                <a:solidFill>
                  <a:srgbClr val="0B0080"/>
                </a:solidFill>
                <a:hlinkClick r:id="rId14"/>
              </a:rPr>
              <a:t>Memento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15"/>
              </a:rPr>
              <a:t>4.7</a:t>
            </a:r>
            <a:r>
              <a:rPr lang="en" sz="1500" u="sng">
                <a:solidFill>
                  <a:srgbClr val="0B0080"/>
                </a:solidFill>
                <a:hlinkClick r:id="rId16"/>
              </a:rPr>
              <a:t>Observer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17"/>
              </a:rPr>
              <a:t>4.8</a:t>
            </a:r>
            <a:r>
              <a:rPr lang="en" sz="1500" u="sng">
                <a:solidFill>
                  <a:srgbClr val="0B0080"/>
                </a:solidFill>
                <a:hlinkClick r:id="rId18"/>
              </a:rPr>
              <a:t>State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19"/>
              </a:rPr>
              <a:t>4.9</a:t>
            </a:r>
            <a:r>
              <a:rPr lang="en" sz="1500" u="sng">
                <a:solidFill>
                  <a:srgbClr val="0B0080"/>
                </a:solidFill>
                <a:hlinkClick r:id="rId20"/>
              </a:rPr>
              <a:t>Strategy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21"/>
              </a:rPr>
              <a:t>4.10</a:t>
            </a:r>
            <a:r>
              <a:rPr lang="en" sz="1500" u="sng">
                <a:solidFill>
                  <a:srgbClr val="0B0080"/>
                </a:solidFill>
                <a:hlinkClick r:id="rId22"/>
              </a:rPr>
              <a:t>Template Method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23"/>
              </a:rPr>
              <a:t>4.11</a:t>
            </a:r>
            <a:r>
              <a:rPr lang="en" sz="1500" u="sng">
                <a:solidFill>
                  <a:srgbClr val="0B0080"/>
                </a:solidFill>
                <a:hlinkClick r:id="rId24"/>
              </a:rPr>
              <a:t>Visitor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None/>
            </a:pPr>
            <a:r>
              <a:rPr lang="en" sz="1500" u="sng">
                <a:solidFill>
                  <a:srgbClr val="222222"/>
                </a:solidFill>
                <a:hlinkClick r:id="rId25"/>
              </a:rPr>
              <a:t>4.12</a:t>
            </a:r>
            <a:r>
              <a:rPr lang="en" sz="1500" u="sng">
                <a:solidFill>
                  <a:srgbClr val="0B0080"/>
                </a:solidFill>
                <a:hlinkClick r:id="rId26"/>
              </a:rPr>
              <a:t>Model-View-Controller (MVC)</a:t>
            </a:r>
          </a:p>
          <a:p>
            <a:pPr indent="-228600" lvl="0" marL="279400" rtl="0">
              <a:spcBef>
                <a:spcPts val="0"/>
              </a:spcBef>
              <a:spcAft>
                <a:spcPts val="200"/>
              </a:spcAft>
              <a:buClr>
                <a:srgbClr val="222222"/>
              </a:buClr>
              <a:buSzPts val="1500"/>
              <a:buNone/>
            </a:pPr>
            <a:r>
              <a:t/>
            </a:r>
            <a:endParaRPr sz="1500">
              <a:hlinkClick r:id="rId27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497950"/>
            <a:ext cx="68008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Command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84000" y="1293975"/>
            <a:ext cx="84153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617575"/>
            <a:ext cx="78962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4025"/>
            <a:ext cx="8839200" cy="366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657450"/>
            <a:ext cx="57531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670725"/>
            <a:ext cx="72771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Dependency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44000" y="1922475"/>
            <a:ext cx="8520600" cy="2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Java, the following is the proper interpretation of the constrained dependency relationship: 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import B;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public class A {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public void method1(B b) 	{ // . . . }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public void method2() 	{ B tempB = new B()}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Actually either one of class B’s uses, as a parameter to a method, or as a local instance reference inside a method, would be appropriate reflection of a UML dependency relationship. Basically to Java the constrained dependency relationship means that you must import class B into class A so that class A may reference it in some way in a method.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50" y="1170125"/>
            <a:ext cx="27813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Dependency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44000" y="1922475"/>
            <a:ext cx="8520600" cy="2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However, the following would be an incorrect implementation of the constrained dependency relationship in Java: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import B;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public class A {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private B b; // wrong!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public B getB() { 11/12/2017 Understanding UML Class Relationships                                https://vaughnvernon.co/?page_id=31 4/10 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return b; 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 the above example class B is used to define </a:t>
            </a:r>
            <a:r>
              <a:rPr lang="en">
                <a:solidFill>
                  <a:srgbClr val="FF0000"/>
                </a:solidFill>
              </a:rPr>
              <a:t>the state of an instance of class A</a:t>
            </a:r>
            <a:r>
              <a:rPr lang="en">
                <a:solidFill>
                  <a:schemeClr val="dk1"/>
                </a:solidFill>
              </a:rPr>
              <a:t> by declaring an instance of class B with the instance scope. However, this is a misinterpretation of the dependency relationship. But that does lead us to the use of the next UML class relationship type, association.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50" y="1170125"/>
            <a:ext cx="27813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Association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6425"/>
            <a:ext cx="2800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155850" y="2032375"/>
            <a:ext cx="8832300" cy="27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it means that class A1 is associated with class B1. In other words, class A1 </a:t>
            </a:r>
            <a:r>
              <a:rPr lang="en">
                <a:solidFill>
                  <a:srgbClr val="FF0000"/>
                </a:solidFill>
              </a:rPr>
              <a:t>uses and contains</a:t>
            </a:r>
            <a:r>
              <a:rPr lang="en"/>
              <a:t> one instance of class B1, but B1 does not know about or contain any instances of class A1. 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class Asset-B { ... }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class Player-A {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Asset-B asset;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Player-A(Asset-B purchasedAsset) { ... } /*Set the asset via Constructor or a setter*/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So, in a sense the association relationship specifies what the constrained dependency relationship does not. The association relationship does define the </a:t>
            </a:r>
            <a:r>
              <a:rPr lang="en">
                <a:solidFill>
                  <a:srgbClr val="FF0000"/>
                </a:solidFill>
              </a:rPr>
              <a:t>state </a:t>
            </a:r>
            <a:r>
              <a:rPr lang="en"/>
              <a:t>of instances of the dependent class. The dependent class (A1) must, therefore, define an instance of the associated class (B1) within its class scope.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Aggregation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55850" y="2032375"/>
            <a:ext cx="8832300" cy="27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1902122" cy="7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11700" y="1853175"/>
            <a:ext cx="83517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Class B{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public:	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B(A existObj){ element = </a:t>
            </a:r>
            <a:r>
              <a:rPr lang="en">
                <a:solidFill>
                  <a:schemeClr val="dk1"/>
                </a:solidFill>
              </a:rPr>
              <a:t>existObj</a:t>
            </a:r>
            <a:r>
              <a:rPr lang="en"/>
              <a:t>;}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private: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	A&amp; element; or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A * element; or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vector&lt;A&amp; or A* or A&gt; vElement;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Class A </a:t>
            </a:r>
            <a:r>
              <a:rPr lang="en">
                <a:solidFill>
                  <a:schemeClr val="dk1"/>
                </a:solidFill>
              </a:rPr>
              <a:t>existObj is already exist, and passed to B, more important maybe is to use list or vector when compares with association.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Attention: now source is B point to target to A, you can image there is an arrow at the end of A side, means B uses 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Generalization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28384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11700" y="2408375"/>
            <a:ext cx="7336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泛化关系用一条带空心箭头的直接表示；如图表示（A继承自B）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Realize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11700" y="3272275"/>
            <a:ext cx="73365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实现关系用一条带空心箭头的虚线表示,”车”为一个抽象概念，在现实中并无法直接用来定义对象；只有指明具体的子类(汽车还是自行车)，才 可以用来定义对象（”车”这个类在C++中用抽象类表示，在JAVA中有接口这个概念，更容易理解.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注：最终代码中，实现关系表现为继承抽象类；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467712" cy="20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Composition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55850" y="2032375"/>
            <a:ext cx="8832300" cy="27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11700" y="1853175"/>
            <a:ext cx="83517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Class B{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public:	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B(){ 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private: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	A element;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Class A object element is one instance of the state of B and must be created inside the class B. This is the difference between </a:t>
            </a:r>
            <a:r>
              <a:rPr b="1" lang="en" sz="1800"/>
              <a:t>association</a:t>
            </a:r>
            <a:r>
              <a:rPr lang="en"/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Attention: now source is B point to target to A, you can image there is an arrow at the end of A side, means B uses A.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891138"/>
            <a:ext cx="26765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