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72" r:id="rId5"/>
    <p:sldId id="263" r:id="rId6"/>
    <p:sldId id="270" r:id="rId7"/>
    <p:sldId id="271" r:id="rId8"/>
    <p:sldId id="269" r:id="rId9"/>
    <p:sldId id="264" r:id="rId10"/>
    <p:sldId id="276" r:id="rId11"/>
    <p:sldId id="273" r:id="rId12"/>
    <p:sldId id="274" r:id="rId13"/>
    <p:sldId id="275" r:id="rId14"/>
    <p:sldId id="277" r:id="rId15"/>
    <p:sldId id="282" r:id="rId16"/>
    <p:sldId id="278" r:id="rId17"/>
    <p:sldId id="279" r:id="rId18"/>
    <p:sldId id="280" r:id="rId19"/>
    <p:sldId id="281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F70A-3323-4F99-9C8B-A70A0B652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6FE2D-C0A5-44D7-A65B-34783EBEC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77FA-F23A-4FC6-A388-7A4BC7E4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ED0-D4AB-4315-B1B6-558A491E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773C-CA40-4A37-A650-419E010F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AD3-EA6C-410B-9F44-82BFA5F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36E01-BEEC-4E7B-B8B5-2C325C38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4569-07B4-4BE3-89C5-7AA2A3BA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620E-E06E-4BDB-A7EA-8E857890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4EDC4-A932-4EA5-898C-4CBEE69A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6E2B4-27A2-47C3-B9EF-047EC4CCD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FEDB-E71F-48FE-B657-08E9CEF9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EEF8-7E92-43FF-805D-1A52B1AF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D0BF-572B-4148-92A5-49039DE6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9FCB-2D60-437A-A4FE-66443034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164C-6FC8-46AF-A593-36149C19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EDD3-26F4-4132-B85B-597A7C05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5A0B-ED91-499C-8A74-6BF54E33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CBE3-0FF2-48FB-99C2-33B6715E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B6B1-CB7A-42AF-A810-0E6F566C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D511-3F4F-43F0-97BF-DEDC8365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467B-C2EB-41D6-9AEB-94855B97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1BCB-CD36-4314-9AE4-5F8A019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C3CA-C27F-4AF4-B556-32C4E71C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EA59-40E0-4AF7-99A4-7271802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5709-9509-466D-BBC0-A3EF90A6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82C6-9961-4A59-A8CF-677ED5D93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A0431-B371-4F6B-A5C5-78336ADE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FB41-2C4A-4A5D-A5B9-CE1F364F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85EA-1619-47B2-8B13-B2664F1F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902D-090A-4811-9A68-A58EE5FF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0D5F-9C38-46EC-AAA5-0B0DAF2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408D-1853-4AFE-B5F4-FF014AB2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83C79-0A9F-437C-87FE-3CFF3B6E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238C-1672-431F-A988-823D9F8C4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80773-817D-4706-A0D4-1E900892F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601A1-CE08-4CF4-8997-ADF5AAA3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87220-01F0-42C0-8CEE-4C1506EC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7C32C-FC12-459D-A3CE-C6D5472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DF56-4996-425F-B2B8-8D586FA0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C25EA-E2F0-433E-BC47-48628E2C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7E478-5A48-4DE5-9164-BE78D418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C1D17-007E-4043-BA21-C12D5E1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E4AB6-10B3-4D5D-9C1C-9B701D07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BB62-FC6D-42ED-B35E-2B532EF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8677-0EFC-4A6A-91A2-197E4165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B469-3CDD-4FA7-A672-8926FE68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BDEC-A2C0-4DAC-A6E7-3CEE8650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F3568-1D0E-43E5-9318-E2D7BC9A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BE8D9-CB19-45AE-969C-296BFC96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78A4-655A-405F-A092-A074806F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3F93-9EC4-468C-8004-2221CCAF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AAF-0A17-4A01-BB9A-01AEB622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1E034-F511-4CD2-8EA3-D8F238896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038D-3DBA-43F7-8700-BC3FE07B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01F5-1062-44A5-A3C4-1F4C786E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70AA8-9D5A-4D06-ADA4-1D11F94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F4AB-FE36-4DBD-AB91-3B31E3BB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FDFAA-D89F-45AF-89A1-B8EE463C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F8BF-59EC-4AF0-B1C3-86B5DEB8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23DE-D446-45DC-B141-82F15FE47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9786-01B5-4E06-899C-A991908FC23C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A916-4EB2-41D5-A894-3312EFCCD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841E9-617C-4A0A-BABF-10EBEB811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517A-4C8C-4397-B2A3-90A7975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1evesque.github.io/machine-learning.docs/latest/index.html" TargetMode="External"/><Relationship Id="rId2" Type="http://schemas.openxmlformats.org/officeDocument/2006/relationships/hyperlink" Target="https://github.com/jeff1evesque/machine-learning/issues/3284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wikipedia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0795D-FA64-4991-B4CC-662A4852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2800" dirty="0">
                <a:solidFill>
                  <a:srgbClr val="000000"/>
                </a:solidFill>
              </a:rPr>
              <a:t>Jeff Levesque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Syracuse University</a:t>
            </a:r>
            <a:br>
              <a:rPr lang="en-CA" sz="2800">
                <a:solidFill>
                  <a:srgbClr val="000000"/>
                </a:solidFill>
              </a:rPr>
            </a:br>
            <a:r>
              <a:rPr lang="en-CA" sz="2800">
                <a:solidFill>
                  <a:srgbClr val="000000"/>
                </a:solidFill>
              </a:rPr>
              <a:t>IST-652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71C50-8C55-4652-8ADC-8080FC898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A" sz="1800" dirty="0">
                <a:solidFill>
                  <a:srgbClr val="000000"/>
                </a:solidFill>
              </a:rPr>
              <a:t>Classifying Wikipedia Articles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A54AAE4D-0C35-4407-AB45-62E34219F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Once the collection of words was vectorized, term frequency inverse document frequency (</a:t>
            </a:r>
            <a:r>
              <a:rPr lang="en-CA" sz="1400" dirty="0" err="1">
                <a:solidFill>
                  <a:schemeClr val="bg1"/>
                </a:solidFill>
              </a:rPr>
              <a:t>tfidf</a:t>
            </a:r>
            <a:r>
              <a:rPr lang="en-CA" sz="1400" dirty="0">
                <a:solidFill>
                  <a:schemeClr val="bg1"/>
                </a:solidFill>
              </a:rPr>
              <a:t>) was computed.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This normalizes the counts of word frequency, relative to other words.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Therefore relevant interesting words are weighted higher, whereas uninteresting words are weighted less.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 implementation was very straight forward using </a:t>
            </a:r>
            <a:r>
              <a:rPr lang="en-CA" sz="1400" dirty="0" err="1">
                <a:solidFill>
                  <a:schemeClr val="bg1"/>
                </a:solidFill>
              </a:rPr>
              <a:t>sklearn</a:t>
            </a:r>
            <a:r>
              <a:rPr lang="en-CA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5475" y="2523456"/>
            <a:ext cx="5173579" cy="2698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initialize tokenizer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myTfidf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calculate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tf-idf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each word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myTfidf.fit_transform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(corpus)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# store sparse matrix locally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sparse.save_npz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21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2A4D-E517-4321-9A5D-C6E0E31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Optional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36A-C75D-4344-BC5F-759E7A33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Optional endpoint capable of storing data in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for later modeling, and prediction with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svm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svr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social media data">
            <a:extLst>
              <a:ext uri="{FF2B5EF4-FFF2-40B4-BE49-F238E27FC236}">
                <a16:creationId xmlns:a16="http://schemas.microsoft.com/office/drawing/2014/main" id="{E58158FC-000A-4039-B538-814CF8CDD6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46292"/>
            <a:ext cx="4047843" cy="39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4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et Project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A pet project on AWS is capable of handling SVM, and SVR analysis</a:t>
            </a:r>
          </a:p>
          <a:p>
            <a:pPr lvl="1"/>
            <a:r>
              <a:rPr lang="en-CA" sz="1000" dirty="0">
                <a:solidFill>
                  <a:schemeClr val="bg1"/>
                </a:solidFill>
              </a:rPr>
              <a:t>Web-Interface</a:t>
            </a:r>
          </a:p>
          <a:p>
            <a:pPr lvl="1"/>
            <a:r>
              <a:rPr lang="en-CA" sz="1000" dirty="0">
                <a:solidFill>
                  <a:schemeClr val="bg1"/>
                </a:solidFill>
              </a:rPr>
              <a:t>Programmatic rest endpoint</a:t>
            </a:r>
          </a:p>
          <a:p>
            <a:pPr lvl="1"/>
            <a:endParaRPr lang="en-CA" sz="10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 web-interface is largely working</a:t>
            </a:r>
          </a:p>
          <a:p>
            <a:r>
              <a:rPr lang="en-CA" sz="1400" dirty="0">
                <a:solidFill>
                  <a:schemeClr val="bg1"/>
                </a:solidFill>
              </a:rPr>
              <a:t>Discovered a bug during this project, where rest endpoint not accessible</a:t>
            </a:r>
          </a:p>
          <a:p>
            <a:r>
              <a:rPr lang="en-CA" sz="1400" dirty="0">
                <a:solidFill>
                  <a:schemeClr val="bg1"/>
                </a:solidFill>
              </a:rPr>
              <a:t>In the next few months corresponding bug may be resolved:</a:t>
            </a:r>
          </a:p>
          <a:p>
            <a:pPr lvl="1"/>
            <a:r>
              <a:rPr lang="en-US" sz="1000" dirty="0">
                <a:solidFill>
                  <a:schemeClr val="bg1"/>
                </a:solidFill>
                <a:hlinkClick r:id="rId2"/>
              </a:rPr>
              <a:t>https://github.com/jeff1evesque/machine-learning/issues/3284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CA" sz="1400" dirty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f the dataset was reformatted, it could be submitted via the browser.</a:t>
            </a:r>
          </a:p>
          <a:p>
            <a:r>
              <a:rPr lang="en-CA" sz="1400" dirty="0">
                <a:solidFill>
                  <a:schemeClr val="bg1"/>
                </a:solidFill>
              </a:rPr>
              <a:t>For modeling + prediction endpoints:</a:t>
            </a:r>
          </a:p>
          <a:p>
            <a:pPr lvl="1"/>
            <a:r>
              <a:rPr lang="en-CA" sz="1000" dirty="0">
                <a:solidFill>
                  <a:schemeClr val="bg1"/>
                </a:solidFill>
                <a:hlinkClick r:id="rId3"/>
              </a:rPr>
              <a:t>https://jeff1evesque.github.io/machine-learning.docs/latest/index.html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3" y="1311443"/>
            <a:ext cx="6481152" cy="4644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login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'https://{}:{}/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login'.format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(endpoint, port),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headers={'Content-Type': 'application/json'}, data={'user[login]': user, 'user[password]': password})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access_token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payload =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'properties':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': filename,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'collection': 'ist-652-wikipedia',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file_upload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data_append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'stream': 'True'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'dataset': 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endpoint = 'https://{}:{}/load-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data'.format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(endpoint, port)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{'Authorization': 'Bearer ' + token, 'Content-Type': 'application/json'}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(endpoint, headers=headers, data=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(payload))</a:t>
            </a:r>
          </a:p>
        </p:txBody>
      </p:sp>
    </p:spTree>
    <p:extLst>
      <p:ext uri="{BB962C8B-B14F-4D97-AF65-F5344CB8AC3E}">
        <p14:creationId xmlns:p14="http://schemas.microsoft.com/office/powerpoint/2010/main" val="247157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2A4D-E517-4321-9A5D-C6E0E31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36A-C75D-4344-BC5F-759E7A33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The </a:t>
            </a:r>
            <a:r>
              <a:rPr lang="en-CA" sz="2000" dirty="0" err="1">
                <a:solidFill>
                  <a:schemeClr val="bg1"/>
                </a:solidFill>
              </a:rPr>
              <a:t>sklearn</a:t>
            </a:r>
            <a:r>
              <a:rPr lang="en-CA" sz="2000" dirty="0">
                <a:solidFill>
                  <a:schemeClr val="bg1"/>
                </a:solidFill>
              </a:rPr>
              <a:t> was used to train a sparse matrix representing the collection bag of words.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social media data">
            <a:extLst>
              <a:ext uri="{FF2B5EF4-FFF2-40B4-BE49-F238E27FC236}">
                <a16:creationId xmlns:a16="http://schemas.microsoft.com/office/drawing/2014/main" id="{E58158FC-000A-4039-B538-814CF8CDD6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46292"/>
            <a:ext cx="4047843" cy="39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3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Reduction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Supplied words from many </a:t>
            </a:r>
            <a:r>
              <a:rPr lang="en-CA" sz="1000" dirty="0" err="1">
                <a:solidFill>
                  <a:schemeClr val="bg1"/>
                </a:solidFill>
              </a:rPr>
              <a:t>wikipedia</a:t>
            </a:r>
            <a:r>
              <a:rPr lang="en-CA" sz="1000" dirty="0">
                <a:solidFill>
                  <a:schemeClr val="bg1"/>
                </a:solidFill>
              </a:rPr>
              <a:t> articles dramatically increases the feature set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Chi-squared was used to help reduce the dimensionality iteratively with differing values top feature selection.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3" y="1311443"/>
            <a:ext cx="6481152" cy="4644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features = [10, 20, 50, 300]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features: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csquared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chi_squared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(X, y, k=num)</a:t>
            </a: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</a:t>
            </a: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chi_squared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(X, y, k=5):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feature reduction using chi-squared.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ch2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SelectKBest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(chi2, k=k)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ch2.fit_transform(X, y)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23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</a:t>
            </a:r>
            <a:r>
              <a:rPr lang="en-CA" sz="2800" dirty="0">
                <a:solidFill>
                  <a:schemeClr val="bg1"/>
                </a:solidFill>
              </a:rPr>
              <a:t>-training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The earlier </a:t>
            </a:r>
            <a:r>
              <a:rPr lang="en-CA" sz="1000" dirty="0" err="1">
                <a:solidFill>
                  <a:schemeClr val="bg1"/>
                </a:solidFill>
              </a:rPr>
              <a:t>tfidf</a:t>
            </a:r>
            <a:r>
              <a:rPr lang="en-CA" sz="1000" dirty="0">
                <a:solidFill>
                  <a:schemeClr val="bg1"/>
                </a:solidFill>
              </a:rPr>
              <a:t> matrix was used as the feature set, and trained against the category labels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Specifically each article name, was converted to a corresponding category label using list comprehension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The combination of the </a:t>
            </a:r>
            <a:r>
              <a:rPr lang="en-CA" sz="1000" dirty="0" err="1">
                <a:solidFill>
                  <a:schemeClr val="bg1"/>
                </a:solidFill>
              </a:rPr>
              <a:t>tfidf</a:t>
            </a:r>
            <a:r>
              <a:rPr lang="en-CA" sz="1000" dirty="0">
                <a:solidFill>
                  <a:schemeClr val="bg1"/>
                </a:solidFill>
              </a:rPr>
              <a:t> and categories was supplied to a custom </a:t>
            </a:r>
            <a:r>
              <a:rPr lang="en-CA" sz="1000" dirty="0" err="1">
                <a:solidFill>
                  <a:schemeClr val="bg1"/>
                </a:solidFill>
              </a:rPr>
              <a:t>svm</a:t>
            </a:r>
            <a:r>
              <a:rPr lang="en-CA" sz="1000" dirty="0">
                <a:solidFill>
                  <a:schemeClr val="bg1"/>
                </a:solidFill>
              </a:rPr>
              <a:t> function wrapper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3" y="1311443"/>
            <a:ext cx="6481152" cy="4644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data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 = [a['category'] for a in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word_frequency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['articles’]]</a:t>
            </a: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@test, provides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to store the confusion matrix, and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    error rate results.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svm_fit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(X, y, test='data/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/test')</a:t>
            </a:r>
          </a:p>
        </p:txBody>
      </p:sp>
    </p:spTree>
    <p:extLst>
      <p:ext uri="{BB962C8B-B14F-4D97-AF65-F5344CB8AC3E}">
        <p14:creationId xmlns:p14="http://schemas.microsoft.com/office/powerpoint/2010/main" val="173257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SVM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Under the hood of the earlier function call was a very simple </a:t>
            </a:r>
            <a:r>
              <a:rPr lang="en-CA" sz="1000" dirty="0" err="1">
                <a:solidFill>
                  <a:schemeClr val="bg1"/>
                </a:solidFill>
              </a:rPr>
              <a:t>svm</a:t>
            </a:r>
            <a:r>
              <a:rPr lang="en-CA" sz="1000" dirty="0">
                <a:solidFill>
                  <a:schemeClr val="bg1"/>
                </a:solidFill>
              </a:rPr>
              <a:t> implementation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2/3 of the supplied data was used for training, and 1/3 was used for validation.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 err="1">
                <a:solidFill>
                  <a:schemeClr val="bg1"/>
                </a:solidFill>
              </a:rPr>
              <a:t>random_state</a:t>
            </a:r>
            <a:r>
              <a:rPr lang="en-CA" sz="1000" dirty="0">
                <a:solidFill>
                  <a:schemeClr val="bg1"/>
                </a:solidFill>
              </a:rPr>
              <a:t> was used as a seed to ensure consistency of generating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3" y="1311443"/>
            <a:ext cx="6481152" cy="4644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# fit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SVC(probability=True)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# train + test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if test: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fit + predict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81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2A4D-E517-4321-9A5D-C6E0E31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SVM Prediction +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36A-C75D-4344-BC5F-759E7A33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Using fitted </a:t>
            </a:r>
            <a:r>
              <a:rPr lang="en-CA" sz="2000" dirty="0" err="1">
                <a:solidFill>
                  <a:schemeClr val="bg1"/>
                </a:solidFill>
              </a:rPr>
              <a:t>svm</a:t>
            </a:r>
            <a:r>
              <a:rPr lang="en-CA" sz="2000" dirty="0">
                <a:solidFill>
                  <a:schemeClr val="bg1"/>
                </a:solidFill>
              </a:rPr>
              <a:t> model </a:t>
            </a:r>
            <a:r>
              <a:rPr lang="en-CA" sz="2000">
                <a:solidFill>
                  <a:schemeClr val="bg1"/>
                </a:solidFill>
              </a:rPr>
              <a:t>for prediction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social media data">
            <a:extLst>
              <a:ext uri="{FF2B5EF4-FFF2-40B4-BE49-F238E27FC236}">
                <a16:creationId xmlns:a16="http://schemas.microsoft.com/office/drawing/2014/main" id="{E58158FC-000A-4039-B538-814CF8CDD6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46292"/>
            <a:ext cx="4047843" cy="39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7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Confusion Matrix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The confusion matrix is comparison of the actual values in the test dataset against what was predicted.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Ultimately, the values should coincide, therefore, an idea matrix would contain only values along the diagonal.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r>
              <a:rPr lang="en-CA" sz="1000" dirty="0">
                <a:solidFill>
                  <a:schemeClr val="bg1"/>
                </a:solidFill>
              </a:rPr>
              <a:t>So, the success rate would be anything on the diagonal, while the error rate would be its inverse.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763" y="1311443"/>
            <a:ext cx="6481152" cy="4644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fit + predict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error rate: computed with confusion matrix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clf.classes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 report: confusion matrix + error rate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error = 1-sum(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np.diagonal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(cm)/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2052" name="Picture 4" descr="Image result for confusion matrix diagonal">
            <a:extLst>
              <a:ext uri="{FF2B5EF4-FFF2-40B4-BE49-F238E27FC236}">
                <a16:creationId xmlns:a16="http://schemas.microsoft.com/office/drawing/2014/main" id="{39511193-7B7D-43F4-A6F5-3A16F9F5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06" y="4547936"/>
            <a:ext cx="2408095" cy="20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14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Our Confusion Matrix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Since our </a:t>
            </a:r>
            <a:r>
              <a:rPr lang="en-CA" sz="1000" dirty="0" err="1">
                <a:solidFill>
                  <a:schemeClr val="bg1"/>
                </a:solidFill>
              </a:rPr>
              <a:t>svm</a:t>
            </a:r>
            <a:r>
              <a:rPr lang="en-CA" sz="1000" dirty="0">
                <a:solidFill>
                  <a:schemeClr val="bg1"/>
                </a:solidFill>
              </a:rPr>
              <a:t> prediction was executed within a loop, multiple confusion matrices were computed:</a:t>
            </a:r>
          </a:p>
          <a:p>
            <a:endParaRPr lang="en-CA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features = [10, 20, 50, 300]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num in features: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csquared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chi_squared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y, k=num)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svm_fit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csquared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y,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test='data/</a:t>
            </a:r>
            <a:r>
              <a:rPr lang="en-CA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/test',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suffix=num</a:t>
            </a:r>
          </a:p>
          <a:p>
            <a:pPr marL="0" indent="0">
              <a:buNone/>
            </a:pPr>
            <a:r>
              <a:rPr lang="en-CA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291492-A3B8-43DD-943B-3C9469CEB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83" y="1439223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69513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628C-19DC-421E-8DC3-C687D482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Proposal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B478-5E2B-4014-B60A-F0AA5077E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811" y="3060017"/>
            <a:ext cx="6066118" cy="24385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Can classification analysis predict the category of Wikipedia articles?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E6B43047-8224-45D8-BDB8-7D0BF57B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9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Interpreting CM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12620F-314A-42D6-9583-B4097CA658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14293" y="2614636"/>
            <a:ext cx="5069382" cy="2704377"/>
          </a:xfrm>
          <a:prstGeom prst="rect">
            <a:avLst/>
          </a:prstGeom>
        </p:spPr>
      </p:pic>
      <p:sp>
        <p:nvSpPr>
          <p:cNvPr id="5126" name="Freeform: Shape 7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For each value of k, the confusion matrix returned the same unbalanced result.</a:t>
            </a:r>
          </a:p>
          <a:p>
            <a:endParaRPr lang="en-US" sz="2200"/>
          </a:p>
          <a:p>
            <a:r>
              <a:rPr lang="en-US" sz="2200"/>
              <a:t>Each error rate was identical at 0.70</a:t>
            </a:r>
          </a:p>
          <a:p>
            <a:endParaRPr lang="en-US" sz="2200"/>
          </a:p>
          <a:p>
            <a:r>
              <a:rPr lang="en-US" sz="2200"/>
              <a:t>Similar attempts in R produced worse results</a:t>
            </a:r>
          </a:p>
        </p:txBody>
      </p:sp>
    </p:spTree>
    <p:extLst>
      <p:ext uri="{BB962C8B-B14F-4D97-AF65-F5344CB8AC3E}">
        <p14:creationId xmlns:p14="http://schemas.microsoft.com/office/powerpoint/2010/main" val="3024636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Conclusion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Given 7 different categories, random chance suggests about 14% accuracy.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Results at 30% accuracy is bad, though double the expected chance rate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Though the accuracy was double random chance, it still may have been a result of unbalance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24E86-72EC-40CA-9F1A-AA400B9B7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Similar NLP studies perform data on 20,000 articles, instead of roughly 260 articles used for training against 7 categories</a:t>
            </a:r>
          </a:p>
          <a:p>
            <a:endParaRPr lang="en-CA" dirty="0"/>
          </a:p>
          <a:p>
            <a:r>
              <a:rPr lang="en-CA" dirty="0"/>
              <a:t>Dataset was unbalance. Some categories had 50 articles, while others had 7 or 8.</a:t>
            </a:r>
          </a:p>
          <a:p>
            <a:endParaRPr lang="en-CA" dirty="0"/>
          </a:p>
          <a:p>
            <a:r>
              <a:rPr lang="en-CA" dirty="0"/>
              <a:t>Poor and inconsistent labelling of training data</a:t>
            </a:r>
          </a:p>
          <a:p>
            <a:pPr lvl="1"/>
            <a:r>
              <a:rPr lang="en-CA" dirty="0"/>
              <a:t>Current political family figure could be labelled as celebrity, while previous individuals labelled as politics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Large amount of top traffic were associated with </a:t>
            </a:r>
            <a:r>
              <a:rPr lang="en-CA" dirty="0" err="1"/>
              <a:t>wikipedia</a:t>
            </a:r>
            <a:r>
              <a:rPr lang="en-CA" dirty="0"/>
              <a:t> endpoints, not articles.</a:t>
            </a:r>
          </a:p>
          <a:p>
            <a:endParaRPr lang="en-CA" dirty="0"/>
          </a:p>
          <a:p>
            <a:r>
              <a:rPr lang="en-CA" dirty="0"/>
              <a:t>Musical artists labelled as music, while movie + film stars labelled as celebrity</a:t>
            </a:r>
          </a:p>
          <a:p>
            <a:endParaRPr lang="en-CA" dirty="0"/>
          </a:p>
          <a:p>
            <a:r>
              <a:rPr lang="en-CA" dirty="0"/>
              <a:t>Implementing other techniques, including random forest, or naïve </a:t>
            </a:r>
            <a:r>
              <a:rPr lang="en-CA" dirty="0" err="1"/>
              <a:t>bayes</a:t>
            </a:r>
            <a:r>
              <a:rPr lang="en-CA" dirty="0"/>
              <a:t> would provide additional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24F89-49C7-4E3E-8C94-F4813719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3400" kern="1200" dirty="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Topic Questions</a:t>
            </a:r>
            <a:endParaRPr lang="en-US" sz="3400" kern="1200" dirty="0">
              <a:solidFill>
                <a:srgbClr val="3030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0163-A14C-43AC-A935-93C74E416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Using the python </a:t>
            </a:r>
            <a:r>
              <a:rPr lang="en-US" sz="2000" dirty="0" err="1"/>
              <a:t>wikipedia</a:t>
            </a:r>
            <a:r>
              <a:rPr lang="en-US" sz="2000" dirty="0"/>
              <a:t> package, can enough articles be scraped?</a:t>
            </a:r>
          </a:p>
          <a:p>
            <a:r>
              <a:rPr lang="en-CA" sz="2000" dirty="0"/>
              <a:t>W</a:t>
            </a:r>
            <a:r>
              <a:rPr lang="en-US" sz="2000" dirty="0"/>
              <a:t>hat category labels will be used for training?</a:t>
            </a:r>
          </a:p>
          <a:p>
            <a:r>
              <a:rPr lang="en-CA" sz="2000" dirty="0"/>
              <a:t>W</a:t>
            </a:r>
            <a:r>
              <a:rPr lang="en-US" sz="2000" dirty="0"/>
              <a:t>ill prediction generate a better than random chance?</a:t>
            </a:r>
          </a:p>
          <a:p>
            <a:r>
              <a:rPr lang="en-CA" sz="2000" dirty="0"/>
              <a:t>I</a:t>
            </a:r>
            <a:r>
              <a:rPr lang="en-US" sz="2000" dirty="0"/>
              <a:t>s more data needed, or possible an alternative algorithm?</a:t>
            </a:r>
          </a:p>
          <a:p>
            <a:endParaRPr lang="en-US" sz="2000" dirty="0"/>
          </a:p>
        </p:txBody>
      </p:sp>
      <p:pic>
        <p:nvPicPr>
          <p:cNvPr id="1026" name="Picture 2" descr="Image result for wikipedia">
            <a:extLst>
              <a:ext uri="{FF2B5EF4-FFF2-40B4-BE49-F238E27FC236}">
                <a16:creationId xmlns:a16="http://schemas.microsoft.com/office/drawing/2014/main" id="{F21FBD27-3B16-4501-BE65-87086FDD81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1" y="606424"/>
            <a:ext cx="35522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8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2A4D-E517-4321-9A5D-C6E0E31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36A-C75D-4344-BC5F-759E7A33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W</a:t>
            </a:r>
            <a:r>
              <a:rPr lang="en-US" sz="2000" dirty="0" err="1">
                <a:solidFill>
                  <a:schemeClr val="bg1"/>
                </a:solidFill>
              </a:rPr>
              <a:t>ikipedia</a:t>
            </a:r>
            <a:r>
              <a:rPr lang="en-US" sz="2000" dirty="0">
                <a:solidFill>
                  <a:schemeClr val="bg1"/>
                </a:solidFill>
              </a:rPr>
              <a:t> articles were scraped twice, once for a listing of the top 1000 articles, another time to scrape the content.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social media data">
            <a:extLst>
              <a:ext uri="{FF2B5EF4-FFF2-40B4-BE49-F238E27FC236}">
                <a16:creationId xmlns:a16="http://schemas.microsoft.com/office/drawing/2014/main" id="{E58158FC-000A-4039-B538-814CF8CDD6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46292"/>
            <a:ext cx="4047843" cy="39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7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70DC-3F7C-46D1-9B4E-104CDEA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Scraping Ranking Data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7D8B-3084-4B66-8F27-2D07A7204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Top 1000 articles per month collected, for duration of 3 years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List of the top 1000 article names, with ranking, and  corresponding pageviews reported per month in a single json file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Since data was aggregated from 08/01/2016 until today. Therefore, 25 json files was created.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The example on the right only show the top 3 instead of 1000 to reduce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F0281-511D-452B-9759-873FFA61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5157" y="1179094"/>
            <a:ext cx="5181600" cy="49931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"articles": [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"views": 65843652,</a:t>
            </a:r>
          </a:p>
          <a:p>
            <a:pPr marL="0" indent="0">
              <a:buNone/>
            </a:pPr>
            <a:r>
              <a:rPr lang="en-US" dirty="0"/>
              <a:t>                    "rank": 1,</a:t>
            </a:r>
          </a:p>
          <a:p>
            <a:pPr marL="0" indent="0">
              <a:buNone/>
            </a:pPr>
            <a:r>
              <a:rPr lang="en-US" dirty="0"/>
              <a:t>                    "article": "</a:t>
            </a:r>
            <a:r>
              <a:rPr lang="en-US" dirty="0" err="1"/>
              <a:t>Main_Page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"views": 2132787,</a:t>
            </a:r>
          </a:p>
          <a:p>
            <a:pPr marL="0" indent="0">
              <a:buNone/>
            </a:pPr>
            <a:r>
              <a:rPr lang="en-US" dirty="0"/>
              <a:t>                    "rank": 2,</a:t>
            </a:r>
          </a:p>
          <a:p>
            <a:pPr marL="0" indent="0">
              <a:buNone/>
            </a:pPr>
            <a:r>
              <a:rPr lang="en-US" dirty="0"/>
              <a:t>                    "article": "</a:t>
            </a:r>
            <a:r>
              <a:rPr lang="en-US" dirty="0" err="1"/>
              <a:t>Special:Search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"views": 366380,</a:t>
            </a:r>
          </a:p>
          <a:p>
            <a:pPr marL="0" indent="0">
              <a:buNone/>
            </a:pPr>
            <a:r>
              <a:rPr lang="en-US" dirty="0"/>
              <a:t>                    "rank": 3,</a:t>
            </a:r>
          </a:p>
          <a:p>
            <a:pPr marL="0" indent="0">
              <a:buNone/>
            </a:pPr>
            <a:r>
              <a:rPr lang="en-US" dirty="0"/>
              <a:t>                    "article": "</a:t>
            </a:r>
            <a:r>
              <a:rPr lang="en-US" dirty="0" err="1"/>
              <a:t>Harry_Potter_and_the_Cursed_Child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C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70DC-3F7C-46D1-9B4E-104CDEA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Scraping Content Data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7D8B-3084-4B66-8F27-2D07A7204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Using the json aggregated files with top 1000 articles, the </a:t>
            </a:r>
            <a:r>
              <a:rPr lang="en-CA" sz="2000" dirty="0" err="1">
                <a:solidFill>
                  <a:schemeClr val="bg1"/>
                </a:solidFill>
              </a:rPr>
              <a:t>wikipedia</a:t>
            </a:r>
            <a:r>
              <a:rPr lang="en-CA" sz="2000" dirty="0">
                <a:solidFill>
                  <a:schemeClr val="bg1"/>
                </a:solidFill>
              </a:rPr>
              <a:t> package was used to scrape the corresponding content, to be stored into it’s own text file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https://pypi.org/project/wikipedia/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F0281-511D-452B-9759-873FFA61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1511" y="1060561"/>
            <a:ext cx="6487247" cy="4993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for item in articles: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article = item['article']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{':': '--colon--', '/': '--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fslash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--'}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= reduce(lambda a,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a.replace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repls.items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article)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'data/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/articles/{}.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txt'.format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not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path.isfile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[filename] = {}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with open(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txtfile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article content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summary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wikipedia.WikipediaPage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(title=article).summary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txtfile.write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(summary)</a:t>
            </a:r>
          </a:p>
        </p:txBody>
      </p:sp>
    </p:spTree>
    <p:extLst>
      <p:ext uri="{BB962C8B-B14F-4D97-AF65-F5344CB8AC3E}">
        <p14:creationId xmlns:p14="http://schemas.microsoft.com/office/powerpoint/2010/main" val="345450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E3AB-D7C9-489D-A4EC-763893DB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8"/>
            <a:ext cx="3486913" cy="5212389"/>
          </a:xfrm>
        </p:spPr>
        <p:txBody>
          <a:bodyPr>
            <a:noAutofit/>
          </a:bodyPr>
          <a:lstStyle/>
          <a:p>
            <a:r>
              <a:rPr lang="en-CA" sz="1400" dirty="0"/>
              <a:t>To perform classification analysis, labels were needed to be appended to a chosen dataset.</a:t>
            </a:r>
          </a:p>
          <a:p>
            <a:endParaRPr lang="en-CA" sz="1400" dirty="0"/>
          </a:p>
          <a:p>
            <a:r>
              <a:rPr lang="en-CA" sz="1400" dirty="0"/>
              <a:t>Without labelling, only clustering techniques could be used</a:t>
            </a:r>
          </a:p>
          <a:p>
            <a:endParaRPr lang="en-CA" sz="1400" dirty="0"/>
          </a:p>
          <a:p>
            <a:r>
              <a:rPr lang="en-CA" sz="1400" dirty="0"/>
              <a:t>The first collected dataset for 2016-08-01 was labelled</a:t>
            </a:r>
          </a:p>
          <a:p>
            <a:endParaRPr lang="en-CA" sz="1400" dirty="0"/>
          </a:p>
          <a:p>
            <a:r>
              <a:rPr lang="en-CA" sz="1400" dirty="0"/>
              <a:t>Since a single json file contained 1000 articles, 1000 articles were manually labelled with an added “category” attribute.</a:t>
            </a:r>
          </a:p>
          <a:p>
            <a:pPr lvl="1"/>
            <a:r>
              <a:rPr lang="en-CA" sz="1400" dirty="0"/>
              <a:t>Some articles required to be manually opened in a browser for greater context prior to labelling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/>
              <a:t>During git branching + committing the file was lost. So, a second time only covered labelling the first 500 articles.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D3459-E547-4035-AD00-867FAFF2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"articles": [{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"rank": 3,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"views": 366380,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"article":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Harry_Potter_and_the_Cursed_Child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"category": "other"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"rank": 4,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"views": 351115,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"article":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Antoninus_Pius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"category": "politics"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},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"rank": 5,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"views": 216073,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"article":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"category":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tv_movie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331F8-DE8F-40C9-898F-597F85BFE258}"/>
              </a:ext>
            </a:extLst>
          </p:cNvPr>
          <p:cNvSpPr/>
          <p:nvPr/>
        </p:nvSpPr>
        <p:spPr>
          <a:xfrm>
            <a:off x="542695" y="2839226"/>
            <a:ext cx="30427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tv_movie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celebrity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sports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politics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 + technology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geography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other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F567D49-ED4C-4620-8161-789EB688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0" y="823258"/>
            <a:ext cx="3042716" cy="1569661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Labelling Data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039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2A4D-E517-4321-9A5D-C6E0E31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Vectorizing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36A-C75D-4344-BC5F-759E7A33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 perform natural language processing, each article was split into a bag of words.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social media data">
            <a:extLst>
              <a:ext uri="{FF2B5EF4-FFF2-40B4-BE49-F238E27FC236}">
                <a16:creationId xmlns:a16="http://schemas.microsoft.com/office/drawing/2014/main" id="{E58158FC-000A-4039-B538-814CF8CDD6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746292"/>
            <a:ext cx="4047843" cy="39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3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03D4-7AD7-4FFC-AFC5-6D8826E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Counting + Stemming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325F-7FE4-46F7-A6FF-828AE694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Each article could contain any number of words, some being very similar to one another.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Therefore, similar words were stemmed.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This reduced the complexity of the bag of words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For example, study, studying, studied, studies, student, could be compressed to a single stem word.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The stemming + counting logic was nested within a loop iterating through all articles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8B59E-745C-482D-BACA-AD950DB5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1412" y="1548898"/>
            <a:ext cx="517357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article word count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sklearn_tfidf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 required by the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TfidfVectorizer.fit_tranform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stemmed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alpha_regex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'', word).lower().strip())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stemmed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[filename]: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[filename][stemmed] +=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[filename][stemmed] = 1</a:t>
            </a:r>
          </a:p>
        </p:txBody>
      </p:sp>
    </p:spTree>
    <p:extLst>
      <p:ext uri="{BB962C8B-B14F-4D97-AF65-F5344CB8AC3E}">
        <p14:creationId xmlns:p14="http://schemas.microsoft.com/office/powerpoint/2010/main" val="4804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1993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Jeff Levesque Syracuse University IST-652</vt:lpstr>
      <vt:lpstr>Proposal Topic</vt:lpstr>
      <vt:lpstr>Topic Questions</vt:lpstr>
      <vt:lpstr>Data Collection</vt:lpstr>
      <vt:lpstr>Scraping Ranking Data</vt:lpstr>
      <vt:lpstr>Scraping Content Data</vt:lpstr>
      <vt:lpstr>Labelling Data</vt:lpstr>
      <vt:lpstr>Vectorizing Articles</vt:lpstr>
      <vt:lpstr>Counting + Stemming Words</vt:lpstr>
      <vt:lpstr>TFIDF</vt:lpstr>
      <vt:lpstr>Optional endpoint</vt:lpstr>
      <vt:lpstr>Pet Project</vt:lpstr>
      <vt:lpstr>Training SVM</vt:lpstr>
      <vt:lpstr>Feature Reduction</vt:lpstr>
      <vt:lpstr>Pre-training</vt:lpstr>
      <vt:lpstr>Training SVM</vt:lpstr>
      <vt:lpstr>SVM Prediction + Results</vt:lpstr>
      <vt:lpstr>Confusion Matrix</vt:lpstr>
      <vt:lpstr>Our Confusion Matrix</vt:lpstr>
      <vt:lpstr>Interpreting CM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Levesque Syracuse University IST-565</dc:title>
  <dc:creator>Jeffrey Levesque</dc:creator>
  <cp:lastModifiedBy>Jeffrey Levesque</cp:lastModifiedBy>
  <cp:revision>16</cp:revision>
  <dcterms:created xsi:type="dcterms:W3CDTF">2018-09-26T20:50:53Z</dcterms:created>
  <dcterms:modified xsi:type="dcterms:W3CDTF">2018-09-26T23:35:29Z</dcterms:modified>
</cp:coreProperties>
</file>