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71" r:id="rId6"/>
    <p:sldId id="272" r:id="rId7"/>
    <p:sldId id="274" r:id="rId8"/>
    <p:sldId id="260" r:id="rId9"/>
    <p:sldId id="264" r:id="rId10"/>
    <p:sldId id="268" r:id="rId11"/>
    <p:sldId id="265" r:id="rId12"/>
    <p:sldId id="266" r:id="rId13"/>
    <p:sldId id="262" r:id="rId14"/>
    <p:sldId id="261" r:id="rId15"/>
    <p:sldId id="263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29"/>
  </p:normalViewPr>
  <p:slideViewPr>
    <p:cSldViewPr snapToGrid="0" snapToObjects="1">
      <p:cViewPr varScale="1">
        <p:scale>
          <a:sx n="73" d="100"/>
          <a:sy n="73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A-6644-9781-47D4A3EEE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A-6644-9781-47D4A3EEE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A-6644-9781-47D4A3EEE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A-6644-9781-47D4A3EEE27D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8-2843-A752-C0294F5B4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Documents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A-B44F-992C-13C8E25D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2092185440"/>
        <c:axId val="1998087760"/>
      </c:barChart>
      <c:catAx>
        <c:axId val="20921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087760"/>
        <c:crosses val="autoZero"/>
        <c:auto val="1"/>
        <c:lblAlgn val="ctr"/>
        <c:lblOffset val="100"/>
        <c:noMultiLvlLbl val="0"/>
      </c:catAx>
      <c:valAx>
        <c:axId val="19980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5440"/>
        <c:crosses val="autoZero"/>
        <c:crossBetween val="between"/>
      </c:valAx>
      <c:spPr>
        <a:noFill/>
        <a:ln cmpd="sng"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2-4F09-AC16-22A4E7357D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22-4F09-AC16-22A4E7357D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22-4F09-AC16-22A4E7357D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22-4F09-AC16-22A4E7357D92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22-4F09-AC16-22A4E7357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64-457C-B9A1-255905F768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64-457C-B9A1-255905F768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64-457C-B9A1-255905F768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64-457C-B9A1-255905F76825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64-457C-B9A1-255905F76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Word 1</c:v>
                </c:pt>
                <c:pt idx="1">
                  <c:v>Word 2</c:v>
                </c:pt>
                <c:pt idx="2">
                  <c:v>Word 3</c:v>
                </c:pt>
                <c:pt idx="3">
                  <c:v>Word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0-4B38-8F67-130E2C875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2092185440"/>
        <c:axId val="1998087760"/>
      </c:barChart>
      <c:catAx>
        <c:axId val="20921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087760"/>
        <c:crosses val="autoZero"/>
        <c:auto val="1"/>
        <c:lblAlgn val="ctr"/>
        <c:lblOffset val="100"/>
        <c:noMultiLvlLbl val="0"/>
      </c:catAx>
      <c:valAx>
        <c:axId val="19980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5440"/>
        <c:crosses val="autoZero"/>
        <c:crossBetween val="between"/>
      </c:valAx>
      <c:spPr>
        <a:noFill/>
        <a:ln cmpd="sng"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A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2-4F09-AC16-22A4E7357D9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22-4F09-AC16-22A4E7357D9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22-4F09-AC16-22A4E7357D9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22-4F09-AC16-22A4E7357D92}"/>
              </c:ext>
            </c:extLst>
          </c:dPt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22-4F09-AC16-22A4E7357D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Topic B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D-4E97-9B3D-BFD76EA024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Topic C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5D-4E97-9B3D-BFD76EA024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Topic D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Doc 1</c:v>
                </c:pt>
                <c:pt idx="1">
                  <c:v>Doc 2</c:v>
                </c:pt>
                <c:pt idx="2">
                  <c:v>Doc 3</c:v>
                </c:pt>
                <c:pt idx="3">
                  <c:v>Doc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5D-4E97-9B3D-BFD76EA02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13607360"/>
        <c:axId val="413608672"/>
      </c:barChart>
      <c:catAx>
        <c:axId val="413607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08672"/>
        <c:auto val="1"/>
        <c:lblAlgn val="ctr"/>
        <c:lblOffset val="100"/>
        <c:noMultiLvlLbl val="0"/>
      </c:catAx>
      <c:valAx>
        <c:axId val="41360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07360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Feuil1!$A$2:$C$17</cx:f>
        <cx:lvl ptCount="16">
          <cx:pt idx="0">Word 1</cx:pt>
          <cx:pt idx="1">Word 2</cx:pt>
          <cx:pt idx="2">Word 3</cx:pt>
          <cx:pt idx="3">Word 4</cx:pt>
          <cx:pt idx="4">Word 5</cx:pt>
          <cx:pt idx="5">Word 6</cx:pt>
          <cx:pt idx="6">Word 7</cx:pt>
          <cx:pt idx="7">Word 8</cx:pt>
          <cx:pt idx="8">Word 9</cx:pt>
          <cx:pt idx="9">Word 10</cx:pt>
          <cx:pt idx="10">Word 11</cx:pt>
        </cx:lvl>
        <cx:lvl ptCount="16">
          <cx:pt idx="0">Ressource 1</cx:pt>
          <cx:pt idx="1">Ressource 1</cx:pt>
          <cx:pt idx="2">Ressource 1</cx:pt>
          <cx:pt idx="3">Ressource 2</cx:pt>
          <cx:pt idx="4">Ressource 2</cx:pt>
          <cx:pt idx="5">Ressource 3</cx:pt>
          <cx:pt idx="6">Ressource 3</cx:pt>
          <cx:pt idx="7">Ressource 4</cx:pt>
          <cx:pt idx="8">Ressource 4</cx:pt>
          <cx:pt idx="9">Ressource 5</cx:pt>
          <cx:pt idx="10">Ressource 5</cx:pt>
        </cx:lvl>
        <cx:lvl ptCount="16">
          <cx:pt idx="0">Doc. 1</cx:pt>
          <cx:pt idx="1">Doc. 1</cx:pt>
          <cx:pt idx="2">Doc. 1</cx:pt>
          <cx:pt idx="3">Doc. 1</cx:pt>
          <cx:pt idx="4">Doc. 1</cx:pt>
          <cx:pt idx="5">Doc. 2</cx:pt>
          <cx:pt idx="6">Doc. 2</cx:pt>
          <cx:pt idx="7">Doc. 2</cx:pt>
          <cx:pt idx="8">Doc. 2</cx:pt>
          <cx:pt idx="9">Doc. 3</cx:pt>
          <cx:pt idx="10">Doc. 3</cx:pt>
        </cx:lvl>
      </cx:strDim>
      <cx:numDim type="size">
        <cx:f>Feuil1!$D$2:$D$17</cx:f>
        <cx:lvl ptCount="16" formatCode="General">
          <cx:pt idx="0">22</cx:pt>
          <cx:pt idx="1">12</cx:pt>
          <cx:pt idx="2">18</cx:pt>
          <cx:pt idx="3">87</cx:pt>
          <cx:pt idx="4">88</cx:pt>
          <cx:pt idx="5">25</cx:pt>
          <cx:pt idx="6">23</cx:pt>
          <cx:pt idx="7">24</cx:pt>
          <cx:pt idx="8">89</cx:pt>
          <cx:pt idx="9">16</cx:pt>
          <cx:pt idx="10">19</cx:pt>
        </cx:lvl>
      </cx:numDim>
    </cx:data>
  </cx:chartData>
  <cx:chart>
    <cx:plotArea>
      <cx:plotAreaRegion>
        <cx:series layoutId="treemap" uniqueId="{CB621EB8-284F-44A3-8FED-1DE611C33779}">
          <cx:tx>
            <cx:txData>
              <cx:f>Feuil1!$D$1</cx:f>
              <cx:v>Série 1</cx:v>
            </cx:txData>
          </cx:tx>
          <cx:dataPt idx="8">
            <cx:spPr>
              <a:solidFill>
                <a:srgbClr val="C42F1A"/>
              </a:solidFill>
            </cx:spPr>
          </cx:dataPt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Feuil1!$A$2:$C$17</cx:f>
        <cx:lvl ptCount="16">
          <cx:pt idx="0">Word 1</cx:pt>
          <cx:pt idx="1">Word 2</cx:pt>
          <cx:pt idx="2">Word 3</cx:pt>
          <cx:pt idx="3">Word 4</cx:pt>
          <cx:pt idx="4">Word 5</cx:pt>
          <cx:pt idx="5">Word 6</cx:pt>
          <cx:pt idx="6">Word 7</cx:pt>
          <cx:pt idx="7">Word 8</cx:pt>
          <cx:pt idx="8">Word 9</cx:pt>
          <cx:pt idx="9">Word 10</cx:pt>
          <cx:pt idx="10">Word 11</cx:pt>
        </cx:lvl>
        <cx:lvl ptCount="16">
          <cx:pt idx="0">Ressource 1</cx:pt>
          <cx:pt idx="1">Ressource 1</cx:pt>
          <cx:pt idx="2">Ressource 1</cx:pt>
          <cx:pt idx="3">Ressource 2</cx:pt>
          <cx:pt idx="4">Ressource 2</cx:pt>
          <cx:pt idx="5">Ressource 3</cx:pt>
          <cx:pt idx="6">Ressource 3</cx:pt>
          <cx:pt idx="7">Ressource 4</cx:pt>
          <cx:pt idx="8">Ressource 4</cx:pt>
          <cx:pt idx="9">Ressource 5</cx:pt>
          <cx:pt idx="10">Ressource 5</cx:pt>
        </cx:lvl>
        <cx:lvl ptCount="16">
          <cx:pt idx="0">Doc. 1</cx:pt>
          <cx:pt idx="1">Doc. 1</cx:pt>
          <cx:pt idx="2">Doc. 1</cx:pt>
          <cx:pt idx="3">Doc. 1</cx:pt>
          <cx:pt idx="4">Doc. 1</cx:pt>
          <cx:pt idx="5">Doc. 2</cx:pt>
          <cx:pt idx="6">Doc. 2</cx:pt>
          <cx:pt idx="7">Doc. 2</cx:pt>
          <cx:pt idx="8">Doc. 2</cx:pt>
          <cx:pt idx="9">Doc. 3</cx:pt>
          <cx:pt idx="10">Doc. 3</cx:pt>
        </cx:lvl>
      </cx:strDim>
      <cx:numDim type="size">
        <cx:f>Feuil1!$D$2:$D$17</cx:f>
        <cx:lvl ptCount="16" formatCode="General">
          <cx:pt idx="0">22</cx:pt>
          <cx:pt idx="1">12</cx:pt>
          <cx:pt idx="2">18</cx:pt>
          <cx:pt idx="3">87</cx:pt>
          <cx:pt idx="4">88</cx:pt>
          <cx:pt idx="5">25</cx:pt>
          <cx:pt idx="6">23</cx:pt>
          <cx:pt idx="7">24</cx:pt>
          <cx:pt idx="8">89</cx:pt>
          <cx:pt idx="9">16</cx:pt>
          <cx:pt idx="10">19</cx:pt>
        </cx:lvl>
      </cx:numDim>
    </cx:data>
  </cx:chartData>
  <cx:chart>
    <cx:plotArea>
      <cx:plotAreaRegion>
        <cx:series layoutId="treemap" uniqueId="{CB621EB8-284F-44A3-8FED-1DE611C33779}">
          <cx:tx>
            <cx:txData>
              <cx:f>Feuil1!$D$1</cx:f>
              <cx:v>Série 1</cx:v>
            </cx:txData>
          </cx:tx>
          <cx:dataPt idx="8">
            <cx:spPr>
              <a:solidFill>
                <a:srgbClr val="C42F1A"/>
              </a:solidFill>
            </cx:spPr>
          </cx:dataPt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B7DB-C20D-0E4D-BFA9-46471439C03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E4C0-1752-DF44-B5CA-A76C8FC0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CD95-84BB-C345-8A35-39BFBDF3CDEA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D503-C0EB-4049-88D2-E03BE08EFCAF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9A30-D79B-BF4C-9DCB-B743C326D6EC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E79-0EA2-3341-BCE4-56F3333B820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DB4C-E44B-6447-8E00-F28159740978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7B74-D85D-6F4E-988C-EE32801A1FB3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4CA-0CC0-A44B-BC4A-5F23C3ADEA10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C0A0-4D60-3748-8FD3-842B140AFB93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D7C0-AA09-7645-87C7-373971BC61A6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876-EB9F-A74C-A4D9-6746D2F34235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DBF2-98DF-D146-99DB-542F2609B43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C3D0-E3A1-F14D-B696-2E75658A6321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F83-5307-5547-931A-73EEE0432B2C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B00E-8EDD-EC4A-B1D4-1E111506C046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23DB-DB0E-D045-AF2D-E45A492F16A2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9E7D-1958-2D4A-B6B5-DE5EADAFEE7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769-4A50-254C-8BBC-6E197F902E45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4C3-008C-3A4A-BC63-01640D9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and usage of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7A74-D394-3D4C-AFEE-27B3B0A6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Patrick Keller</a:t>
            </a:r>
          </a:p>
          <a:p>
            <a:r>
              <a:rPr lang="en-US" dirty="0"/>
              <a:t>Jeff </a:t>
            </a:r>
            <a:r>
              <a:rPr lang="en-US" dirty="0" err="1"/>
              <a:t>Meder</a:t>
            </a:r>
            <a:endParaRPr lang="en-US" dirty="0"/>
          </a:p>
          <a:p>
            <a:r>
              <a:rPr lang="en-US" dirty="0"/>
              <a:t>Maya Olszewski</a:t>
            </a:r>
          </a:p>
        </p:txBody>
      </p:sp>
    </p:spTree>
    <p:extLst>
      <p:ext uri="{BB962C8B-B14F-4D97-AF65-F5344CB8AC3E}">
        <p14:creationId xmlns:p14="http://schemas.microsoft.com/office/powerpoint/2010/main" val="406133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2C982-EA38-4926-AE7E-2AFA975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1B854-EDE4-41CF-A026-55586ED2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LDAExplore</a:t>
            </a:r>
            <a:r>
              <a:rPr lang="en-GB" dirty="0"/>
              <a:t>, a tool created by A. Ganesan, K. Brantley, S. Pan and J. Chen</a:t>
            </a:r>
          </a:p>
          <a:p>
            <a:r>
              <a:rPr lang="en-GB" dirty="0"/>
              <a:t>Also allows to navigate through the data set</a:t>
            </a:r>
          </a:p>
          <a:p>
            <a:r>
              <a:rPr lang="en-GB" dirty="0"/>
              <a:t>Has a multitude of selection criteria</a:t>
            </a:r>
          </a:p>
          <a:p>
            <a:r>
              <a:rPr lang="en-GB" dirty="0"/>
              <a:t>User study shows not all features are intuitive</a:t>
            </a:r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1D9ED1-8512-4D36-A322-5A116B5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2916272-B79D-9640-9186-0868355E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79" y="3995368"/>
            <a:ext cx="4601441" cy="25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0DA5-15AD-FB49-8F2A-4F966E6D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86C0-81FA-C14F-BB61-256CF7EC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823B14-301D-4845-A8C0-9E32E82C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00EA63D-1271-1042-8253-1DC5AFFE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A66-3071-A34A-9AB0-56133E48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4A45-884E-5A48-8A80-2D574DC5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technique similar to the first tool</a:t>
            </a:r>
          </a:p>
          <a:p>
            <a:pPr lvl="1"/>
            <a:r>
              <a:rPr lang="en-US" dirty="0"/>
              <a:t>User study: first tool more intuitive</a:t>
            </a:r>
          </a:p>
          <a:p>
            <a:r>
              <a:rPr lang="en-US" dirty="0"/>
              <a:t>Global View of the data set:</a:t>
            </a:r>
          </a:p>
          <a:p>
            <a:pPr lvl="1"/>
            <a:r>
              <a:rPr lang="en-US" dirty="0"/>
              <a:t>View by topic</a:t>
            </a:r>
          </a:p>
          <a:p>
            <a:pPr lvl="1"/>
            <a:r>
              <a:rPr lang="en-US" dirty="0"/>
              <a:t>Most frequent word per topic</a:t>
            </a:r>
          </a:p>
          <a:p>
            <a:pPr lvl="1"/>
            <a:r>
              <a:rPr lang="en-US" dirty="0"/>
              <a:t>Statistics on topics distribution along the data set</a:t>
            </a:r>
          </a:p>
          <a:p>
            <a:r>
              <a:rPr lang="en-US" dirty="0"/>
              <a:t>Details to provide enough insight into documents:</a:t>
            </a:r>
          </a:p>
          <a:p>
            <a:pPr lvl="1"/>
            <a:r>
              <a:rPr lang="en-US" dirty="0"/>
              <a:t>Similar documents</a:t>
            </a:r>
          </a:p>
          <a:p>
            <a:pPr lvl="1"/>
            <a:r>
              <a:rPr lang="en-US" dirty="0"/>
              <a:t>Relevance of topic per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F071-F933-C34B-B5D2-9D145C1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3EE-829D-874C-9853-A93C538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B59A-32B3-E04B-9016-A64898FA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Java Swing to create the application</a:t>
            </a:r>
          </a:p>
          <a:p>
            <a:r>
              <a:rPr lang="en-US" dirty="0"/>
              <a:t>Use Mallet to perform Topic Modelling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dirty="0"/>
              <a:t>Remove of </a:t>
            </a:r>
            <a:r>
              <a:rPr lang="en-US" dirty="0" err="1"/>
              <a:t>Stopwords</a:t>
            </a:r>
            <a:endParaRPr lang="en-US" dirty="0"/>
          </a:p>
          <a:p>
            <a:pPr lvl="2"/>
            <a:r>
              <a:rPr lang="en-US" dirty="0"/>
              <a:t>Stemming of tokens</a:t>
            </a:r>
          </a:p>
          <a:p>
            <a:pPr lvl="1"/>
            <a:r>
              <a:rPr lang="en-US" dirty="0"/>
              <a:t>Similarity of documents by Euclidean distance</a:t>
            </a:r>
          </a:p>
          <a:p>
            <a:r>
              <a:rPr lang="en-US" dirty="0"/>
              <a:t>Use </a:t>
            </a:r>
            <a:r>
              <a:rPr lang="en-US" dirty="0" err="1"/>
              <a:t>JFreeChart</a:t>
            </a:r>
            <a:r>
              <a:rPr lang="en-US" dirty="0"/>
              <a:t> to represent data as charts</a:t>
            </a:r>
          </a:p>
          <a:p>
            <a:pPr lvl="1"/>
            <a:r>
              <a:rPr lang="en-US" dirty="0"/>
              <a:t>3D pie-chart</a:t>
            </a:r>
          </a:p>
          <a:p>
            <a:pPr lvl="1"/>
            <a:r>
              <a:rPr lang="en-US" dirty="0"/>
              <a:t>Mouseover: display additional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9D6D-2B32-5744-A4F5-F34DE3E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64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8073-3C7C-1E46-AFD3-1037410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2" y="27171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B897-515D-444F-975B-7D35078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63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C6D-AC84-4A46-93DA-A894BE6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02DC-EE16-7143-9A05-FE88E9F8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features to the program:	</a:t>
            </a:r>
          </a:p>
          <a:p>
            <a:pPr lvl="1"/>
            <a:r>
              <a:rPr lang="en-US" dirty="0"/>
              <a:t>Choose number of topics in analysis</a:t>
            </a:r>
          </a:p>
          <a:p>
            <a:pPr lvl="1"/>
            <a:r>
              <a:rPr lang="en-US" dirty="0"/>
              <a:t>Choose number of displayed most similar documents</a:t>
            </a:r>
          </a:p>
          <a:p>
            <a:pPr lvl="1"/>
            <a:r>
              <a:rPr lang="en-US" dirty="0"/>
              <a:t>Choose language of data set</a:t>
            </a:r>
          </a:p>
          <a:p>
            <a:pPr lvl="1"/>
            <a:r>
              <a:rPr lang="en-US" dirty="0"/>
              <a:t>Choose the chart type to be displayed</a:t>
            </a:r>
          </a:p>
          <a:p>
            <a:r>
              <a:rPr lang="en-US" dirty="0"/>
              <a:t>Add another local document view:</a:t>
            </a:r>
          </a:p>
          <a:p>
            <a:pPr lvl="1"/>
            <a:r>
              <a:rPr lang="en-US" dirty="0"/>
              <a:t>Show the composition of topic per document</a:t>
            </a:r>
          </a:p>
          <a:p>
            <a:r>
              <a:rPr lang="en-US" dirty="0"/>
              <a:t>Show related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DE28-1422-FC47-8F2A-724BF523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3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E6D-9423-B04A-9B50-48A58CE8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7" y="2561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9D18-7558-9B4A-820B-BE28393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77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1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26E-460A-6D43-8DF8-BC9BACA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712-7C3A-6248-85CE-CB75DA67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61" y="1632923"/>
            <a:ext cx="8596668" cy="3880773"/>
          </a:xfrm>
        </p:spPr>
        <p:txBody>
          <a:bodyPr/>
          <a:lstStyle/>
          <a:p>
            <a:r>
              <a:rPr lang="en-US" dirty="0"/>
              <a:t>Unsupervised machine learning technique</a:t>
            </a:r>
          </a:p>
          <a:p>
            <a:r>
              <a:rPr lang="en-US" dirty="0"/>
              <a:t>Looks for relations in document collections</a:t>
            </a:r>
          </a:p>
          <a:p>
            <a:r>
              <a:rPr lang="en-US" dirty="0"/>
              <a:t>Growing amount of data -&gt; need to visualize</a:t>
            </a:r>
          </a:p>
          <a:p>
            <a:pPr marL="457200" lvl="1" indent="0">
              <a:buNone/>
            </a:pPr>
            <a:r>
              <a:rPr lang="en-US" dirty="0"/>
              <a:t>    Topic 1				Topic 2 			    Topic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A98A-74FD-9C43-A6EC-EEE03B9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5B16A-4150-AA49-9706-8B74214D1C65}"/>
              </a:ext>
            </a:extLst>
          </p:cNvPr>
          <p:cNvSpPr/>
          <p:nvPr/>
        </p:nvSpPr>
        <p:spPr>
          <a:xfrm>
            <a:off x="1091130" y="3442746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8B0EE-8E3A-1744-B756-8A453DEE32CC}"/>
              </a:ext>
            </a:extLst>
          </p:cNvPr>
          <p:cNvSpPr/>
          <p:nvPr/>
        </p:nvSpPr>
        <p:spPr>
          <a:xfrm>
            <a:off x="1268551" y="344957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6EF34-D352-FF45-B948-E98A06350264}"/>
              </a:ext>
            </a:extLst>
          </p:cNvPr>
          <p:cNvSpPr/>
          <p:nvPr/>
        </p:nvSpPr>
        <p:spPr>
          <a:xfrm>
            <a:off x="1754396" y="357121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01D23-272A-6C40-AB9A-57B112DCA356}"/>
              </a:ext>
            </a:extLst>
          </p:cNvPr>
          <p:cNvSpPr/>
          <p:nvPr/>
        </p:nvSpPr>
        <p:spPr>
          <a:xfrm>
            <a:off x="1872755" y="388564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21C1FB-D7FB-CA4D-8ECA-FA67E622C936}"/>
              </a:ext>
            </a:extLst>
          </p:cNvPr>
          <p:cNvSpPr/>
          <p:nvPr/>
        </p:nvSpPr>
        <p:spPr>
          <a:xfrm>
            <a:off x="1443699" y="388564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299CA-D9A6-1A4B-ACE0-702BBA73000B}"/>
              </a:ext>
            </a:extLst>
          </p:cNvPr>
          <p:cNvSpPr/>
          <p:nvPr/>
        </p:nvSpPr>
        <p:spPr>
          <a:xfrm>
            <a:off x="1636036" y="418645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0345B-1391-4541-817F-3E3B8C5651B5}"/>
              </a:ext>
            </a:extLst>
          </p:cNvPr>
          <p:cNvSpPr/>
          <p:nvPr/>
        </p:nvSpPr>
        <p:spPr>
          <a:xfrm>
            <a:off x="3060475" y="341780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11084F-2E69-6842-BAFF-3BF707550941}"/>
              </a:ext>
            </a:extLst>
          </p:cNvPr>
          <p:cNvSpPr/>
          <p:nvPr/>
        </p:nvSpPr>
        <p:spPr>
          <a:xfrm>
            <a:off x="3237896" y="3468860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00B2F-A521-D34B-B700-634EEAD32798}"/>
              </a:ext>
            </a:extLst>
          </p:cNvPr>
          <p:cNvSpPr/>
          <p:nvPr/>
        </p:nvSpPr>
        <p:spPr>
          <a:xfrm>
            <a:off x="3723741" y="359050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DC8A05-F694-1E4E-914E-C450604CE086}"/>
              </a:ext>
            </a:extLst>
          </p:cNvPr>
          <p:cNvSpPr/>
          <p:nvPr/>
        </p:nvSpPr>
        <p:spPr>
          <a:xfrm>
            <a:off x="3842100" y="3904928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F38CC2-C222-6647-A576-78F6C9C82EB8}"/>
              </a:ext>
            </a:extLst>
          </p:cNvPr>
          <p:cNvSpPr/>
          <p:nvPr/>
        </p:nvSpPr>
        <p:spPr>
          <a:xfrm>
            <a:off x="3413044" y="390492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06A65B-8D24-C94D-8799-095673D3D830}"/>
              </a:ext>
            </a:extLst>
          </p:cNvPr>
          <p:cNvSpPr/>
          <p:nvPr/>
        </p:nvSpPr>
        <p:spPr>
          <a:xfrm>
            <a:off x="3605381" y="4205744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35DAA-35AD-CB44-BE59-F8B683F809B9}"/>
              </a:ext>
            </a:extLst>
          </p:cNvPr>
          <p:cNvSpPr/>
          <p:nvPr/>
        </p:nvSpPr>
        <p:spPr>
          <a:xfrm>
            <a:off x="4002414" y="4192145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659FB-1E5D-654A-9581-D4CFE64F14B0}"/>
              </a:ext>
            </a:extLst>
          </p:cNvPr>
          <p:cNvSpPr/>
          <p:nvPr/>
        </p:nvSpPr>
        <p:spPr>
          <a:xfrm>
            <a:off x="5107195" y="341196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351E22-DE98-6945-83F3-A9790F6962C8}"/>
              </a:ext>
            </a:extLst>
          </p:cNvPr>
          <p:cNvSpPr/>
          <p:nvPr/>
        </p:nvSpPr>
        <p:spPr>
          <a:xfrm>
            <a:off x="5306941" y="342502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9930F4-2A39-5749-9D39-36BE2F4ABE3C}"/>
              </a:ext>
            </a:extLst>
          </p:cNvPr>
          <p:cNvSpPr/>
          <p:nvPr/>
        </p:nvSpPr>
        <p:spPr>
          <a:xfrm>
            <a:off x="5911145" y="386109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8B8E59-DC59-5E41-AC77-F657B9468AAF}"/>
              </a:ext>
            </a:extLst>
          </p:cNvPr>
          <p:cNvSpPr/>
          <p:nvPr/>
        </p:nvSpPr>
        <p:spPr>
          <a:xfrm>
            <a:off x="5482089" y="386109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513C9C-F35A-4B4B-976B-F138F0BEFAA2}"/>
              </a:ext>
            </a:extLst>
          </p:cNvPr>
          <p:cNvSpPr/>
          <p:nvPr/>
        </p:nvSpPr>
        <p:spPr>
          <a:xfrm>
            <a:off x="5674426" y="416190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E16043D-7DE3-164E-94E6-7B364CC454DE}"/>
              </a:ext>
            </a:extLst>
          </p:cNvPr>
          <p:cNvSpPr/>
          <p:nvPr/>
        </p:nvSpPr>
        <p:spPr>
          <a:xfrm>
            <a:off x="692944" y="5299923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1</a:t>
            </a: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DDB3353-445B-394A-8D5C-383ABAD5D97B}"/>
              </a:ext>
            </a:extLst>
          </p:cNvPr>
          <p:cNvSpPr/>
          <p:nvPr/>
        </p:nvSpPr>
        <p:spPr>
          <a:xfrm>
            <a:off x="2922807" y="5295768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2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04305A6E-9514-2F4B-80D1-71719CBC0407}"/>
              </a:ext>
            </a:extLst>
          </p:cNvPr>
          <p:cNvSpPr/>
          <p:nvPr/>
        </p:nvSpPr>
        <p:spPr>
          <a:xfrm>
            <a:off x="5845735" y="5288939"/>
            <a:ext cx="1646885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8FFF0-42EC-664E-89C9-66FE3D8B0402}"/>
              </a:ext>
            </a:extLst>
          </p:cNvPr>
          <p:cNvSpPr/>
          <p:nvPr/>
        </p:nvSpPr>
        <p:spPr>
          <a:xfrm>
            <a:off x="4862713" y="595203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CE6FC7-6CDD-E049-AC0B-DED5170D75E9}"/>
              </a:ext>
            </a:extLst>
          </p:cNvPr>
          <p:cNvSpPr/>
          <p:nvPr/>
        </p:nvSpPr>
        <p:spPr>
          <a:xfrm>
            <a:off x="413052" y="5029631"/>
            <a:ext cx="7178723" cy="160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5DAB46-E368-A347-87CE-9B047D193DED}"/>
              </a:ext>
            </a:extLst>
          </p:cNvPr>
          <p:cNvCxnSpPr>
            <a:cxnSpLocks/>
            <a:stCxn id="5" idx="2"/>
            <a:endCxn id="33" idx="3"/>
          </p:cNvCxnSpPr>
          <p:nvPr/>
        </p:nvCxnSpPr>
        <p:spPr>
          <a:xfrm flipH="1">
            <a:off x="1454470" y="4637972"/>
            <a:ext cx="418287" cy="6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AFA48-62D4-AC4B-B180-F0911C365B9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0433" y="4618687"/>
            <a:ext cx="1715494" cy="6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6FF194-0CF2-5F4D-A90B-592DCDF2108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80420" y="4607194"/>
            <a:ext cx="4208402" cy="6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5A8860-7270-8149-8715-3B045E0A07F8}"/>
              </a:ext>
            </a:extLst>
          </p:cNvPr>
          <p:cNvCxnSpPr>
            <a:cxnSpLocks/>
            <a:stCxn id="17" idx="2"/>
            <a:endCxn id="34" idx="3"/>
          </p:cNvCxnSpPr>
          <p:nvPr/>
        </p:nvCxnSpPr>
        <p:spPr>
          <a:xfrm flipH="1">
            <a:off x="3684333" y="4613034"/>
            <a:ext cx="157769" cy="6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48BBBC-25B6-AE4B-8097-A5A6F74C1FB1}"/>
              </a:ext>
            </a:extLst>
          </p:cNvPr>
          <p:cNvCxnSpPr>
            <a:cxnSpLocks/>
            <a:stCxn id="28" idx="4"/>
            <a:endCxn id="35" idx="3"/>
          </p:cNvCxnSpPr>
          <p:nvPr/>
        </p:nvCxnSpPr>
        <p:spPr>
          <a:xfrm>
            <a:off x="5888823" y="4594137"/>
            <a:ext cx="780355" cy="6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A2719B-2119-A44E-9274-0E8C5F2AB29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819778" y="4637972"/>
            <a:ext cx="2543819" cy="6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502C43-03EB-E74C-867A-EFAB09C9B2C6}"/>
              </a:ext>
            </a:extLst>
          </p:cNvPr>
          <p:cNvCxnSpPr>
            <a:cxnSpLocks/>
          </p:cNvCxnSpPr>
          <p:nvPr/>
        </p:nvCxnSpPr>
        <p:spPr>
          <a:xfrm flipH="1" flipV="1">
            <a:off x="685038" y="3861092"/>
            <a:ext cx="631263" cy="4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387DA-833D-F54B-B7DA-B2AEDFB9F9A2}"/>
              </a:ext>
            </a:extLst>
          </p:cNvPr>
          <p:cNvSpPr/>
          <p:nvPr/>
        </p:nvSpPr>
        <p:spPr>
          <a:xfrm>
            <a:off x="-5490" y="3562476"/>
            <a:ext cx="917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Word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262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D45-2FC5-CA4A-943D-3914860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0889-6AC8-2E4C-B445-99A15F17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to :</a:t>
            </a:r>
          </a:p>
          <a:p>
            <a:pPr lvl="1"/>
            <a:r>
              <a:rPr lang="en-US" dirty="0"/>
              <a:t>better understand the relations</a:t>
            </a:r>
          </a:p>
          <a:p>
            <a:pPr lvl="1"/>
            <a:r>
              <a:rPr lang="en-US" dirty="0"/>
              <a:t>overview  the data set</a:t>
            </a:r>
          </a:p>
          <a:p>
            <a:pPr lvl="1"/>
            <a:r>
              <a:rPr lang="en-US" dirty="0"/>
              <a:t>extract new information and knowledge</a:t>
            </a:r>
          </a:p>
          <a:p>
            <a:pPr lvl="1"/>
            <a:r>
              <a:rPr lang="en-US" dirty="0"/>
              <a:t>visualize different granularities/scopes</a:t>
            </a:r>
          </a:p>
          <a:p>
            <a:r>
              <a:rPr lang="en-US" dirty="0"/>
              <a:t>Concise and understandable representation of (large) data set</a:t>
            </a:r>
          </a:p>
          <a:p>
            <a:r>
              <a:rPr lang="en-US" dirty="0"/>
              <a:t>Goal: </a:t>
            </a:r>
            <a:r>
              <a:rPr lang="en-US" dirty="0" err="1"/>
              <a:t>Intuitivity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23D0-FFEF-5D40-86CC-3BD9D47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A59C45-704B-0B4F-8348-F2F7C0493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377173"/>
              </p:ext>
            </p:extLst>
          </p:nvPr>
        </p:nvGraphicFramePr>
        <p:xfrm>
          <a:off x="1716237" y="4794662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39909B-C49B-1C48-9FAC-6E985343E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412376"/>
              </p:ext>
            </p:extLst>
          </p:nvPr>
        </p:nvGraphicFramePr>
        <p:xfrm>
          <a:off x="4523611" y="4723949"/>
          <a:ext cx="2831328" cy="19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7971515"/>
                  </p:ext>
                </p:extLst>
              </p:nvPr>
            </p:nvGraphicFramePr>
            <p:xfrm>
              <a:off x="5365116" y="910991"/>
              <a:ext cx="3979646" cy="26439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5116" y="910991"/>
                <a:ext cx="3979646" cy="2643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Scope:</a:t>
            </a:r>
            <a:br>
              <a:rPr lang="en-US" dirty="0"/>
            </a:br>
            <a:r>
              <a:rPr lang="en-US" dirty="0"/>
              <a:t>Pie, Donut, 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3151"/>
            <a:ext cx="7792411" cy="3880773"/>
          </a:xfrm>
        </p:spPr>
        <p:txBody>
          <a:bodyPr/>
          <a:lstStyle/>
          <a:p>
            <a:r>
              <a:rPr lang="en-US" dirty="0"/>
              <a:t>Useful to represent fine grained information (details) on smaller space, e.g. repartitions of topics in a document</a:t>
            </a:r>
          </a:p>
          <a:p>
            <a:r>
              <a:rPr lang="en-US" dirty="0"/>
              <a:t>E.g. represent documents per topic, relevance per topics in corpus, most relevant words per topic, etc.</a:t>
            </a:r>
          </a:p>
          <a:p>
            <a:pPr>
              <a:buClr>
                <a:schemeClr val="accent5"/>
              </a:buClr>
              <a:buSzPct val="110000"/>
              <a:buFont typeface="Trebuchet MS" panose="020B0603020202020204" pitchFamily="34" charset="0"/>
              <a:buChar char="●"/>
            </a:pPr>
            <a:r>
              <a:rPr lang="en-US" dirty="0"/>
              <a:t>Not useful for higher level </a:t>
            </a:r>
            <a:r>
              <a:rPr lang="en-US" dirty="0" err="1"/>
              <a:t>comparisions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D819BE-65D9-4629-B1CF-01FC79499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662813"/>
              </p:ext>
            </p:extLst>
          </p:nvPr>
        </p:nvGraphicFramePr>
        <p:xfrm>
          <a:off x="748673" y="4297908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B87F3B-24E9-4247-8A1C-3305B58D2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71684"/>
              </p:ext>
            </p:extLst>
          </p:nvPr>
        </p:nvGraphicFramePr>
        <p:xfrm>
          <a:off x="3080855" y="4297907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AEFD15-431A-4B8C-AF16-57856789E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187690"/>
              </p:ext>
            </p:extLst>
          </p:nvPr>
        </p:nvGraphicFramePr>
        <p:xfrm>
          <a:off x="5434640" y="4399879"/>
          <a:ext cx="2831328" cy="19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829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Scope:</a:t>
            </a:r>
            <a:br>
              <a:rPr lang="en-US" dirty="0"/>
            </a:br>
            <a:r>
              <a:rPr lang="en-US" dirty="0"/>
              <a:t>Stacked Bar Chart, Tree Map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8" y="1930400"/>
            <a:ext cx="7792411" cy="3880773"/>
          </a:xfrm>
        </p:spPr>
        <p:txBody>
          <a:bodyPr/>
          <a:lstStyle/>
          <a:p>
            <a:r>
              <a:rPr lang="en-US" dirty="0"/>
              <a:t>Useful to represent two levels of information at once, e.g. relevance of topics for multiple documents</a:t>
            </a:r>
          </a:p>
          <a:p>
            <a:r>
              <a:rPr lang="en-US" dirty="0"/>
              <a:t>E.g. represent topic relevance for multiple documents, of words per document, etc.</a:t>
            </a:r>
          </a:p>
          <a:p>
            <a:pPr>
              <a:buClr>
                <a:schemeClr val="accent5"/>
              </a:buClr>
              <a:buSzPct val="110000"/>
              <a:buFont typeface="Trebuchet MS" panose="020B0603020202020204" pitchFamily="34" charset="0"/>
              <a:buChar char="●"/>
            </a:pPr>
            <a:r>
              <a:rPr lang="en-US" dirty="0"/>
              <a:t>Harder to represent details (on limited space)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D819BE-65D9-4629-B1CF-01FC79499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219938"/>
              </p:ext>
            </p:extLst>
          </p:nvPr>
        </p:nvGraphicFramePr>
        <p:xfrm>
          <a:off x="677334" y="3794234"/>
          <a:ext cx="3779052" cy="295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Graphique 10">
                <a:extLst>
                  <a:ext uri="{FF2B5EF4-FFF2-40B4-BE49-F238E27FC236}">
                    <a16:creationId xmlns:a16="http://schemas.microsoft.com/office/drawing/2014/main" id="{CD8EE512-78DC-4012-9F28-EECCCBA3D9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5955725"/>
                  </p:ext>
                </p:extLst>
              </p:nvPr>
            </p:nvGraphicFramePr>
            <p:xfrm>
              <a:off x="4611016" y="3794233"/>
              <a:ext cx="4322777" cy="29376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Graphique 10">
                <a:extLst>
                  <a:ext uri="{FF2B5EF4-FFF2-40B4-BE49-F238E27FC236}">
                    <a16:creationId xmlns:a16="http://schemas.microsoft.com/office/drawing/2014/main" id="{CD8EE512-78DC-4012-9F28-EECCCBA3D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016" y="3794233"/>
                <a:ext cx="4322777" cy="29376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8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 Scope:</a:t>
            </a:r>
            <a:br>
              <a:rPr lang="en-US" dirty="0"/>
            </a:br>
            <a:r>
              <a:rPr lang="en-US" dirty="0"/>
              <a:t>Network / Bubble / Force 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7792411" cy="3880773"/>
          </a:xfrm>
        </p:spPr>
        <p:txBody>
          <a:bodyPr/>
          <a:lstStyle/>
          <a:p>
            <a:r>
              <a:rPr lang="en-US" dirty="0"/>
              <a:t>Useful to represent multiple levels of information at once, i.e. clustering of data repartitions</a:t>
            </a:r>
          </a:p>
          <a:p>
            <a:r>
              <a:rPr lang="en-US" dirty="0"/>
              <a:t>E.g. represent cluster documents with most relevant topic.</a:t>
            </a:r>
          </a:p>
          <a:p>
            <a:pPr>
              <a:buClr>
                <a:schemeClr val="accent5"/>
              </a:buClr>
              <a:buSzPct val="110000"/>
              <a:buFont typeface="Trebuchet MS" panose="020B0603020202020204" pitchFamily="34" charset="0"/>
              <a:buChar char="●"/>
            </a:pPr>
            <a:r>
              <a:rPr lang="en-US" dirty="0"/>
              <a:t>Hard to represent details on limited 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A9E44-4C84-41DD-A1F6-158A1F497F78}"/>
              </a:ext>
            </a:extLst>
          </p:cNvPr>
          <p:cNvSpPr/>
          <p:nvPr/>
        </p:nvSpPr>
        <p:spPr>
          <a:xfrm>
            <a:off x="1249741" y="4957948"/>
            <a:ext cx="1341636" cy="77776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 A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78817-2796-4568-81BF-A915A42EEFDA}"/>
              </a:ext>
            </a:extLst>
          </p:cNvPr>
          <p:cNvSpPr/>
          <p:nvPr/>
        </p:nvSpPr>
        <p:spPr>
          <a:xfrm>
            <a:off x="1527522" y="5749487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1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97F36B-10C1-4F97-9FED-4F14BA0B55AD}"/>
              </a:ext>
            </a:extLst>
          </p:cNvPr>
          <p:cNvSpPr/>
          <p:nvPr/>
        </p:nvSpPr>
        <p:spPr>
          <a:xfrm>
            <a:off x="653333" y="4457552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3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B2BFE9-25B0-4123-AE30-0C10A99D9697}"/>
              </a:ext>
            </a:extLst>
          </p:cNvPr>
          <p:cNvSpPr/>
          <p:nvPr/>
        </p:nvSpPr>
        <p:spPr>
          <a:xfrm>
            <a:off x="569081" y="5384561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2</a:t>
            </a:r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98FAFB-7660-4938-B099-BBCF62C367C1}"/>
              </a:ext>
            </a:extLst>
          </p:cNvPr>
          <p:cNvSpPr/>
          <p:nvPr/>
        </p:nvSpPr>
        <p:spPr>
          <a:xfrm>
            <a:off x="5028911" y="4628224"/>
            <a:ext cx="1341636" cy="77776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 B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7BD375-7AF9-43AD-ACC1-DDD86233EBC1}"/>
              </a:ext>
            </a:extLst>
          </p:cNvPr>
          <p:cNvSpPr/>
          <p:nvPr/>
        </p:nvSpPr>
        <p:spPr>
          <a:xfrm>
            <a:off x="5677922" y="3888188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5</a:t>
            </a:r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4DEE8-9E3A-40F5-B48E-B612A8F2E785}"/>
              </a:ext>
            </a:extLst>
          </p:cNvPr>
          <p:cNvSpPr/>
          <p:nvPr/>
        </p:nvSpPr>
        <p:spPr>
          <a:xfrm>
            <a:off x="6375255" y="4694442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4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DA0C9A-8511-4478-A729-A80A846618DD}"/>
              </a:ext>
            </a:extLst>
          </p:cNvPr>
          <p:cNvSpPr/>
          <p:nvPr/>
        </p:nvSpPr>
        <p:spPr>
          <a:xfrm>
            <a:off x="4067157" y="4263099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DEEDD1-470D-485C-B220-44B1F693549E}"/>
              </a:ext>
            </a:extLst>
          </p:cNvPr>
          <p:cNvSpPr/>
          <p:nvPr/>
        </p:nvSpPr>
        <p:spPr>
          <a:xfrm>
            <a:off x="3191110" y="4321306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730B1B-C1E8-49CF-B2C7-7A9A63DB5A43}"/>
              </a:ext>
            </a:extLst>
          </p:cNvPr>
          <p:cNvSpPr/>
          <p:nvPr/>
        </p:nvSpPr>
        <p:spPr>
          <a:xfrm>
            <a:off x="3731764" y="5223426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4F50D76-EF49-451F-A928-7740B5038874}"/>
              </a:ext>
            </a:extLst>
          </p:cNvPr>
          <p:cNvSpPr/>
          <p:nvPr/>
        </p:nvSpPr>
        <p:spPr>
          <a:xfrm>
            <a:off x="3707023" y="5912473"/>
            <a:ext cx="367862" cy="36512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</a:t>
            </a:r>
            <a:endParaRPr lang="en-GB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E71EFD-6547-4A24-BF9C-59714A4008E4}"/>
              </a:ext>
            </a:extLst>
          </p:cNvPr>
          <p:cNvCxnSpPr>
            <a:stCxn id="29" idx="6"/>
            <a:endCxn id="24" idx="1"/>
          </p:cNvCxnSpPr>
          <p:nvPr/>
        </p:nvCxnSpPr>
        <p:spPr>
          <a:xfrm>
            <a:off x="4435019" y="4445662"/>
            <a:ext cx="790370" cy="29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DAA48E-972F-445B-92E2-9617A44E5232}"/>
              </a:ext>
            </a:extLst>
          </p:cNvPr>
          <p:cNvCxnSpPr>
            <a:stCxn id="31" idx="6"/>
            <a:endCxn id="24" idx="2"/>
          </p:cNvCxnSpPr>
          <p:nvPr/>
        </p:nvCxnSpPr>
        <p:spPr>
          <a:xfrm flipV="1">
            <a:off x="4099626" y="5017107"/>
            <a:ext cx="929285" cy="388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28C96-0CF3-42F1-B45E-8756E865CDBE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 flipV="1">
            <a:off x="2591377" y="4503869"/>
            <a:ext cx="599733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A1C06-0697-4DC7-9DE1-082663A4D554}"/>
              </a:ext>
            </a:extLst>
          </p:cNvPr>
          <p:cNvCxnSpPr>
            <a:stCxn id="9" idx="6"/>
            <a:endCxn id="31" idx="2"/>
          </p:cNvCxnSpPr>
          <p:nvPr/>
        </p:nvCxnSpPr>
        <p:spPr>
          <a:xfrm>
            <a:off x="2591377" y="5346831"/>
            <a:ext cx="1140387" cy="5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192C3-A072-4DE6-A077-23A5C3C10BA7}"/>
              </a:ext>
            </a:extLst>
          </p:cNvPr>
          <p:cNvCxnSpPr>
            <a:stCxn id="9" idx="6"/>
            <a:endCxn id="32" idx="2"/>
          </p:cNvCxnSpPr>
          <p:nvPr/>
        </p:nvCxnSpPr>
        <p:spPr>
          <a:xfrm>
            <a:off x="2591377" y="5346831"/>
            <a:ext cx="1115646" cy="74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8107975-5110-4D9B-B7C7-E748E3C62003}"/>
              </a:ext>
            </a:extLst>
          </p:cNvPr>
          <p:cNvSpPr/>
          <p:nvPr/>
        </p:nvSpPr>
        <p:spPr>
          <a:xfrm>
            <a:off x="5558392" y="5384560"/>
            <a:ext cx="836156" cy="77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5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8D52-1591-E74A-8618-E70BAD2B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D808-D350-F549-9D19-2A806890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tool by A.J.B Chaney and D.M. </a:t>
            </a:r>
            <a:r>
              <a:rPr lang="en-US" dirty="0" err="1"/>
              <a:t>Blei</a:t>
            </a:r>
            <a:r>
              <a:rPr lang="en-US" dirty="0"/>
              <a:t> </a:t>
            </a:r>
          </a:p>
          <a:p>
            <a:r>
              <a:rPr lang="en-US" dirty="0"/>
              <a:t>Wikipedia Data Set</a:t>
            </a:r>
          </a:p>
          <a:p>
            <a:r>
              <a:rPr lang="en-US" dirty="0"/>
              <a:t>Allows to navigate through the data set</a:t>
            </a:r>
          </a:p>
          <a:p>
            <a:r>
              <a:rPr lang="en-US" dirty="0"/>
              <a:t>User study shows it’s very intuitive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2336-C5A1-2A43-96DE-8ABD89B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D4D9E-0E5F-9843-8951-30744BBA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3920491"/>
            <a:ext cx="4815839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6F9EE9B-5E9E-457A-BF60-F8A7ADC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E2965C-84BF-4426-85D9-1315B50A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84B0F6-FB4B-D64E-8427-43D462F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2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459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Visualization and usage of Topic Modeling</vt:lpstr>
      <vt:lpstr>Index</vt:lpstr>
      <vt:lpstr>Topic Modeling</vt:lpstr>
      <vt:lpstr>Visualization</vt:lpstr>
      <vt:lpstr>Small Scope: Pie, Donut, Bar Charts</vt:lpstr>
      <vt:lpstr>Medium Scope: Stacked Bar Chart, Tree Map Chart</vt:lpstr>
      <vt:lpstr>Large Scope: Network / Bubble / Force Directed Graph</vt:lpstr>
      <vt:lpstr>Related Work</vt:lpstr>
      <vt:lpstr>PowerPoint Presentation</vt:lpstr>
      <vt:lpstr>Related Work (2)</vt:lpstr>
      <vt:lpstr>PowerPoint Presentation</vt:lpstr>
      <vt:lpstr>Our Approach</vt:lpstr>
      <vt:lpstr>Implementation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usage of Topic Modeling</dc:title>
  <dc:creator>MEDER Jeff Alphonse Antoine</dc:creator>
  <cp:lastModifiedBy>Patrick Keller</cp:lastModifiedBy>
  <cp:revision>37</cp:revision>
  <dcterms:created xsi:type="dcterms:W3CDTF">2018-05-21T13:39:14Z</dcterms:created>
  <dcterms:modified xsi:type="dcterms:W3CDTF">2018-05-23T09:59:41Z</dcterms:modified>
</cp:coreProperties>
</file>