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6"/>
  </p:notes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63" r:id="rId9"/>
    <p:sldId id="281" r:id="rId10"/>
    <p:sldId id="277" r:id="rId11"/>
    <p:sldId id="264" r:id="rId12"/>
    <p:sldId id="271" r:id="rId13"/>
    <p:sldId id="265" r:id="rId14"/>
    <p:sldId id="266" r:id="rId15"/>
    <p:sldId id="267" r:id="rId16"/>
    <p:sldId id="268" r:id="rId17"/>
    <p:sldId id="269" r:id="rId18"/>
    <p:sldId id="278" r:id="rId19"/>
    <p:sldId id="270" r:id="rId20"/>
    <p:sldId id="272" r:id="rId21"/>
    <p:sldId id="279" r:id="rId22"/>
    <p:sldId id="273" r:id="rId23"/>
    <p:sldId id="280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2F2F2"/>
    <a:srgbClr val="0099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83D59-7EF8-486C-8836-3C4E0F383EF8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B890F-5902-4CF6-A2E5-8DD29B15C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B890F-5902-4CF6-A2E5-8DD29B15CE1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3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認真講專案</a:t>
            </a:r>
            <a:endParaRPr lang="en-US" altLang="zh-TW" dirty="0" smtClean="0"/>
          </a:p>
          <a:p>
            <a:r>
              <a:rPr lang="zh-TW" altLang="en-US" dirty="0" smtClean="0"/>
              <a:t>專案流程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說明辛酸血淚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B890F-5902-4CF6-A2E5-8DD29B15CE1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06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92" y="322150"/>
            <a:ext cx="2378939" cy="697055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E4622A-4B39-4ED9-9746-2985F225076D}"/>
              </a:ext>
            </a:extLst>
          </p:cNvPr>
          <p:cNvSpPr/>
          <p:nvPr userDrawn="1"/>
        </p:nvSpPr>
        <p:spPr>
          <a:xfrm>
            <a:off x="-1" y="267637"/>
            <a:ext cx="202223" cy="8060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45BC4-A4E8-4366-970D-10F52634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u="sng" dirty="0"/>
              <a:t>專案成果發表</a:t>
            </a:r>
            <a:r>
              <a:rPr lang="en-US" altLang="zh-TW" b="1" u="sng" dirty="0"/>
              <a:t>: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/>
              <a:t>房產鑑價模型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58CD07-46C4-47A4-A166-C68AF6AA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25911"/>
            <a:ext cx="6801612" cy="1239894"/>
          </a:xfrm>
        </p:spPr>
        <p:txBody>
          <a:bodyPr/>
          <a:lstStyle/>
          <a:p>
            <a:pPr algn="l"/>
            <a:r>
              <a:rPr lang="zh-TW" altLang="en-US" dirty="0"/>
              <a:t>數據經營部 </a:t>
            </a:r>
            <a:endParaRPr lang="en-US" altLang="zh-TW" dirty="0"/>
          </a:p>
          <a:p>
            <a:pPr algn="l"/>
            <a:r>
              <a:rPr lang="zh-TW" altLang="en-US" dirty="0"/>
              <a:t>實習生：賴奕辰</a:t>
            </a:r>
          </a:p>
        </p:txBody>
      </p:sp>
    </p:spTree>
    <p:extLst>
      <p:ext uri="{BB962C8B-B14F-4D97-AF65-F5344CB8AC3E}">
        <p14:creationId xmlns:p14="http://schemas.microsoft.com/office/powerpoint/2010/main" val="38261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45BC4-A4E8-4366-970D-10F52634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1243744"/>
            <a:ext cx="8991600" cy="1645920"/>
          </a:xfrm>
          <a:prstGeom prst="roundRect">
            <a:avLst/>
          </a:prstGeom>
        </p:spPr>
        <p:txBody>
          <a:bodyPr>
            <a:normAutofit/>
          </a:bodyPr>
          <a:lstStyle/>
          <a:p>
            <a:r>
              <a:rPr lang="zh-TW" altLang="en-US" b="1" dirty="0" smtClean="0"/>
              <a:t>實價登錄</a:t>
            </a:r>
            <a:r>
              <a:rPr lang="zh-TW" altLang="en-US" b="1" dirty="0"/>
              <a:t>模型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9" y="4411880"/>
            <a:ext cx="1968648" cy="19686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55" y="3986847"/>
            <a:ext cx="2351067" cy="23510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22" y="4495917"/>
            <a:ext cx="1663100" cy="184199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58" y="4418399"/>
            <a:ext cx="2020893" cy="202089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87" y="4326284"/>
            <a:ext cx="2804178" cy="18592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216" y="5038474"/>
            <a:ext cx="172915" cy="1729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561" y="5239199"/>
            <a:ext cx="172915" cy="17291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61767" y="5048306"/>
            <a:ext cx="172324" cy="17232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6588" y="5239790"/>
            <a:ext cx="172324" cy="17232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381" y="5255930"/>
            <a:ext cx="172915" cy="17291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23" y="5438960"/>
            <a:ext cx="172915" cy="17291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72225" y="5285216"/>
            <a:ext cx="172324" cy="17232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58387" y="5457540"/>
            <a:ext cx="172324" cy="1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392" y="322150"/>
            <a:ext cx="2545993" cy="697055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/>
              <a:t>實價登錄模型</a:t>
            </a:r>
            <a:endParaRPr lang="zh-TW" altLang="en-US" b="1" dirty="0"/>
          </a:p>
        </p:txBody>
      </p:sp>
      <p:sp>
        <p:nvSpPr>
          <p:cNvPr id="4" name="Google Shape;136;p21"/>
          <p:cNvSpPr txBox="1">
            <a:spLocks/>
          </p:cNvSpPr>
          <p:nvPr/>
        </p:nvSpPr>
        <p:spPr>
          <a:xfrm>
            <a:off x="804069" y="1062066"/>
            <a:ext cx="8520600" cy="572700"/>
          </a:xfrm>
          <a:prstGeom prst="rect">
            <a:avLst/>
          </a:prstGeom>
          <a:noFill/>
          <a:ln w="19050" cap="flat" cmpd="sng" algn="ctr">
            <a:noFill/>
            <a:prstDash val="lgDash"/>
            <a:miter lim="800000"/>
          </a:ln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b="1" dirty="0" smtClean="0">
                <a:latin typeface="Oswald"/>
                <a:ea typeface="Oswald"/>
                <a:cs typeface="Oswald"/>
                <a:sym typeface="Oswald"/>
              </a:rPr>
              <a:t>Data 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實價登錄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zh-TW" altLang="en-US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" name="Google Shape;137;p21"/>
          <p:cNvSpPr/>
          <p:nvPr/>
        </p:nvSpPr>
        <p:spPr>
          <a:xfrm>
            <a:off x="798758" y="1745417"/>
            <a:ext cx="3889500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Description</a:t>
            </a:r>
            <a:endParaRPr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" name="Google Shape;138;p21"/>
          <p:cNvSpPr/>
          <p:nvPr/>
        </p:nvSpPr>
        <p:spPr>
          <a:xfrm>
            <a:off x="798758" y="4082387"/>
            <a:ext cx="3889500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Type</a:t>
            </a:r>
            <a:endParaRPr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" name="Google Shape;139;p21"/>
          <p:cNvSpPr txBox="1"/>
          <p:nvPr/>
        </p:nvSpPr>
        <p:spPr>
          <a:xfrm>
            <a:off x="798758" y="2206244"/>
            <a:ext cx="3889500" cy="17111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102-108年內政部實價資料庫資料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台北、新北、桃園、新竹、台中、台南、高雄</a:t>
            </a:r>
            <a:endParaRPr sz="1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共</a:t>
            </a: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573394</a:t>
            </a:r>
            <a:r>
              <a:rPr lang="zh-TW"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筆樣本</a:t>
            </a:r>
            <a:endParaRPr sz="14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169</a:t>
            </a:r>
            <a:r>
              <a:rPr lang="zh-TW"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個特徵</a:t>
            </a:r>
            <a:endParaRPr sz="14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Google Shape;140;p21"/>
          <p:cNvSpPr txBox="1"/>
          <p:nvPr/>
        </p:nvSpPr>
        <p:spPr>
          <a:xfrm>
            <a:off x="798758" y="4561786"/>
            <a:ext cx="3889500" cy="22170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地域資訊:</a:t>
            </a:r>
            <a:r>
              <a:rPr lang="zh-TW"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城市、鄉鎮、路段、經緯度</a:t>
            </a:r>
            <a:endParaRPr sz="14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標的資訊:</a:t>
            </a:r>
            <a:r>
              <a:rPr lang="zh-TW"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樓層、建物類別、建物材質、建物用途、土地資訊、車位資訊、屋齡、房間數目</a:t>
            </a:r>
            <a:endParaRPr sz="14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空間資訊: </a:t>
            </a:r>
            <a:r>
              <a:rPr lang="zh-TW"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附近設施數量、與附近設施距離、設施</a:t>
            </a:r>
            <a:r>
              <a:rPr lang="zh-TW" sz="14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</a:t>
            </a:r>
            <a:endParaRPr lang="en-US" altLang="zh-TW" sz="1400" b="0" i="0" u="none" strike="noStrike" cap="none" dirty="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altLang="en-US" sz="1400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交易資訊 </a:t>
            </a:r>
            <a:r>
              <a:rPr lang="en-US" altLang="zh-TW" sz="14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14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房屋成交日期</a:t>
            </a:r>
            <a:endParaRPr sz="14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" name="Google Shape;14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93970" y="2601533"/>
            <a:ext cx="6522892" cy="196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058" y="1346764"/>
            <a:ext cx="1214811" cy="110968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" name="Google Shape;14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37531" y="5470226"/>
            <a:ext cx="1242808" cy="109165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Google Shape;145;p21"/>
          <p:cNvPicPr preferRelativeResize="0"/>
          <p:nvPr/>
        </p:nvPicPr>
        <p:blipFill rotWithShape="1">
          <a:blip r:embed="rId5">
            <a:alphaModFix/>
          </a:blip>
          <a:srcRect l="19652" t="10274" r="19579" b="8694"/>
          <a:stretch/>
        </p:blipFill>
        <p:spPr>
          <a:xfrm>
            <a:off x="5293970" y="4582365"/>
            <a:ext cx="1105088" cy="106169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146;p21"/>
          <p:cNvSpPr txBox="1"/>
          <p:nvPr/>
        </p:nvSpPr>
        <p:spPr>
          <a:xfrm>
            <a:off x="7613869" y="1835440"/>
            <a:ext cx="2133900" cy="37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600" dirty="0">
                <a:sym typeface="Microsoft JhengHei"/>
              </a:rPr>
              <a:t>內政部實價登錄網站</a:t>
            </a:r>
            <a:endParaRPr sz="1600" dirty="0">
              <a:sym typeface="Microsoft JhengHei"/>
            </a:endParaRPr>
          </a:p>
        </p:txBody>
      </p:sp>
      <p:sp>
        <p:nvSpPr>
          <p:cNvPr id="14" name="Google Shape;147;p21"/>
          <p:cNvSpPr txBox="1"/>
          <p:nvPr/>
        </p:nvSpPr>
        <p:spPr>
          <a:xfrm>
            <a:off x="6399058" y="4934868"/>
            <a:ext cx="3914319" cy="35668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房屋本身資訊：坪數、＃房、年齡、樓層</a:t>
            </a:r>
            <a:endParaRPr sz="1600" b="0" i="0" u="none" strike="noStrike" cap="none" dirty="0">
              <a:solidFill>
                <a:srgbClr val="66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48;p21"/>
          <p:cNvSpPr txBox="1"/>
          <p:nvPr/>
        </p:nvSpPr>
        <p:spPr>
          <a:xfrm>
            <a:off x="7108852" y="5827955"/>
            <a:ext cx="3028679" cy="37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周圍設施：捷運站、市場、學校</a:t>
            </a:r>
            <a:endParaRPr sz="1600" b="0" i="0" u="none" strike="noStrike" cap="none" dirty="0">
              <a:solidFill>
                <a:srgbClr val="66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5798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392" y="322150"/>
            <a:ext cx="2572370" cy="69705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實價登錄模型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738326" y="2047741"/>
            <a:ext cx="1053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將模型資料以「過去」及「未來」兩塊作為切分基礎，確保未來模型上線後的可應用性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作為切分標準將樣本切分訓練集及測試集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Google Shape;136;p21"/>
          <p:cNvSpPr txBox="1">
            <a:spLocks/>
          </p:cNvSpPr>
          <p:nvPr/>
        </p:nvSpPr>
        <p:spPr>
          <a:xfrm>
            <a:off x="700911" y="1308376"/>
            <a:ext cx="8520600" cy="572700"/>
          </a:xfrm>
          <a:prstGeom prst="rect">
            <a:avLst/>
          </a:prstGeom>
          <a:noFill/>
          <a:ln w="19050" cap="flat" cmpd="sng" algn="ctr">
            <a:noFill/>
            <a:prstDash val="lgDash"/>
            <a:miter lim="800000"/>
          </a:ln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b="1" dirty="0" smtClean="0">
                <a:latin typeface="Oswald"/>
                <a:ea typeface="Oswald"/>
                <a:cs typeface="Oswald"/>
                <a:sym typeface="Oswald"/>
              </a:rPr>
              <a:t>資料切割</a:t>
            </a:r>
            <a:r>
              <a:rPr lang="en-US" altLang="zh-TW" b="1" dirty="0" smtClean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實價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登錄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zh-TW" altLang="en-US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" name="Google Shape;248;p29"/>
          <p:cNvSpPr/>
          <p:nvPr/>
        </p:nvSpPr>
        <p:spPr>
          <a:xfrm>
            <a:off x="1514261" y="3598853"/>
            <a:ext cx="3251856" cy="54783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訓練集</a:t>
            </a:r>
            <a:endParaRPr sz="20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" name="Google Shape;249;p29"/>
          <p:cNvSpPr/>
          <p:nvPr/>
        </p:nvSpPr>
        <p:spPr>
          <a:xfrm>
            <a:off x="7306518" y="3653523"/>
            <a:ext cx="3036136" cy="54783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測試集</a:t>
            </a:r>
            <a:endParaRPr sz="20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" name="Google Shape;251;p29"/>
          <p:cNvSpPr txBox="1"/>
          <p:nvPr/>
        </p:nvSpPr>
        <p:spPr>
          <a:xfrm>
            <a:off x="1514261" y="4273880"/>
            <a:ext cx="3251856" cy="10444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訓練集時間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160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102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年-</a:t>
            </a:r>
            <a:r>
              <a:rPr lang="en-US" altLang="zh-TW" sz="160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106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</a:t>
            </a:r>
            <a:r>
              <a:rPr lang="en-US" alt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月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訓練集數量： </a:t>
            </a:r>
            <a:r>
              <a:rPr lang="en-US" alt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38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萬筆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52;p29"/>
          <p:cNvSpPr txBox="1"/>
          <p:nvPr/>
        </p:nvSpPr>
        <p:spPr>
          <a:xfrm>
            <a:off x="7306517" y="4352616"/>
            <a:ext cx="3036137" cy="9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測試集時間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160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107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年-</a:t>
            </a:r>
            <a:r>
              <a:rPr lang="en-US" altLang="zh-TW" sz="160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108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</a:t>
            </a:r>
            <a:r>
              <a:rPr lang="en-US" alt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月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測試集數量： </a:t>
            </a:r>
            <a:r>
              <a:rPr lang="en-US" alt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萬</a:t>
            </a:r>
            <a:r>
              <a:rPr lang="en-US" alt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altLang="en-US" sz="16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千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筆</a:t>
            </a: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600" b="0" i="0" u="sng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4" name="Google Shape;254;p29"/>
          <p:cNvCxnSpPr/>
          <p:nvPr/>
        </p:nvCxnSpPr>
        <p:spPr>
          <a:xfrm>
            <a:off x="700911" y="5802922"/>
            <a:ext cx="10462845" cy="8792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45" name="Google Shape;255;p29"/>
          <p:cNvCxnSpPr/>
          <p:nvPr/>
        </p:nvCxnSpPr>
        <p:spPr>
          <a:xfrm>
            <a:off x="700911" y="5528572"/>
            <a:ext cx="0" cy="548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47" name="Google Shape;257;p29"/>
          <p:cNvSpPr/>
          <p:nvPr/>
        </p:nvSpPr>
        <p:spPr>
          <a:xfrm>
            <a:off x="494658" y="6083046"/>
            <a:ext cx="1234919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102</a:t>
            </a:r>
            <a:r>
              <a:rPr lang="zh-TW" altLang="en-US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</a:t>
            </a:r>
            <a:r>
              <a:rPr lang="en-US" altLang="zh-TW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月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0" name="Google Shape;255;p29"/>
          <p:cNvCxnSpPr/>
          <p:nvPr/>
        </p:nvCxnSpPr>
        <p:spPr>
          <a:xfrm>
            <a:off x="5750627" y="5536893"/>
            <a:ext cx="0" cy="548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51" name="Google Shape;257;p29"/>
          <p:cNvSpPr/>
          <p:nvPr/>
        </p:nvSpPr>
        <p:spPr>
          <a:xfrm>
            <a:off x="10042956" y="6065745"/>
            <a:ext cx="1234919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r>
              <a:rPr lang="zh-TW" altLang="en-US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</a:t>
            </a:r>
            <a:r>
              <a:rPr lang="en-US" altLang="zh-TW" sz="1600" b="1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altLang="en-US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月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" name="Google Shape;257;p29"/>
          <p:cNvSpPr/>
          <p:nvPr/>
        </p:nvSpPr>
        <p:spPr>
          <a:xfrm>
            <a:off x="5133167" y="6156875"/>
            <a:ext cx="1234919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altLang="en-US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</a:t>
            </a:r>
            <a:r>
              <a:rPr lang="en-US" altLang="zh-TW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r>
              <a:rPr lang="zh-TW" altLang="en-US" sz="1600" b="1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月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5259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392" y="322150"/>
            <a:ext cx="2545993" cy="69705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實價登錄模型</a:t>
            </a:r>
          </a:p>
        </p:txBody>
      </p:sp>
      <p:sp>
        <p:nvSpPr>
          <p:cNvPr id="4" name="Google Shape;136;p21"/>
          <p:cNvSpPr txBox="1">
            <a:spLocks/>
          </p:cNvSpPr>
          <p:nvPr/>
        </p:nvSpPr>
        <p:spPr>
          <a:xfrm>
            <a:off x="824465" y="1408955"/>
            <a:ext cx="8520600" cy="572700"/>
          </a:xfrm>
          <a:prstGeom prst="rect">
            <a:avLst/>
          </a:prstGeom>
          <a:noFill/>
          <a:ln w="19050" cap="flat" cmpd="sng" algn="ctr">
            <a:noFill/>
            <a:prstDash val="lgDash"/>
            <a:miter lim="800000"/>
          </a:ln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增加</a:t>
            </a:r>
            <a:r>
              <a:rPr lang="zh-TW" altLang="en-US" b="1" dirty="0" smtClean="0">
                <a:latin typeface="Oswald"/>
                <a:ea typeface="Oswald"/>
                <a:cs typeface="Oswald"/>
                <a:sym typeface="Oswald"/>
              </a:rPr>
              <a:t>數據</a:t>
            </a:r>
            <a:r>
              <a:rPr lang="en-US" altLang="zh-TW" b="1" dirty="0" smtClean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實價登錄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zh-TW" altLang="en-US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" name="Google Shape;154;p22"/>
          <p:cNvSpPr/>
          <p:nvPr/>
        </p:nvSpPr>
        <p:spPr>
          <a:xfrm>
            <a:off x="824465" y="2197058"/>
            <a:ext cx="3688993" cy="550547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Original Data </a:t>
            </a:r>
            <a:endParaRPr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Google Shape;140;p21"/>
          <p:cNvSpPr txBox="1"/>
          <p:nvPr/>
        </p:nvSpPr>
        <p:spPr>
          <a:xfrm>
            <a:off x="824465" y="2998176"/>
            <a:ext cx="3688992" cy="25409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地域資訊:</a:t>
            </a:r>
            <a:r>
              <a:rPr lang="zh-TW"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城市、鄉鎮、路段、經緯度</a:t>
            </a:r>
            <a:endParaRPr sz="14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標的資訊:</a:t>
            </a:r>
            <a:r>
              <a:rPr lang="zh-TW"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樓層、建物類別、建物材質、建物用途、土地資訊、車位資訊、屋齡、房間數目</a:t>
            </a:r>
            <a:endParaRPr sz="14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空間資訊: </a:t>
            </a:r>
            <a:r>
              <a:rPr lang="zh-TW" sz="14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附近設施數量、與附近設施距離、設施</a:t>
            </a:r>
            <a:r>
              <a:rPr lang="zh-TW" sz="14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</a:t>
            </a:r>
            <a:endParaRPr lang="en-US" altLang="zh-TW" sz="1400" b="0" i="0" u="none" strike="noStrike" cap="none" dirty="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altLang="en-US" sz="1400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交易資訊 </a:t>
            </a:r>
            <a:r>
              <a:rPr lang="en-US" altLang="zh-TW" sz="14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14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房屋成交日期</a:t>
            </a:r>
            <a:endParaRPr sz="14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" name="Google Shape;159;p22"/>
          <p:cNvSpPr txBox="1"/>
          <p:nvPr/>
        </p:nvSpPr>
        <p:spPr>
          <a:xfrm>
            <a:off x="824465" y="5789724"/>
            <a:ext cx="3688992" cy="4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原本採用特徵數為</a:t>
            </a:r>
            <a:r>
              <a:rPr lang="zh-TW" sz="16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48個</a:t>
            </a:r>
            <a:endParaRPr sz="1600" b="1" i="0" u="none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15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4489" y="3777189"/>
            <a:ext cx="685174" cy="6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1;p22"/>
          <p:cNvSpPr/>
          <p:nvPr/>
        </p:nvSpPr>
        <p:spPr>
          <a:xfrm>
            <a:off x="5474489" y="5818803"/>
            <a:ext cx="685174" cy="38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6;p22"/>
          <p:cNvSpPr/>
          <p:nvPr/>
        </p:nvSpPr>
        <p:spPr>
          <a:xfrm>
            <a:off x="7120696" y="2198077"/>
            <a:ext cx="3781766" cy="54952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New created Data </a:t>
            </a:r>
            <a:endParaRPr b="1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157;p22"/>
          <p:cNvSpPr txBox="1"/>
          <p:nvPr/>
        </p:nvSpPr>
        <p:spPr>
          <a:xfrm>
            <a:off x="7120696" y="2980592"/>
            <a:ext cx="3781766" cy="25409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生活圈資訊</a:t>
            </a:r>
            <a:r>
              <a:rPr lang="zh-TW" sz="14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：自定義生活圈</a:t>
            </a:r>
            <a:endParaRPr sz="14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總經資訊</a:t>
            </a:r>
            <a:r>
              <a:rPr lang="zh-TW" sz="14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：GDP、CPI等等</a:t>
            </a:r>
            <a:endParaRPr sz="14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是否資訊</a:t>
            </a:r>
            <a:r>
              <a:rPr lang="zh-TW" sz="14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：Na值特殊轉換</a:t>
            </a:r>
            <a:endParaRPr sz="14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爬蟲資訊</a:t>
            </a:r>
            <a:r>
              <a:rPr lang="zh-TW" sz="14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：591、匯率、利率</a:t>
            </a:r>
            <a:endParaRPr sz="14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zh-TW" sz="1400" b="1" i="0" u="none" strike="noStrike" cap="none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其他參數資訊</a:t>
            </a:r>
            <a:r>
              <a:rPr lang="zh-TW" sz="14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：其他由專業鑑估人員得到的經驗</a:t>
            </a:r>
            <a:endParaRPr sz="1400" b="0" i="0" u="none" strike="noStrike" cap="none" dirty="0">
              <a:solidFill>
                <a:schemeClr val="dk1"/>
              </a:solidFill>
              <a:latin typeface="+mj-ea"/>
              <a:ea typeface="+mj-ea"/>
              <a:cs typeface="Microsoft JhengHei"/>
              <a:sym typeface="Microsoft JhengHei"/>
            </a:endParaRPr>
          </a:p>
        </p:txBody>
      </p:sp>
      <p:sp>
        <p:nvSpPr>
          <p:cNvPr id="15" name="Google Shape;160;p22"/>
          <p:cNvSpPr txBox="1"/>
          <p:nvPr/>
        </p:nvSpPr>
        <p:spPr>
          <a:xfrm>
            <a:off x="7120696" y="5754556"/>
            <a:ext cx="3781766" cy="4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後來採用特徵數為</a:t>
            </a:r>
            <a:r>
              <a:rPr lang="zh-TW" sz="16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102個</a:t>
            </a:r>
            <a:endParaRPr sz="1600" b="1" i="0" u="none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688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392" y="322150"/>
            <a:ext cx="2528408" cy="69705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實價登錄模型</a:t>
            </a:r>
          </a:p>
        </p:txBody>
      </p:sp>
      <p:sp>
        <p:nvSpPr>
          <p:cNvPr id="4" name="Google Shape;167;p23"/>
          <p:cNvSpPr/>
          <p:nvPr/>
        </p:nvSpPr>
        <p:spPr>
          <a:xfrm>
            <a:off x="883006" y="1627935"/>
            <a:ext cx="3653717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生活圈資訊</a:t>
            </a:r>
            <a:endParaRPr sz="1600" b="1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Google Shape;170;p23"/>
          <p:cNvSpPr txBox="1"/>
          <p:nvPr/>
        </p:nvSpPr>
        <p:spPr>
          <a:xfrm>
            <a:off x="883006" y="2110368"/>
            <a:ext cx="3653718" cy="28340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將距離</a:t>
            </a:r>
            <a:r>
              <a:rPr lang="zh-TW" sz="14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娛樂類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14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交通類</a:t>
            </a: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14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生活類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及</a:t>
            </a:r>
            <a:r>
              <a:rPr lang="zh-TW" sz="14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健康類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設施</a:t>
            </a:r>
            <a:r>
              <a:rPr lang="zh-TW" sz="1400" b="1" i="0" u="sng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平均距離/分數</a:t>
            </a:r>
            <a:endParaRPr sz="1400" b="1" i="0" u="sng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交通類 : 將高鐵、台鐵、MRT合併</a:t>
            </a: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娛樂類 : 將公園、電影院、百貨合併</a:t>
            </a: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生活類 : 將市場、便利商店、加油站、學校、速食店合併</a:t>
            </a: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健康類 : 將藥局、醫院合併</a:t>
            </a: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" name="Google Shape;168;p23"/>
          <p:cNvSpPr/>
          <p:nvPr/>
        </p:nvSpPr>
        <p:spPr>
          <a:xfrm>
            <a:off x="883007" y="5401366"/>
            <a:ext cx="3653716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生活圈計算密度 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Google Shape;171;p23"/>
          <p:cNvSpPr txBox="1"/>
          <p:nvPr/>
        </p:nvSpPr>
        <p:spPr>
          <a:xfrm>
            <a:off x="883008" y="5883799"/>
            <a:ext cx="3653715" cy="4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新增: 將附近</a:t>
            </a:r>
            <a:r>
              <a:rPr lang="zh-TW" sz="1200" b="1" i="0" u="sng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設施數目除以距離</a:t>
            </a:r>
            <a:r>
              <a:rPr lang="zh-TW" sz="12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求得各類型設施密度</a:t>
            </a:r>
            <a:endParaRPr sz="1200" b="0" i="0" u="sng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Google Shape;169;p23"/>
          <p:cNvSpPr/>
          <p:nvPr/>
        </p:nvSpPr>
        <p:spPr>
          <a:xfrm>
            <a:off x="6052790" y="1627935"/>
            <a:ext cx="4408856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總經資訊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" name="Google Shape;172;p23"/>
          <p:cNvSpPr txBox="1"/>
          <p:nvPr/>
        </p:nvSpPr>
        <p:spPr>
          <a:xfrm>
            <a:off x="6045382" y="2110368"/>
            <a:ext cx="4423672" cy="427217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實質GDP、CPI、PPI成長率</a:t>
            </a: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實質GDP、CPI、PPI季節修正後成長率</a:t>
            </a: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銀行隔夜拆款準備率</a:t>
            </a: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政府公債利率</a:t>
            </a: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台幣兌換美元匯率</a:t>
            </a: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95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因為房屋價格具有</a:t>
            </a:r>
            <a:r>
              <a:rPr lang="zh-TW" sz="1400" b="1" i="0" u="sng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趨勢性</a:t>
            </a:r>
            <a:endParaRPr sz="1400" b="1" i="0" u="sng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認為加入一些</a:t>
            </a: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總體經濟指標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可以幫助模型</a:t>
            </a:r>
            <a:r>
              <a:rPr lang="zh-TW" sz="14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解釋趨勢變化</a:t>
            </a:r>
            <a:endParaRPr sz="1400" b="1" i="0" u="none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1" i="0" u="none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其次房屋也算是一種</a:t>
            </a:r>
            <a:r>
              <a:rPr lang="zh-TW" sz="1400" b="1" i="0" u="sng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投資標的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，故</a:t>
            </a: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利率匯率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變化也會有一定程度影響房價變化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1" i="0" u="none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95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17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58270" y="2110368"/>
            <a:ext cx="710784" cy="658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9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392" y="322150"/>
            <a:ext cx="2545993" cy="69705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實價登錄模型</a:t>
            </a:r>
          </a:p>
        </p:txBody>
      </p:sp>
      <p:sp>
        <p:nvSpPr>
          <p:cNvPr id="4" name="Google Shape;178;p24"/>
          <p:cNvSpPr/>
          <p:nvPr/>
        </p:nvSpPr>
        <p:spPr>
          <a:xfrm>
            <a:off x="883200" y="1819242"/>
            <a:ext cx="3083700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591租屋網即時資料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0;p24"/>
          <p:cNvSpPr txBox="1"/>
          <p:nvPr/>
        </p:nvSpPr>
        <p:spPr>
          <a:xfrm>
            <a:off x="883200" y="2377958"/>
            <a:ext cx="3083700" cy="127964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591租屋網只使用</a:t>
            </a:r>
            <a:r>
              <a:rPr lang="zh-TW" sz="1400" b="1" i="0" u="sng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地區租屋供給量</a:t>
            </a:r>
            <a:endParaRPr sz="1400" b="1" i="0" u="sng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</a:t>
            </a: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租屋價格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方面由於時間差異，個人認為並不適合併入資料集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" name="Google Shape;185;p24"/>
          <p:cNvSpPr/>
          <p:nvPr/>
        </p:nvSpPr>
        <p:spPr>
          <a:xfrm>
            <a:off x="883200" y="4078764"/>
            <a:ext cx="3083700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特徵交叉資訊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6;p24"/>
          <p:cNvSpPr txBox="1"/>
          <p:nvPr/>
        </p:nvSpPr>
        <p:spPr>
          <a:xfrm>
            <a:off x="883200" y="4622021"/>
            <a:ext cx="3083700" cy="150622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將某些重要特徵做特徵交叉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會使其資料及</a:t>
            </a: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更具意義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Example : </a:t>
            </a:r>
            <a:r>
              <a:rPr lang="zh-TW" sz="1400" b="1" i="0" u="sng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經度*緯度</a:t>
            </a:r>
            <a:endParaRPr sz="1400" b="1" i="0" u="sng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" name="Google Shape;181;p24">
            <a:extLst>
              <a:ext uri="{FF2B5EF4-FFF2-40B4-BE49-F238E27FC236}">
                <a16:creationId xmlns:a16="http://schemas.microsoft.com/office/drawing/2014/main" id="{CA455A21-7ECA-0247-A75E-C5079F8B625F}"/>
              </a:ext>
            </a:extLst>
          </p:cNvPr>
          <p:cNvSpPr/>
          <p:nvPr/>
        </p:nvSpPr>
        <p:spPr>
          <a:xfrm>
            <a:off x="4725039" y="1819242"/>
            <a:ext cx="2960483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是否資訊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2;p24">
            <a:extLst>
              <a:ext uri="{FF2B5EF4-FFF2-40B4-BE49-F238E27FC236}">
                <a16:creationId xmlns:a16="http://schemas.microsoft.com/office/drawing/2014/main" id="{88E732AD-ED07-5D45-A1B5-4A340D447EE7}"/>
              </a:ext>
            </a:extLst>
          </p:cNvPr>
          <p:cNvSpPr txBox="1"/>
          <p:nvPr/>
        </p:nvSpPr>
        <p:spPr>
          <a:xfrm>
            <a:off x="4725039" y="2377958"/>
            <a:ext cx="2960483" cy="96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將存在太多</a:t>
            </a:r>
            <a:r>
              <a:rPr lang="zh-TW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缺失值</a:t>
            </a:r>
            <a:r>
              <a:rPr lang="zh-TW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特徵用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1" i="0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是否有這個資訊</a:t>
            </a:r>
            <a:r>
              <a:rPr lang="zh-TW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來表示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3;p24">
            <a:extLst>
              <a:ext uri="{FF2B5EF4-FFF2-40B4-BE49-F238E27FC236}">
                <a16:creationId xmlns:a16="http://schemas.microsoft.com/office/drawing/2014/main" id="{E6EA91FC-292C-9549-8CAB-07154812AB7A}"/>
              </a:ext>
            </a:extLst>
          </p:cNvPr>
          <p:cNvSpPr txBox="1"/>
          <p:nvPr/>
        </p:nvSpPr>
        <p:spPr>
          <a:xfrm>
            <a:off x="4725039" y="3345458"/>
            <a:ext cx="2960483" cy="147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1" i="0" u="sng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Example 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HOUSE_LOAN_BAL : </a:t>
            </a:r>
            <a:r>
              <a:rPr lang="zh-TW" sz="1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房貸餘額</a:t>
            </a:r>
            <a:endParaRPr sz="12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有用但是</a:t>
            </a:r>
            <a:r>
              <a:rPr lang="zh-TW" sz="1200" b="1" i="0" u="sng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缺失值太多</a:t>
            </a:r>
            <a:r>
              <a:rPr lang="zh-TW" sz="12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( 約佔2/3 ) </a:t>
            </a:r>
            <a:endParaRPr sz="12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zh-TW" sz="1200" b="1" i="0" u="sng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是否具有HOUSE_LOAN_BAL資訊</a:t>
            </a:r>
            <a:endParaRPr sz="1200" b="1" i="0" u="sng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1" i="0" u="sng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代替原本特徵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7;p24"/>
          <p:cNvSpPr/>
          <p:nvPr/>
        </p:nvSpPr>
        <p:spPr>
          <a:xfrm>
            <a:off x="8373305" y="1819242"/>
            <a:ext cx="2081700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其他參數資訊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8;p24"/>
          <p:cNvSpPr txBox="1"/>
          <p:nvPr/>
        </p:nvSpPr>
        <p:spPr>
          <a:xfrm>
            <a:off x="8373305" y="2377958"/>
            <a:ext cx="2081700" cy="35216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透過其他由</a:t>
            </a:r>
            <a:r>
              <a:rPr lang="zh-TW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專業鑑估人員得到的經驗</a:t>
            </a:r>
            <a:r>
              <a:rPr lang="zh-TW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，新增有用的特徵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1" i="0" u="sng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房間數加總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目標所在樓層/總樓層</a:t>
            </a:r>
            <a:endParaRPr sz="1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是否為頂樓加蓋</a:t>
            </a:r>
            <a:endParaRPr sz="1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土地面積/建物面積</a:t>
            </a:r>
            <a:endParaRPr sz="1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zh-TW" sz="1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附近設施數量加總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95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1" i="0" u="sng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11" y="4934857"/>
            <a:ext cx="1046537" cy="10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392" y="322150"/>
            <a:ext cx="2572370" cy="69705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實價登錄模型</a:t>
            </a:r>
          </a:p>
        </p:txBody>
      </p:sp>
      <p:sp>
        <p:nvSpPr>
          <p:cNvPr id="4" name="Google Shape;194;p25"/>
          <p:cNvSpPr/>
          <p:nvPr/>
        </p:nvSpPr>
        <p:spPr>
          <a:xfrm>
            <a:off x="2041358" y="2522674"/>
            <a:ext cx="2262600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First stage Model</a:t>
            </a:r>
            <a:endParaRPr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" name="Google Shape;195;p25"/>
          <p:cNvSpPr txBox="1"/>
          <p:nvPr/>
        </p:nvSpPr>
        <p:spPr>
          <a:xfrm>
            <a:off x="2041358" y="3040513"/>
            <a:ext cx="2262600" cy="22267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Lightgbm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Xgboost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Catboost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Randomforest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" name="Google Shape;196;p25"/>
          <p:cNvSpPr/>
          <p:nvPr/>
        </p:nvSpPr>
        <p:spPr>
          <a:xfrm>
            <a:off x="7712196" y="2522674"/>
            <a:ext cx="2262600" cy="37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Prediction Model</a:t>
            </a:r>
            <a:endParaRPr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Google Shape;197;p25"/>
          <p:cNvSpPr/>
          <p:nvPr/>
        </p:nvSpPr>
        <p:spPr>
          <a:xfrm>
            <a:off x="4732132" y="3841259"/>
            <a:ext cx="353700" cy="3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8;p25"/>
          <p:cNvSpPr txBox="1"/>
          <p:nvPr/>
        </p:nvSpPr>
        <p:spPr>
          <a:xfrm>
            <a:off x="5514006" y="3040513"/>
            <a:ext cx="1068310" cy="2226796"/>
          </a:xfrm>
          <a:prstGeom prst="rect">
            <a:avLst/>
          </a:prstGeom>
          <a:solidFill>
            <a:srgbClr val="92C47D"/>
          </a:solidFill>
          <a:ln w="28575">
            <a:solidFill>
              <a:srgbClr val="92C47D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Stacking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" name="Google Shape;199;p25"/>
          <p:cNvSpPr txBox="1"/>
          <p:nvPr/>
        </p:nvSpPr>
        <p:spPr>
          <a:xfrm>
            <a:off x="7712196" y="3040513"/>
            <a:ext cx="2262600" cy="22267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Linear Regression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" name="Google Shape;200;p25"/>
          <p:cNvSpPr/>
          <p:nvPr/>
        </p:nvSpPr>
        <p:spPr>
          <a:xfrm>
            <a:off x="6970406" y="3894991"/>
            <a:ext cx="353700" cy="3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6;p21"/>
          <p:cNvSpPr txBox="1">
            <a:spLocks/>
          </p:cNvSpPr>
          <p:nvPr/>
        </p:nvSpPr>
        <p:spPr>
          <a:xfrm>
            <a:off x="824465" y="1408955"/>
            <a:ext cx="8520600" cy="572700"/>
          </a:xfrm>
          <a:prstGeom prst="rect">
            <a:avLst/>
          </a:prstGeom>
          <a:noFill/>
          <a:ln w="19050" cap="flat" cmpd="sng" algn="ctr">
            <a:noFill/>
            <a:prstDash val="lgDash"/>
            <a:miter lim="800000"/>
          </a:ln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b="1" dirty="0" smtClean="0">
                <a:latin typeface="Oswald"/>
                <a:ea typeface="Oswald"/>
                <a:cs typeface="Oswald"/>
                <a:sym typeface="Oswald"/>
              </a:rPr>
              <a:t>模型建立</a:t>
            </a:r>
            <a:r>
              <a:rPr lang="en-US" altLang="zh-TW" b="1" dirty="0" smtClean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實價登錄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zh-TW" altLang="en-US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0540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06;p26"/>
          <p:cNvGraphicFramePr/>
          <p:nvPr>
            <p:extLst>
              <p:ext uri="{D42A27DB-BD31-4B8C-83A1-F6EECF244321}">
                <p14:modId xmlns:p14="http://schemas.microsoft.com/office/powerpoint/2010/main" val="2856396411"/>
              </p:ext>
            </p:extLst>
          </p:nvPr>
        </p:nvGraphicFramePr>
        <p:xfrm>
          <a:off x="1659013" y="2576610"/>
          <a:ext cx="8692225" cy="2197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1" u="none" strike="noStrike" cap="none" dirty="0"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Hit rate 10%</a:t>
                      </a: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1" u="none" strike="noStrike" cap="none" dirty="0"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台北</a:t>
                      </a: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1" u="none" strike="noStrike" cap="none" dirty="0"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新北</a:t>
                      </a: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1" u="none" strike="noStrike" cap="none"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桃園</a:t>
                      </a:r>
                      <a:endParaRPr sz="1600" b="1" i="0" u="none" strike="noStrike" cap="none">
                        <a:solidFill>
                          <a:srgbClr val="FFFFFF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1" u="none" strike="noStrike" cap="none"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新竹</a:t>
                      </a:r>
                      <a:endParaRPr sz="1600" b="1" i="0" u="none" strike="noStrike" cap="none">
                        <a:solidFill>
                          <a:srgbClr val="FFFFFF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1" u="none" strike="noStrike" cap="none"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台中</a:t>
                      </a:r>
                      <a:endParaRPr sz="1600" b="1" i="0" u="none" strike="noStrike" cap="none">
                        <a:solidFill>
                          <a:srgbClr val="FFFFFF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1" u="none" strike="noStrike" cap="none"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台南</a:t>
                      </a:r>
                      <a:endParaRPr sz="1600" b="1" i="0" u="none" strike="noStrike" cap="none">
                        <a:solidFill>
                          <a:srgbClr val="FFFFFF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b="1" u="none" strike="noStrike" cap="none"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高雄</a:t>
                      </a:r>
                      <a:endParaRPr sz="1600" b="1" i="0" u="none" strike="noStrike" cap="none">
                        <a:solidFill>
                          <a:srgbClr val="FFFFFF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6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原版</a:t>
                      </a:r>
                      <a:r>
                        <a:rPr lang="zh-TW" altLang="en-US" sz="1600" b="1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模型</a:t>
                      </a:r>
                      <a:endParaRPr lang="en-US" altLang="zh-TW" sz="1600" b="1" i="0" u="none" strike="noStrike" cap="none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600" b="1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測試集</a:t>
                      </a:r>
                      <a:r>
                        <a:rPr lang="en-US" altLang="zh-TW" sz="1600" b="1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107-108</a:t>
                      </a:r>
                      <a:r>
                        <a:rPr lang="zh-TW" altLang="en-US" sz="1600" b="1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年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63.01%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67.74%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64.48%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63.97%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53.16%</a:t>
                      </a:r>
                      <a:endParaRPr sz="1600" b="1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46.12%</a:t>
                      </a:r>
                      <a:endParaRPr sz="1600" b="1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53.30%</a:t>
                      </a:r>
                      <a:endParaRPr sz="1600" b="1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6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新</a:t>
                      </a:r>
                      <a:r>
                        <a:rPr lang="zh-TW" altLang="en-US" sz="1600" b="1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模型</a:t>
                      </a:r>
                      <a:endParaRPr lang="en-US" altLang="zh-TW" sz="1600" b="1" i="0" u="none" strike="noStrike" cap="none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i="0" u="none" strike="noStrike" kern="1200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Microsoft JhengHei"/>
                          <a:sym typeface="Microsoft JhengHei"/>
                        </a:rPr>
                        <a:t>測試集</a:t>
                      </a:r>
                      <a:r>
                        <a:rPr lang="en-US" altLang="zh-TW" sz="1600" b="1" i="0" u="none" strike="noStrike" kern="1200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Microsoft JhengHei"/>
                          <a:sym typeface="Microsoft JhengHei"/>
                        </a:rPr>
                        <a:t>107-108</a:t>
                      </a:r>
                      <a:r>
                        <a:rPr lang="zh-TW" altLang="en-US" sz="1600" b="1" i="0" u="none" strike="noStrike" kern="1200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Microsoft JhengHei"/>
                          <a:sym typeface="Microsoft JhengHei"/>
                        </a:rPr>
                        <a:t>年</a:t>
                      </a: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66.72</a:t>
                      </a:r>
                      <a:r>
                        <a:rPr lang="en-US" altLang="zh-TW" sz="1600" b="1" i="0" u="none" strike="noStrike" cap="non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%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71.37%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65.61%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69.89%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64.39%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57.92%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600" b="1" i="0" u="none" strike="noStrike" cap="non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Microsoft JhengHei"/>
                          <a:sym typeface="Microsoft JhengHei"/>
                        </a:rPr>
                        <a:t>60.17%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Microsoft JhengHei"/>
                        <a:sym typeface="Microsoft JhengHei"/>
                      </a:endParaRPr>
                    </a:p>
                  </a:txBody>
                  <a:tcPr marL="8675" marR="8675" marT="867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207;p26"/>
          <p:cNvSpPr txBox="1"/>
          <p:nvPr/>
        </p:nvSpPr>
        <p:spPr>
          <a:xfrm>
            <a:off x="976340" y="5424853"/>
            <a:ext cx="3736338" cy="57562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zh-TW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中南部地區</a:t>
            </a:r>
            <a:r>
              <a:rPr lang="zh-TW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預測值有</a:t>
            </a:r>
            <a:r>
              <a:rPr lang="zh-TW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顯著的上升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0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1744" y="5076677"/>
            <a:ext cx="886218" cy="6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5;p26"/>
          <p:cNvSpPr txBox="1">
            <a:spLocks/>
          </p:cNvSpPr>
          <p:nvPr/>
        </p:nvSpPr>
        <p:spPr>
          <a:xfrm>
            <a:off x="976340" y="1391976"/>
            <a:ext cx="8520600" cy="572700"/>
          </a:xfrm>
          <a:prstGeom prst="rect">
            <a:avLst/>
          </a:prstGeom>
          <a:noFill/>
          <a:ln w="19050" cap="flat" cmpd="sng" algn="ctr">
            <a:noFill/>
            <a:prstDash val="lgDash"/>
            <a:miter lim="800000"/>
          </a:ln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b="1" dirty="0" smtClean="0">
                <a:latin typeface="Oswald"/>
                <a:ea typeface="Oswald"/>
                <a:cs typeface="Oswald"/>
                <a:sym typeface="Oswald"/>
              </a:rPr>
              <a:t>預測成效</a:t>
            </a:r>
            <a:endParaRPr lang="en-US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43392" y="322150"/>
            <a:ext cx="2572370" cy="69705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實價登錄模型</a:t>
            </a:r>
          </a:p>
        </p:txBody>
      </p:sp>
    </p:spTree>
    <p:extLst>
      <p:ext uri="{BB962C8B-B14F-4D97-AF65-F5344CB8AC3E}">
        <p14:creationId xmlns:p14="http://schemas.microsoft.com/office/powerpoint/2010/main" val="373773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45BC4-A4E8-4366-970D-10F52634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1243744"/>
            <a:ext cx="8991600" cy="1645920"/>
          </a:xfrm>
          <a:prstGeom prst="roundRect">
            <a:avLst/>
          </a:prstGeom>
        </p:spPr>
        <p:txBody>
          <a:bodyPr>
            <a:normAutofit/>
          </a:bodyPr>
          <a:lstStyle/>
          <a:p>
            <a:r>
              <a:rPr lang="zh-TW" altLang="en-US" b="1" dirty="0" smtClean="0"/>
              <a:t>鑑估人員模型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9" y="4411880"/>
            <a:ext cx="1968648" cy="19686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55" y="3986847"/>
            <a:ext cx="2351067" cy="23510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22" y="4495917"/>
            <a:ext cx="1663100" cy="184199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58" y="4418399"/>
            <a:ext cx="2020893" cy="202089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87" y="4326284"/>
            <a:ext cx="2804178" cy="18592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3" t="21384" r="33538" b="39384"/>
          <a:stretch/>
        </p:blipFill>
        <p:spPr>
          <a:xfrm flipH="1">
            <a:off x="9830617" y="4845922"/>
            <a:ext cx="491552" cy="50243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3" t="21384" r="33538" b="39384"/>
          <a:stretch/>
        </p:blipFill>
        <p:spPr>
          <a:xfrm>
            <a:off x="10423489" y="5004713"/>
            <a:ext cx="491552" cy="5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392" y="322150"/>
            <a:ext cx="3354885" cy="697055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/>
              <a:t>鑑估人員價格模型</a:t>
            </a:r>
            <a:endParaRPr lang="zh-TW" altLang="en-US" b="1" dirty="0"/>
          </a:p>
        </p:txBody>
      </p:sp>
      <p:sp>
        <p:nvSpPr>
          <p:cNvPr id="4" name="Google Shape;136;p21"/>
          <p:cNvSpPr txBox="1">
            <a:spLocks/>
          </p:cNvSpPr>
          <p:nvPr/>
        </p:nvSpPr>
        <p:spPr>
          <a:xfrm>
            <a:off x="824465" y="1408955"/>
            <a:ext cx="8520600" cy="572700"/>
          </a:xfrm>
          <a:prstGeom prst="rect">
            <a:avLst/>
          </a:prstGeom>
          <a:noFill/>
          <a:ln w="19050" cap="flat" cmpd="sng" algn="ctr">
            <a:noFill/>
            <a:prstDash val="lgDash"/>
            <a:miter lim="800000"/>
          </a:ln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b="1" dirty="0" smtClean="0">
                <a:latin typeface="Oswald"/>
                <a:ea typeface="Oswald"/>
                <a:cs typeface="Oswald"/>
                <a:sym typeface="Oswald"/>
              </a:rPr>
              <a:t>Data&amp;</a:t>
            </a:r>
            <a:r>
              <a:rPr lang="zh-TW" altLang="en-US" b="1" dirty="0" smtClean="0">
                <a:latin typeface="Oswald"/>
                <a:ea typeface="Oswald"/>
                <a:cs typeface="Oswald"/>
                <a:sym typeface="Oswald"/>
              </a:rPr>
              <a:t>資料切割</a:t>
            </a:r>
            <a:r>
              <a:rPr lang="en-US" altLang="zh-TW" b="1" dirty="0" smtClean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鑑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估人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員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zh-TW" altLang="en-US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4465" y="2132581"/>
            <a:ext cx="1053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資料量相對較少，因此將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模型資料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以訓練資料、測試資料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80:20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的方式隨機分配，並於上線前以最新兩個月的結果做平行測試。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Google Shape;248;p29"/>
          <p:cNvSpPr/>
          <p:nvPr/>
        </p:nvSpPr>
        <p:spPr>
          <a:xfrm>
            <a:off x="902261" y="3590621"/>
            <a:ext cx="3251856" cy="54783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訓練集</a:t>
            </a:r>
            <a:endParaRPr sz="20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Google Shape;249;p29"/>
          <p:cNvSpPr/>
          <p:nvPr/>
        </p:nvSpPr>
        <p:spPr>
          <a:xfrm>
            <a:off x="4677617" y="3590621"/>
            <a:ext cx="3036136" cy="54783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測試集</a:t>
            </a:r>
            <a:endParaRPr sz="20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" name="Google Shape;250;p29"/>
          <p:cNvSpPr/>
          <p:nvPr/>
        </p:nvSpPr>
        <p:spPr>
          <a:xfrm>
            <a:off x="8237253" y="3587181"/>
            <a:ext cx="2748026" cy="55122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線下平測</a:t>
            </a:r>
            <a:endParaRPr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" name="Google Shape;251;p29"/>
          <p:cNvSpPr txBox="1"/>
          <p:nvPr/>
        </p:nvSpPr>
        <p:spPr>
          <a:xfrm>
            <a:off x="902261" y="4352616"/>
            <a:ext cx="3251856" cy="9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訓練集時間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160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106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年-</a:t>
            </a:r>
            <a:r>
              <a:rPr lang="en-US" altLang="zh-TW" sz="160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108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年6月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訓練集數量： 5萬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筆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52;p29"/>
          <p:cNvSpPr txBox="1"/>
          <p:nvPr/>
        </p:nvSpPr>
        <p:spPr>
          <a:xfrm>
            <a:off x="4677617" y="4353040"/>
            <a:ext cx="3036137" cy="9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測試集時間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160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106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年-</a:t>
            </a:r>
            <a:r>
              <a:rPr lang="en-US" altLang="zh-TW" sz="160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108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年6月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測試集數量： 1萬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筆</a:t>
            </a: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600" b="0" i="0" u="sng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" name="Google Shape;253;p29"/>
          <p:cNvSpPr txBox="1"/>
          <p:nvPr/>
        </p:nvSpPr>
        <p:spPr>
          <a:xfrm>
            <a:off x="8237253" y="4339137"/>
            <a:ext cx="2748026" cy="9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測試集時間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160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108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年7月</a:t>
            </a: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-8月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測試集數量： 4544</a:t>
            </a:r>
            <a:r>
              <a:rPr lang="zh-TW" sz="1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筆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254;p29"/>
          <p:cNvCxnSpPr/>
          <p:nvPr/>
        </p:nvCxnSpPr>
        <p:spPr>
          <a:xfrm>
            <a:off x="694592" y="5864469"/>
            <a:ext cx="10462845" cy="8792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51" name="Google Shape;255;p29"/>
          <p:cNvCxnSpPr/>
          <p:nvPr/>
        </p:nvCxnSpPr>
        <p:spPr>
          <a:xfrm>
            <a:off x="4508694" y="5671009"/>
            <a:ext cx="0" cy="548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cxnSp>
        <p:nvCxnSpPr>
          <p:cNvPr id="52" name="Google Shape;256;p29"/>
          <p:cNvCxnSpPr/>
          <p:nvPr/>
        </p:nvCxnSpPr>
        <p:spPr>
          <a:xfrm>
            <a:off x="7882596" y="5656972"/>
            <a:ext cx="0" cy="548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53" name="Google Shape;257;p29"/>
          <p:cNvSpPr/>
          <p:nvPr/>
        </p:nvSpPr>
        <p:spPr>
          <a:xfrm>
            <a:off x="2528189" y="5561959"/>
            <a:ext cx="61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80%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zh-TW" sz="16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" name="Google Shape;258;p29"/>
          <p:cNvSpPr/>
          <p:nvPr/>
        </p:nvSpPr>
        <p:spPr>
          <a:xfrm>
            <a:off x="5994566" y="5561959"/>
            <a:ext cx="61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20%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259;p29"/>
          <p:cNvSpPr/>
          <p:nvPr/>
        </p:nvSpPr>
        <p:spPr>
          <a:xfrm>
            <a:off x="9026266" y="5515822"/>
            <a:ext cx="1170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2個月平測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19790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D57FF-27F3-4C85-B21F-94A50AE832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大綱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Google Shape;115;p18">
            <a:extLst>
              <a:ext uri="{FF2B5EF4-FFF2-40B4-BE49-F238E27FC236}">
                <a16:creationId xmlns:a16="http://schemas.microsoft.com/office/drawing/2014/main" id="{86ECC804-0B33-4A2A-BF5A-66889700D2E5}"/>
              </a:ext>
            </a:extLst>
          </p:cNvPr>
          <p:cNvSpPr/>
          <p:nvPr/>
        </p:nvSpPr>
        <p:spPr>
          <a:xfrm>
            <a:off x="1112499" y="1558169"/>
            <a:ext cx="3539400" cy="697055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Oswald"/>
                <a:ea typeface="Oswald"/>
                <a:cs typeface="Oswald"/>
                <a:sym typeface="Oswald"/>
              </a:rPr>
              <a:t>1｜ </a:t>
            </a:r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專案目的及執行流程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Google Shape;115;p18">
            <a:extLst>
              <a:ext uri="{FF2B5EF4-FFF2-40B4-BE49-F238E27FC236}">
                <a16:creationId xmlns:a16="http://schemas.microsoft.com/office/drawing/2014/main" id="{1E33F4FA-92C0-4ABC-B854-21242E254544}"/>
              </a:ext>
            </a:extLst>
          </p:cNvPr>
          <p:cNvSpPr/>
          <p:nvPr/>
        </p:nvSpPr>
        <p:spPr>
          <a:xfrm>
            <a:off x="1112499" y="2457265"/>
            <a:ext cx="3539400" cy="697055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２</a:t>
            </a:r>
            <a:r>
              <a:rPr lang="zh-TW" b="1" dirty="0">
                <a:latin typeface="Oswald"/>
                <a:ea typeface="Oswald"/>
                <a:cs typeface="Oswald"/>
                <a:sym typeface="Oswald"/>
              </a:rPr>
              <a:t>｜ </a:t>
            </a:r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實價登錄模型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BFD51FF9-B84B-4877-9F3E-9A8009B2C75B}"/>
              </a:ext>
            </a:extLst>
          </p:cNvPr>
          <p:cNvSpPr/>
          <p:nvPr/>
        </p:nvSpPr>
        <p:spPr>
          <a:xfrm>
            <a:off x="1112499" y="3355153"/>
            <a:ext cx="3539400" cy="697055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３</a:t>
            </a:r>
            <a:r>
              <a:rPr lang="zh-TW" b="1" dirty="0">
                <a:latin typeface="Oswald"/>
                <a:ea typeface="Oswald"/>
                <a:cs typeface="Oswald"/>
                <a:sym typeface="Oswald"/>
              </a:rPr>
              <a:t>｜ </a:t>
            </a:r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鑑估人員價格模型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" name="Google Shape;115;p18">
            <a:extLst>
              <a:ext uri="{FF2B5EF4-FFF2-40B4-BE49-F238E27FC236}">
                <a16:creationId xmlns:a16="http://schemas.microsoft.com/office/drawing/2014/main" id="{5684C3FD-7BD9-4402-BEBA-2132FDED0CBA}"/>
              </a:ext>
            </a:extLst>
          </p:cNvPr>
          <p:cNvSpPr/>
          <p:nvPr/>
        </p:nvSpPr>
        <p:spPr>
          <a:xfrm>
            <a:off x="1112499" y="4254249"/>
            <a:ext cx="3539400" cy="697055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４</a:t>
            </a:r>
            <a:r>
              <a:rPr lang="zh-TW" b="1" dirty="0">
                <a:latin typeface="Oswald"/>
                <a:ea typeface="Oswald"/>
                <a:cs typeface="Oswald"/>
                <a:sym typeface="Oswald"/>
              </a:rPr>
              <a:t>｜ </a:t>
            </a:r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未來展望</a:t>
            </a:r>
            <a:r>
              <a:rPr lang="en-US" altLang="zh-TW" b="1" dirty="0">
                <a:latin typeface="Oswald"/>
                <a:ea typeface="Oswald"/>
                <a:cs typeface="Oswald"/>
                <a:sym typeface="Oswald"/>
              </a:rPr>
              <a:t>	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Google Shape;115;p18">
            <a:extLst>
              <a:ext uri="{FF2B5EF4-FFF2-40B4-BE49-F238E27FC236}">
                <a16:creationId xmlns:a16="http://schemas.microsoft.com/office/drawing/2014/main" id="{AA0E5D35-DE55-4F10-813C-EB6C63CC23B4}"/>
              </a:ext>
            </a:extLst>
          </p:cNvPr>
          <p:cNvSpPr/>
          <p:nvPr/>
        </p:nvSpPr>
        <p:spPr>
          <a:xfrm>
            <a:off x="1112499" y="5153345"/>
            <a:ext cx="3539400" cy="697055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５</a:t>
            </a:r>
            <a:r>
              <a:rPr lang="zh-TW" b="1" dirty="0">
                <a:latin typeface="Oswald"/>
                <a:ea typeface="Oswald"/>
                <a:cs typeface="Oswald"/>
                <a:sym typeface="Oswald"/>
              </a:rPr>
              <a:t>｜ </a:t>
            </a:r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實習心得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92" y="2255224"/>
            <a:ext cx="2908323" cy="2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392" y="322150"/>
            <a:ext cx="3196623" cy="69705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鑑估人員價格模型</a:t>
            </a:r>
          </a:p>
        </p:txBody>
      </p:sp>
      <p:sp>
        <p:nvSpPr>
          <p:cNvPr id="4" name="Google Shape;265;p30"/>
          <p:cNvSpPr txBox="1"/>
          <p:nvPr/>
        </p:nvSpPr>
        <p:spPr>
          <a:xfrm>
            <a:off x="976340" y="2149722"/>
            <a:ext cx="10480038" cy="9539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估價人員價格模型</a:t>
            </a:r>
            <a:r>
              <a:rPr lang="zh-TW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加入</a:t>
            </a:r>
            <a:r>
              <a:rPr lang="zh-TW" altLang="en-US" b="1" i="0" u="sng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新</a:t>
            </a:r>
            <a:r>
              <a:rPr lang="zh-TW" b="1" i="0" u="sng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實價</a:t>
            </a:r>
            <a:r>
              <a:rPr lang="zh-TW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登錄模型結果</a:t>
            </a:r>
            <a:r>
              <a:rPr lang="zh-TW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相似案例模型結果</a:t>
            </a:r>
            <a:r>
              <a:rPr lang="zh-TW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訓練後，依照鑑估價格進行預測，新模型 Hit Rate Ratio </a:t>
            </a:r>
            <a:r>
              <a:rPr lang="zh-TW" altLang="en-US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確實有</a:t>
            </a:r>
            <a:r>
              <a:rPr lang="zh-TW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高於</a:t>
            </a:r>
            <a:r>
              <a:rPr lang="zh-TW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前次模型結果。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" name="Google Shape;205;p26"/>
          <p:cNvSpPr txBox="1">
            <a:spLocks/>
          </p:cNvSpPr>
          <p:nvPr/>
        </p:nvSpPr>
        <p:spPr>
          <a:xfrm>
            <a:off x="976340" y="1391976"/>
            <a:ext cx="8520600" cy="572700"/>
          </a:xfrm>
          <a:prstGeom prst="rect">
            <a:avLst/>
          </a:prstGeom>
          <a:noFill/>
          <a:ln w="19050" cap="flat" cmpd="sng" algn="ctr">
            <a:noFill/>
            <a:prstDash val="lgDash"/>
            <a:miter lim="800000"/>
          </a:ln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b="1" dirty="0" smtClean="0">
                <a:latin typeface="Oswald"/>
                <a:ea typeface="Oswald"/>
                <a:cs typeface="Oswald"/>
                <a:sym typeface="Oswald"/>
              </a:rPr>
              <a:t>預測成效</a:t>
            </a:r>
            <a:endParaRPr lang="en-US" b="1" dirty="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6" name="Google Shape;267;p30"/>
          <p:cNvGraphicFramePr/>
          <p:nvPr>
            <p:extLst>
              <p:ext uri="{D42A27DB-BD31-4B8C-83A1-F6EECF244321}">
                <p14:modId xmlns:p14="http://schemas.microsoft.com/office/powerpoint/2010/main" val="4056148956"/>
              </p:ext>
            </p:extLst>
          </p:nvPr>
        </p:nvGraphicFramePr>
        <p:xfrm>
          <a:off x="1341988" y="3289137"/>
          <a:ext cx="9507720" cy="22328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4508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8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Arial"/>
                        </a:rPr>
                        <a:t>Hit rate 10%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sym typeface="Arial"/>
                        </a:rPr>
                        <a:t>台北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sym typeface="Arial"/>
                        </a:rPr>
                        <a:t>新北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sym typeface="Arial"/>
                        </a:rPr>
                        <a:t>桃園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sym typeface="Arial"/>
                        </a:rPr>
                        <a:t>新竹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800" b="1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sym typeface="Arial"/>
                        </a:rPr>
                        <a:t>台中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800" b="1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sym typeface="Arial"/>
                        </a:rPr>
                        <a:t>台南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sym typeface="Arial"/>
                        </a:rPr>
                        <a:t>高雄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165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原</a:t>
                      </a:r>
                      <a:r>
                        <a:rPr lang="zh-TW" altLang="en-US" sz="18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模型</a:t>
                      </a:r>
                      <a:endParaRPr lang="en-US" altLang="zh-TW" sz="18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線下平測</a:t>
                      </a:r>
                      <a:endParaRPr lang="zh-TW" altLang="en-US" sz="1800" b="1" i="0" u="none" strike="noStrike" cap="none" dirty="0" smtClean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Arial"/>
                        </a:rPr>
                        <a:t>78.00%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Arial"/>
                        </a:rPr>
                        <a:t>87.00%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Arial"/>
                        </a:rPr>
                        <a:t>81.00%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Arial"/>
                        </a:rPr>
                        <a:t>80.00%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Arial"/>
                        </a:rPr>
                        <a:t>76.00%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Arial"/>
                        </a:rPr>
                        <a:t>82.00%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Arial"/>
                        </a:rPr>
                        <a:t>77.00%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165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新</a:t>
                      </a:r>
                      <a:r>
                        <a:rPr lang="zh-TW" altLang="en-US" sz="18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模型</a:t>
                      </a:r>
                      <a:endParaRPr lang="en-US" altLang="zh-TW" sz="18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線下平測</a:t>
                      </a:r>
                      <a:endParaRPr lang="zh-TW" altLang="en-US" sz="1800" b="1" i="0" u="none" strike="noStrike" cap="none" dirty="0" smtClean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Arial"/>
                        </a:rPr>
                        <a:t>82.59%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Arial"/>
                        </a:rPr>
                        <a:t>89.66%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Arial"/>
                        </a:rPr>
                        <a:t>81.06%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Arial"/>
                        </a:rPr>
                        <a:t>80.06%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Arial"/>
                        </a:rPr>
                        <a:t>76.57%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Arial"/>
                        </a:rPr>
                        <a:t>84.35%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Arial"/>
                        </a:rPr>
                        <a:t>77.78%</a:t>
                      </a:r>
                    </a:p>
                  </a:txBody>
                  <a:tcPr marL="9525" marR="9525" marT="9525" marB="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266;p30"/>
          <p:cNvSpPr/>
          <p:nvPr/>
        </p:nvSpPr>
        <p:spPr>
          <a:xfrm>
            <a:off x="1039251" y="5839037"/>
            <a:ext cx="4754880" cy="58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模型訓練結果於</a:t>
            </a:r>
            <a:r>
              <a:rPr lang="zh-TW" sz="16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台北、新北、台南</a:t>
            </a: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城市皆</a:t>
            </a:r>
            <a:r>
              <a:rPr lang="zh-TW" sz="1600" b="1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有提升</a:t>
            </a: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，並且在新北接近於(Hit Rate 90%)。</a:t>
            </a:r>
            <a:r>
              <a:rPr lang="zh-TW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45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45BC4-A4E8-4366-970D-10F52634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1243744"/>
            <a:ext cx="8991600" cy="1645920"/>
          </a:xfrm>
          <a:prstGeom prst="roundRect">
            <a:avLst/>
          </a:prstGeom>
        </p:spPr>
        <p:txBody>
          <a:bodyPr>
            <a:normAutofit/>
          </a:bodyPr>
          <a:lstStyle/>
          <a:p>
            <a:r>
              <a:rPr lang="zh-TW" altLang="en-US" b="1" dirty="0" smtClean="0"/>
              <a:t>未來展望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9" y="4411880"/>
            <a:ext cx="1968648" cy="19686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55" y="3986847"/>
            <a:ext cx="2351067" cy="23510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22" y="4495917"/>
            <a:ext cx="1663100" cy="184199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58" y="4418399"/>
            <a:ext cx="2020893" cy="202089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42" y="4583807"/>
            <a:ext cx="2470758" cy="162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未來展望</a:t>
            </a:r>
            <a:endParaRPr lang="zh-TW" altLang="en-US" b="1" dirty="0"/>
          </a:p>
        </p:txBody>
      </p:sp>
      <p:sp>
        <p:nvSpPr>
          <p:cNvPr id="5" name="Google Shape;273;p31"/>
          <p:cNvSpPr/>
          <p:nvPr/>
        </p:nvSpPr>
        <p:spPr>
          <a:xfrm>
            <a:off x="680816" y="2043418"/>
            <a:ext cx="2482800" cy="572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加入影像辨識功能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Sky view幫助辨識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" name="Google Shape;274;p31"/>
          <p:cNvSpPr/>
          <p:nvPr/>
        </p:nvSpPr>
        <p:spPr>
          <a:xfrm>
            <a:off x="6011246" y="2048189"/>
            <a:ext cx="2675554" cy="572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新增更多鑑估人員鑑價時會觀察的資訊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Google Shape;275;p31"/>
          <p:cNvSpPr txBox="1"/>
          <p:nvPr/>
        </p:nvSpPr>
        <p:spPr>
          <a:xfrm>
            <a:off x="680816" y="2781251"/>
            <a:ext cx="2482800" cy="17181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可以幫助了解建物周遭</a:t>
            </a:r>
            <a:r>
              <a:rPr lang="zh-TW" sz="1400" b="1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</a:t>
            </a:r>
            <a:endParaRPr lang="en-US" altLang="zh-TW" sz="1400" b="1" i="0" u="none" strike="noStrike" cap="none" dirty="0" smtClean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:可能</a:t>
            </a:r>
            <a:r>
              <a:rPr lang="zh-TW" sz="14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周遭是否有山、有河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、有馬路或是為巷子中心</a:t>
            </a:r>
            <a:r>
              <a:rPr lang="zh-TW" sz="14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等等</a:t>
            </a:r>
            <a:endParaRPr sz="1400" b="0" i="0" u="sng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Google Shape;276;p31"/>
          <p:cNvSpPr txBox="1"/>
          <p:nvPr/>
        </p:nvSpPr>
        <p:spPr>
          <a:xfrm>
            <a:off x="6011246" y="2776550"/>
            <a:ext cx="2675554" cy="15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鑑估人員在估價時，可能會判斷房屋</a:t>
            </a:r>
            <a:r>
              <a:rPr lang="zh-TW" sz="14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是否正對馬路</a:t>
            </a: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建物可能</a:t>
            </a: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為投資目的出售、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建物</a:t>
            </a:r>
            <a:r>
              <a:rPr lang="zh-TW" sz="14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是否坐北朝南或是建物風水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等等</a:t>
            </a:r>
            <a:r>
              <a:rPr lang="zh-TW" sz="14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</a:t>
            </a:r>
            <a:endParaRPr sz="1400" b="0" i="0" u="sng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" name="Google Shape;277;p31"/>
          <p:cNvSpPr/>
          <p:nvPr/>
        </p:nvSpPr>
        <p:spPr>
          <a:xfrm>
            <a:off x="8895188" y="2038553"/>
            <a:ext cx="2482800" cy="572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實價登錄模型中可能存在不理性的交易案例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" name="Google Shape;278;p31"/>
          <p:cNvSpPr txBox="1"/>
          <p:nvPr/>
        </p:nvSpPr>
        <p:spPr>
          <a:xfrm>
            <a:off x="8895188" y="2776550"/>
            <a:ext cx="2482800" cy="20802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在實價登錄中，有許多交易</a:t>
            </a:r>
            <a:r>
              <a:rPr lang="zh-TW" sz="1400" b="1" i="0" u="none" strike="noStrike" cap="non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並非理性交易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，這樣可能會影響模型學習，之後可能</a:t>
            </a:r>
            <a:r>
              <a:rPr lang="zh-TW" sz="14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設法判斷出實價登入中交易是否為理性正常交易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後，才納入模型訓練</a:t>
            </a:r>
            <a:endParaRPr sz="1400" b="0" i="0" u="sng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" name="Google Shape;27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9633" y="5307511"/>
            <a:ext cx="1125539" cy="112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8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3080" y="5570497"/>
            <a:ext cx="640961" cy="640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8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9860" y="5207972"/>
            <a:ext cx="1271660" cy="127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8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85865" y="5281474"/>
            <a:ext cx="1124657" cy="112465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83;p31"/>
          <p:cNvSpPr/>
          <p:nvPr/>
        </p:nvSpPr>
        <p:spPr>
          <a:xfrm>
            <a:off x="8302688" y="5615365"/>
            <a:ext cx="592500" cy="64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80741" y="1230863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資料方面</a:t>
            </a:r>
            <a:endParaRPr lang="zh-TW" altLang="en-US" b="1" dirty="0"/>
          </a:p>
        </p:txBody>
      </p:sp>
      <p:sp>
        <p:nvSpPr>
          <p:cNvPr id="17" name="Google Shape;274;p31"/>
          <p:cNvSpPr/>
          <p:nvPr/>
        </p:nvSpPr>
        <p:spPr>
          <a:xfrm>
            <a:off x="3346031" y="2032352"/>
            <a:ext cx="2482800" cy="572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新增更</a:t>
            </a:r>
            <a:r>
              <a:rPr lang="zh-TW" sz="1600" b="1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多</a:t>
            </a:r>
            <a:r>
              <a:rPr lang="zh-TW" altLang="en-US" sz="1600" b="1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有用資訊</a:t>
            </a:r>
            <a:endParaRPr sz="1600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" name="Google Shape;276;p31"/>
          <p:cNvSpPr txBox="1"/>
          <p:nvPr/>
        </p:nvSpPr>
        <p:spPr>
          <a:xfrm>
            <a:off x="3346031" y="2800747"/>
            <a:ext cx="2482800" cy="231378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altLang="en-US" sz="14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因為現在</a:t>
            </a:r>
            <a:r>
              <a:rPr lang="en-US" altLang="zh-TW" sz="14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</a:t>
            </a:r>
            <a:r>
              <a:rPr lang="zh-TW" altLang="en-US" sz="14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特徵都是以鑑估人員資料為主，其實在實價登錄中有許多可能有幫助的特徵，但是在</a:t>
            </a:r>
            <a:r>
              <a:rPr lang="zh-TW" altLang="en-US" sz="1400" b="1" i="0" u="none" strike="noStrike" cap="none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鑑估人員資料中卻沒有的</a:t>
            </a:r>
            <a:endParaRPr lang="en-US" altLang="zh-TW" sz="1400" b="1" dirty="0" smtClean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zh-TW" sz="1400" dirty="0" smtClean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altLang="en-US" sz="1400" b="1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例如</a:t>
            </a:r>
            <a:r>
              <a:rPr lang="en-US" altLang="zh-TW" sz="1400" b="1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1400" b="1" i="0" u="none" strike="noStrike" cap="none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400" b="1" i="0" u="none" strike="noStrike" cap="none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房屋土地面積</a:t>
            </a:r>
            <a:endParaRPr sz="1400" b="1" i="0" u="sng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13627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45BC4-A4E8-4366-970D-10F52634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1243744"/>
            <a:ext cx="8991600" cy="1645920"/>
          </a:xfrm>
          <a:prstGeom prst="roundRect">
            <a:avLst/>
          </a:prstGeom>
        </p:spPr>
        <p:txBody>
          <a:bodyPr>
            <a:normAutofit/>
          </a:bodyPr>
          <a:lstStyle/>
          <a:p>
            <a:r>
              <a:rPr lang="zh-TW" altLang="en-US" b="1" dirty="0" smtClean="0"/>
              <a:t>實習心得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9" y="4411880"/>
            <a:ext cx="1968648" cy="19686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55" y="3986847"/>
            <a:ext cx="2351067" cy="23510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22" y="4495917"/>
            <a:ext cx="1663100" cy="184199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58" y="4418399"/>
            <a:ext cx="2020893" cy="202089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23" y="3687273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TW" altLang="en-US" b="1" dirty="0">
                <a:latin typeface="Oswald"/>
                <a:ea typeface="Oswald"/>
                <a:cs typeface="Oswald"/>
                <a:sym typeface="Oswald"/>
              </a:rPr>
              <a:t>實習</a:t>
            </a:r>
            <a:r>
              <a:rPr lang="zh-TW" altLang="en-US" b="1" dirty="0" smtClean="0">
                <a:latin typeface="Oswald"/>
                <a:ea typeface="Oswald"/>
                <a:cs typeface="Oswald"/>
                <a:sym typeface="Oswald"/>
              </a:rPr>
              <a:t>心得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07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45BC4-A4E8-4366-970D-10F52634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1243744"/>
            <a:ext cx="8991600" cy="1645920"/>
          </a:xfrm>
          <a:prstGeom prst="roundRect">
            <a:avLst/>
          </a:prstGeom>
        </p:spPr>
        <p:txBody>
          <a:bodyPr>
            <a:normAutofit/>
          </a:bodyPr>
          <a:lstStyle/>
          <a:p>
            <a:r>
              <a:rPr lang="zh-TW" altLang="en-US" b="1" dirty="0" smtClean="0"/>
              <a:t>專案目的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9" y="4411880"/>
            <a:ext cx="1968648" cy="19686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55" y="3986847"/>
            <a:ext cx="2351067" cy="23510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22" y="4495917"/>
            <a:ext cx="1663100" cy="184199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58" y="4418399"/>
            <a:ext cx="2020893" cy="202089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87" y="4334608"/>
            <a:ext cx="2804178" cy="18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275215"/>
            <a:ext cx="3690851" cy="1720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1554478"/>
            <a:ext cx="3690851" cy="1720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B2DBF4-BCD5-434D-9C43-E1065C67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專案目的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-13808" y="1778923"/>
            <a:ext cx="457200" cy="1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原始目的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3499657"/>
            <a:ext cx="457200" cy="127184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最終目的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0177" y="2127442"/>
            <a:ext cx="299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 smtClean="0"/>
              <a:t>優化原先預測實價登錄模型</a:t>
            </a:r>
            <a:r>
              <a:rPr lang="en-US" altLang="zh-TW" b="1" u="sng" dirty="0" smtClean="0"/>
              <a:t>:</a:t>
            </a:r>
          </a:p>
          <a:p>
            <a:endParaRPr lang="en-US" altLang="zh-TW" b="1" u="sng" dirty="0"/>
          </a:p>
          <a:p>
            <a:endParaRPr lang="zh-TW" altLang="en-US" b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57494" y="1980800"/>
            <a:ext cx="5468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協助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前線鑑價人員評估貸款物件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價值</a:t>
            </a:r>
            <a:r>
              <a:rPr lang="zh-TW" altLang="en-US" sz="24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將多樣化的標的資訊如建物資訊、交易資訊、房屋資訊、空間資訊等藉由模型消化成單一價格，提升鑑價流程速度並擴大模型應用範圍。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16" y="2166312"/>
            <a:ext cx="1768920" cy="176892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70177" y="3810486"/>
            <a:ext cx="299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 smtClean="0"/>
              <a:t>優化預測鑑估人員價格模型</a:t>
            </a:r>
            <a:r>
              <a:rPr lang="en-US" altLang="zh-TW" b="1" u="sng" dirty="0" smtClean="0"/>
              <a:t>:</a:t>
            </a:r>
          </a:p>
          <a:p>
            <a:endParaRPr lang="en-US" altLang="zh-TW" b="1" u="sng" dirty="0"/>
          </a:p>
          <a:p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4423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專案目的</a:t>
            </a:r>
          </a:p>
        </p:txBody>
      </p:sp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86ECC804-0B33-4A2A-BF5A-66889700D2E5}"/>
              </a:ext>
            </a:extLst>
          </p:cNvPr>
          <p:cNvSpPr/>
          <p:nvPr/>
        </p:nvSpPr>
        <p:spPr>
          <a:xfrm>
            <a:off x="1112498" y="1371601"/>
            <a:ext cx="9270098" cy="883624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2400" b="1" dirty="0">
                <a:latin typeface="Oswald"/>
                <a:ea typeface="Oswald"/>
                <a:cs typeface="Oswald"/>
                <a:sym typeface="Oswald"/>
              </a:rPr>
              <a:t>評</a:t>
            </a:r>
            <a:r>
              <a:rPr lang="zh-TW" altLang="en-US" sz="2400" b="1" dirty="0" smtClean="0">
                <a:latin typeface="Oswald"/>
                <a:ea typeface="Oswald"/>
                <a:cs typeface="Oswald"/>
                <a:sym typeface="Oswald"/>
              </a:rPr>
              <a:t>測標準</a:t>
            </a:r>
            <a:r>
              <a:rPr lang="zh-TW" altLang="en-US" sz="2400" b="1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altLang="zh-TW" sz="2400" b="1" dirty="0" smtClean="0">
                <a:latin typeface="Oswald"/>
                <a:ea typeface="Oswald"/>
                <a:cs typeface="Oswald"/>
                <a:sym typeface="Oswald"/>
              </a:rPr>
              <a:t>: 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</a:rPr>
              <a:t>優劣的預測指標以</a:t>
            </a:r>
            <a:r>
              <a:rPr lang="en-US" altLang="zh-TW" dirty="0">
                <a:latin typeface="微軟正黑體" panose="020B0604030504040204" pitchFamily="34" charset="-120"/>
              </a:rPr>
              <a:t>AVM</a:t>
            </a:r>
            <a:r>
              <a:rPr lang="zh-TW" altLang="en-US" dirty="0">
                <a:latin typeface="微軟正黑體" panose="020B0604030504040204" pitchFamily="34" charset="-120"/>
              </a:rPr>
              <a:t>模型中的 </a:t>
            </a:r>
            <a:r>
              <a:rPr lang="en-US" altLang="zh-TW" dirty="0">
                <a:latin typeface="微軟正黑體" panose="020B0604030504040204" pitchFamily="34" charset="-120"/>
              </a:rPr>
              <a:t>Hit Rate </a:t>
            </a:r>
            <a:r>
              <a:rPr lang="zh-TW" altLang="en-US" dirty="0">
                <a:latin typeface="微軟正黑體" panose="020B0604030504040204" pitchFamily="34" charset="-120"/>
              </a:rPr>
              <a:t>為主，並以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10%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內</a:t>
            </a:r>
            <a:r>
              <a:rPr lang="zh-TW" altLang="en-US" dirty="0">
                <a:latin typeface="微軟正黑體" panose="020B0604030504040204" pitchFamily="34" charset="-120"/>
              </a:rPr>
              <a:t>誤差比例做為比較標準。</a:t>
            </a:r>
            <a:endParaRPr lang="en-US" altLang="zh-TW" dirty="0">
              <a:latin typeface="微軟正黑體" panose="020B0604030504040204" pitchFamily="34" charset="-120"/>
            </a:endParaRPr>
          </a:p>
        </p:txBody>
      </p:sp>
      <p:sp>
        <p:nvSpPr>
          <p:cNvPr id="7" name="Google Shape;139;p21"/>
          <p:cNvSpPr txBox="1"/>
          <p:nvPr/>
        </p:nvSpPr>
        <p:spPr>
          <a:xfrm>
            <a:off x="1112498" y="2255224"/>
            <a:ext cx="9270098" cy="36634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67284" y="2952279"/>
                <a:ext cx="4960525" cy="807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b="1" dirty="0" smtClean="0">
                    <a:ea typeface="微軟正黑體" panose="020B0604030504040204" pitchFamily="34" charset="-120"/>
                  </a:rPr>
                  <a:t>Error Ratio =</a:t>
                </a:r>
                <a:r>
                  <a:rPr lang="zh-TW" altLang="en-US" sz="2400" b="1" dirty="0" smtClean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建議價格</m:t>
                        </m:r>
                        <m:r>
                          <m:rPr>
                            <m:nor/>
                          </m:rPr>
                          <a:rPr lang="en-US" altLang="zh-TW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zh-TW" altLang="en-US" sz="2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鑑估結果</m:t>
                        </m:r>
                        <m:r>
                          <m:rPr>
                            <m:nor/>
                          </m:rPr>
                          <a:rPr lang="en-US" altLang="zh-TW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|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鑑估結果</m:t>
                        </m:r>
                      </m:den>
                    </m:f>
                  </m:oMath>
                </a14:m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4" y="2952279"/>
                <a:ext cx="4960525" cy="807529"/>
              </a:xfrm>
              <a:prstGeom prst="rect">
                <a:avLst/>
              </a:prstGeom>
              <a:blipFill>
                <a:blip r:embed="rId3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803471" y="4443678"/>
                <a:ext cx="5888150" cy="791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b="1" dirty="0" smtClean="0">
                    <a:ea typeface="微軟正黑體" panose="020B0604030504040204" pitchFamily="34" charset="-120"/>
                  </a:rPr>
                  <a:t>Hit Rate  =</a:t>
                </a:r>
                <a:r>
                  <a:rPr lang="zh-TW" altLang="en-US" sz="2400" b="1" dirty="0" smtClean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b="1" dirty="0">
                            <a:ea typeface="微軟正黑體" panose="020B0604030504040204" pitchFamily="34" charset="-12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altLang="zh-TW" sz="2400" b="1" dirty="0"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1" dirty="0">
                            <a:ea typeface="微軟正黑體" panose="020B0604030504040204" pitchFamily="34" charset="-120"/>
                          </a:rPr>
                          <m:t>Ratio</m:t>
                        </m:r>
                        <m:r>
                          <m:rPr>
                            <m:nor/>
                          </m:rPr>
                          <a:rPr lang="en-US" altLang="zh-TW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&lt;=10%</m:t>
                        </m:r>
                        <m:r>
                          <m:rPr>
                            <m:nor/>
                          </m:rPr>
                          <a: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zh-TW" altLang="en-US" sz="2400" b="1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的樣本數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sz="2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鑑估樣本數</m:t>
                        </m:r>
                      </m:den>
                    </m:f>
                  </m:oMath>
                </a14:m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71" y="4443678"/>
                <a:ext cx="5888150" cy="791114"/>
              </a:xfrm>
              <a:prstGeom prst="rect">
                <a:avLst/>
              </a:prstGeom>
              <a:blipFill>
                <a:blip r:embed="rId4"/>
                <a:stretch>
                  <a:fillRect l="-16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3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執行流程</a:t>
            </a:r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5" name="Google Shape;215;p27"/>
          <p:cNvSpPr/>
          <p:nvPr/>
        </p:nvSpPr>
        <p:spPr>
          <a:xfrm>
            <a:off x="930831" y="3068514"/>
            <a:ext cx="3009802" cy="471403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階段一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實價</a:t>
            </a:r>
            <a:r>
              <a:rPr lang="zh-TW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登錄 Model1</a:t>
            </a:r>
            <a:endParaRPr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" name="Google Shape;216;p27" descr="「real estate icon png」的圖片搜尋結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098" y="3598056"/>
            <a:ext cx="1639803" cy="15376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5;p27"/>
          <p:cNvSpPr/>
          <p:nvPr/>
        </p:nvSpPr>
        <p:spPr>
          <a:xfrm>
            <a:off x="4681291" y="3062249"/>
            <a:ext cx="2964228" cy="47766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階段二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鑑估人</a:t>
            </a:r>
            <a:r>
              <a:rPr lang="zh-TW" altLang="en-US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員</a:t>
            </a:r>
            <a:r>
              <a:rPr lang="zh-TW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Model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Google Shape;219;p27"/>
          <p:cNvSpPr/>
          <p:nvPr/>
        </p:nvSpPr>
        <p:spPr>
          <a:xfrm>
            <a:off x="0" y="5270164"/>
            <a:ext cx="4572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實價預測結果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22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917" y="4052807"/>
            <a:ext cx="640961" cy="640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8;p27" descr="「many house icon」的圖片搜尋結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24040" y="3539917"/>
            <a:ext cx="2101601" cy="19647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0;p27"/>
          <p:cNvSpPr/>
          <p:nvPr/>
        </p:nvSpPr>
        <p:spPr>
          <a:xfrm>
            <a:off x="3877405" y="5267994"/>
            <a:ext cx="4572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相似</a:t>
            </a:r>
            <a:r>
              <a:rPr lang="zh-TW" b="1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案例</a:t>
            </a:r>
            <a:r>
              <a:rPr lang="zh-TW" altLang="en-US" b="1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價格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2;p27"/>
          <p:cNvSpPr/>
          <p:nvPr/>
        </p:nvSpPr>
        <p:spPr>
          <a:xfrm>
            <a:off x="7896803" y="4100841"/>
            <a:ext cx="592500" cy="64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23;p27"/>
          <p:cNvSpPr/>
          <p:nvPr/>
        </p:nvSpPr>
        <p:spPr>
          <a:xfrm>
            <a:off x="8579532" y="3062249"/>
            <a:ext cx="2463606" cy="477668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最終 Model2</a:t>
            </a:r>
            <a:endParaRPr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" name="Google Shape;224;p27" descr="「professional icon」的圖片搜尋結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91974" y="3539918"/>
            <a:ext cx="1904979" cy="16104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5;p27"/>
          <p:cNvSpPr/>
          <p:nvPr/>
        </p:nvSpPr>
        <p:spPr>
          <a:xfrm>
            <a:off x="7414259" y="5270164"/>
            <a:ext cx="4572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估價人員價格預測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832" y="1435961"/>
            <a:ext cx="1053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建立實價登錄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後，將預測值當作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輸入值，進而再次訓練得到最終的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11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執行流程</a:t>
            </a:r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4" name="圓角矩形 3"/>
          <p:cNvSpPr/>
          <p:nvPr/>
        </p:nvSpPr>
        <p:spPr>
          <a:xfrm>
            <a:off x="518746" y="2242040"/>
            <a:ext cx="1969477" cy="7851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實價登錄資料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2488223" y="2626179"/>
            <a:ext cx="620277" cy="844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108500" y="2242040"/>
            <a:ext cx="1357992" cy="7851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Model1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518746" y="3895625"/>
            <a:ext cx="1969477" cy="785162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鑑</a:t>
            </a:r>
            <a:r>
              <a:rPr lang="zh-TW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估人員鑑價資料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8" name="肘形接點 17"/>
          <p:cNvCxnSpPr>
            <a:stCxn id="13" idx="3"/>
            <a:endCxn id="9" idx="2"/>
          </p:cNvCxnSpPr>
          <p:nvPr/>
        </p:nvCxnSpPr>
        <p:spPr>
          <a:xfrm flipV="1">
            <a:off x="2488223" y="3027202"/>
            <a:ext cx="1299273" cy="1261004"/>
          </a:xfrm>
          <a:prstGeom prst="bent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3"/>
            <a:endCxn id="23" idx="1"/>
          </p:cNvCxnSpPr>
          <p:nvPr/>
        </p:nvCxnSpPr>
        <p:spPr>
          <a:xfrm>
            <a:off x="4466492" y="2634621"/>
            <a:ext cx="678995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5145487" y="2242040"/>
            <a:ext cx="1958697" cy="785162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鑑估人員鑑價資料在</a:t>
            </a: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Model1</a:t>
            </a:r>
            <a:r>
              <a:rPr lang="zh-TW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預測值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5125915" y="3338534"/>
            <a:ext cx="1958696" cy="785162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由</a:t>
            </a:r>
            <a:r>
              <a:rPr lang="en-US" altLang="zh-TW" sz="16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IT</a:t>
            </a:r>
            <a:r>
              <a:rPr lang="zh-TW" altLang="en-US" sz="16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單位計算</a:t>
            </a:r>
            <a:r>
              <a:rPr lang="zh-TW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的相似案例價格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937152" y="3908325"/>
            <a:ext cx="1882392" cy="785162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Meta Data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6" name="肘形接點 35"/>
          <p:cNvCxnSpPr>
            <a:stCxn id="23" idx="3"/>
            <a:endCxn id="28" idx="1"/>
          </p:cNvCxnSpPr>
          <p:nvPr/>
        </p:nvCxnSpPr>
        <p:spPr>
          <a:xfrm>
            <a:off x="7104184" y="2634621"/>
            <a:ext cx="832968" cy="166628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24" idx="3"/>
            <a:endCxn id="28" idx="1"/>
          </p:cNvCxnSpPr>
          <p:nvPr/>
        </p:nvCxnSpPr>
        <p:spPr>
          <a:xfrm>
            <a:off x="7084611" y="3731115"/>
            <a:ext cx="852541" cy="56979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76" idx="3"/>
            <a:endCxn id="28" idx="1"/>
          </p:cNvCxnSpPr>
          <p:nvPr/>
        </p:nvCxnSpPr>
        <p:spPr>
          <a:xfrm flipV="1">
            <a:off x="7084611" y="4300906"/>
            <a:ext cx="852541" cy="162319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8878347" y="3147646"/>
            <a:ext cx="0" cy="76067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937152" y="2338379"/>
            <a:ext cx="1882391" cy="78516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Model2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8878348" y="1661746"/>
            <a:ext cx="0" cy="67663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7937152" y="864532"/>
            <a:ext cx="1882391" cy="785162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最終由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Model2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預測的</a:t>
            </a:r>
            <a:r>
              <a:rPr lang="zh-TW" alt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鑑估價格</a:t>
            </a:r>
            <a:endParaRPr lang="zh-TW" altLang="en-US" b="1" u="sng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85" y="567054"/>
            <a:ext cx="1082640" cy="1082640"/>
          </a:xfrm>
          <a:prstGeom prst="rect">
            <a:avLst/>
          </a:prstGeom>
        </p:spPr>
      </p:pic>
      <p:sp>
        <p:nvSpPr>
          <p:cNvPr id="71" name="圓角矩形 70"/>
          <p:cNvSpPr/>
          <p:nvPr/>
        </p:nvSpPr>
        <p:spPr>
          <a:xfrm>
            <a:off x="5125915" y="4435028"/>
            <a:ext cx="1958696" cy="785162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由</a:t>
            </a:r>
            <a:r>
              <a:rPr lang="zh-TW" altLang="en-US" sz="16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投資程式科</a:t>
            </a:r>
            <a:r>
              <a:rPr lang="zh-TW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計算的相似案例價格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5125915" y="5531522"/>
            <a:ext cx="1958696" cy="785162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鑑</a:t>
            </a:r>
            <a:r>
              <a:rPr lang="zh-TW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估人員鑑價資料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78" name="肘形接點 77"/>
          <p:cNvCxnSpPr>
            <a:stCxn id="71" idx="3"/>
            <a:endCxn id="28" idx="1"/>
          </p:cNvCxnSpPr>
          <p:nvPr/>
        </p:nvCxnSpPr>
        <p:spPr>
          <a:xfrm flipV="1">
            <a:off x="7084611" y="4300906"/>
            <a:ext cx="852541" cy="52670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執行流程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4" name="圓角矩形 3"/>
          <p:cNvSpPr/>
          <p:nvPr/>
        </p:nvSpPr>
        <p:spPr>
          <a:xfrm>
            <a:off x="2438771" y="3754316"/>
            <a:ext cx="1969477" cy="7851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實價登錄資料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408248" y="4138455"/>
            <a:ext cx="620277" cy="844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5028525" y="3754316"/>
            <a:ext cx="1357992" cy="7851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Model1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9832" y="1435961"/>
            <a:ext cx="10539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一開始被告知的任務就只有這樣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在實價登錄資料上預測的精準度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377725" y="4146897"/>
            <a:ext cx="620277" cy="844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6998001" y="3762759"/>
            <a:ext cx="2070169" cy="7851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實價登錄資料在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Model1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預測值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1200518"/>
            <a:ext cx="1435772" cy="14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5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執行流程</a:t>
            </a:r>
            <a:r>
              <a:rPr lang="en-US" altLang="zh-TW" b="1" dirty="0"/>
              <a:t>2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53546" y="3261916"/>
            <a:ext cx="3337086" cy="2564091"/>
            <a:chOff x="650451" y="2087563"/>
            <a:chExt cx="4187071" cy="28194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35"/>
            <a:stretch/>
          </p:blipFill>
          <p:spPr bwMode="auto">
            <a:xfrm>
              <a:off x="2857893" y="2087563"/>
              <a:ext cx="1979629" cy="28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1" r="55639"/>
            <a:stretch/>
          </p:blipFill>
          <p:spPr bwMode="auto">
            <a:xfrm>
              <a:off x="650451" y="2087563"/>
              <a:ext cx="2207442" cy="28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8" name="文字方塊 7"/>
          <p:cNvSpPr txBox="1"/>
          <p:nvPr/>
        </p:nvSpPr>
        <p:spPr>
          <a:xfrm>
            <a:off x="1197114" y="26770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過去進線資料</a:t>
            </a:r>
            <a:endParaRPr lang="zh-TW" altLang="en-US" b="1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2" b="31420"/>
          <a:stretch/>
        </p:blipFill>
        <p:spPr bwMode="auto">
          <a:xfrm>
            <a:off x="4427514" y="3205833"/>
            <a:ext cx="3327491" cy="290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4561495" y="26770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計算各記錄類別成功率</a:t>
            </a:r>
            <a:endParaRPr lang="zh-TW" altLang="en-US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1" r="19428"/>
          <a:stretch/>
        </p:blipFill>
        <p:spPr bwMode="auto">
          <a:xfrm>
            <a:off x="9190446" y="2337208"/>
            <a:ext cx="2253006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9070454" y="17748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替各類別建立程度指標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944971" y="3678221"/>
            <a:ext cx="1068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ea"/>
                <a:ea typeface="+mj-ea"/>
              </a:rPr>
              <a:t>Qcut</a:t>
            </a:r>
            <a:r>
              <a:rPr lang="en-US" altLang="zh-TW" b="1" dirty="0" smtClean="0">
                <a:latin typeface="+mj-ea"/>
                <a:ea typeface="+mj-ea"/>
              </a:rPr>
              <a:t> -&gt;</a:t>
            </a:r>
            <a:endParaRPr lang="en-US" altLang="zh-TW" b="1" dirty="0">
              <a:latin typeface="+mj-ea"/>
              <a:ea typeface="+mj-ea"/>
            </a:endParaRPr>
          </a:p>
          <a:p>
            <a:r>
              <a:rPr lang="en-US" altLang="zh-TW" b="1" dirty="0" smtClean="0">
                <a:latin typeface="+mj-ea"/>
                <a:ea typeface="+mj-ea"/>
              </a:rPr>
              <a:t>5</a:t>
            </a:r>
            <a:r>
              <a:rPr lang="zh-TW" altLang="en-US" b="1" dirty="0" smtClean="0">
                <a:latin typeface="+mj-ea"/>
                <a:ea typeface="+mj-ea"/>
              </a:rPr>
              <a:t>個</a:t>
            </a:r>
            <a:r>
              <a:rPr lang="en-US" altLang="zh-TW" b="1" dirty="0" smtClean="0">
                <a:latin typeface="+mj-ea"/>
                <a:ea typeface="+mj-ea"/>
              </a:rPr>
              <a:t>level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3546" y="1232555"/>
            <a:ext cx="1053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協助直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模型優化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Google Shape;215;p27"/>
          <p:cNvSpPr/>
          <p:nvPr/>
        </p:nvSpPr>
        <p:spPr>
          <a:xfrm>
            <a:off x="4303089" y="1723804"/>
            <a:ext cx="3009802" cy="471403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b="1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將通話紀錄加入變數</a:t>
            </a:r>
            <a:endParaRPr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161;p22"/>
          <p:cNvSpPr/>
          <p:nvPr/>
        </p:nvSpPr>
        <p:spPr>
          <a:xfrm>
            <a:off x="3867076" y="4466046"/>
            <a:ext cx="381272" cy="38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1;p22"/>
          <p:cNvSpPr/>
          <p:nvPr/>
        </p:nvSpPr>
        <p:spPr>
          <a:xfrm>
            <a:off x="8267329" y="4466046"/>
            <a:ext cx="381272" cy="38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4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1560</Words>
  <Application>Microsoft Office PowerPoint</Application>
  <PresentationFormat>寬螢幕</PresentationFormat>
  <Paragraphs>271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Arial Unicode MS</vt:lpstr>
      <vt:lpstr>Oswald</vt:lpstr>
      <vt:lpstr>微軟正黑體</vt:lpstr>
      <vt:lpstr>微軟正黑體</vt:lpstr>
      <vt:lpstr>新細明體</vt:lpstr>
      <vt:lpstr>Arial</vt:lpstr>
      <vt:lpstr>Calibri</vt:lpstr>
      <vt:lpstr>Cambria Math</vt:lpstr>
      <vt:lpstr>Gill Sans MT</vt:lpstr>
      <vt:lpstr>包裹</vt:lpstr>
      <vt:lpstr>專案成果發表: 房產鑑價模型</vt:lpstr>
      <vt:lpstr>大綱</vt:lpstr>
      <vt:lpstr>專案目的</vt:lpstr>
      <vt:lpstr>專案目的</vt:lpstr>
      <vt:lpstr>專案目的</vt:lpstr>
      <vt:lpstr>執行流程1</vt:lpstr>
      <vt:lpstr>執行流程1</vt:lpstr>
      <vt:lpstr>執行流程2</vt:lpstr>
      <vt:lpstr>執行流程2</vt:lpstr>
      <vt:lpstr>實價登錄模型</vt:lpstr>
      <vt:lpstr>實價登錄模型</vt:lpstr>
      <vt:lpstr>實價登錄模型</vt:lpstr>
      <vt:lpstr>實價登錄模型</vt:lpstr>
      <vt:lpstr>實價登錄模型</vt:lpstr>
      <vt:lpstr>實價登錄模型</vt:lpstr>
      <vt:lpstr>實價登錄模型</vt:lpstr>
      <vt:lpstr>實價登錄模型</vt:lpstr>
      <vt:lpstr>鑑估人員模型</vt:lpstr>
      <vt:lpstr>鑑估人員價格模型</vt:lpstr>
      <vt:lpstr>鑑估人員價格模型</vt:lpstr>
      <vt:lpstr>未來展望</vt:lpstr>
      <vt:lpstr>未來展望</vt:lpstr>
      <vt:lpstr>實習心得</vt:lpstr>
      <vt:lpstr>實習心得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專案成果發表: 房產鑑價模型</dc:title>
  <dc:creator>USER</dc:creator>
  <cp:lastModifiedBy>yi Lai</cp:lastModifiedBy>
  <cp:revision>22</cp:revision>
  <dcterms:created xsi:type="dcterms:W3CDTF">2019-12-20T06:15:13Z</dcterms:created>
  <dcterms:modified xsi:type="dcterms:W3CDTF">2021-06-21T16:55:14Z</dcterms:modified>
</cp:coreProperties>
</file>