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72" r:id="rId4"/>
    <p:sldId id="273" r:id="rId5"/>
    <p:sldId id="275" r:id="rId6"/>
    <p:sldId id="276" r:id="rId7"/>
    <p:sldId id="278" r:id="rId8"/>
    <p:sldId id="277" r:id="rId9"/>
    <p:sldId id="271" r:id="rId10"/>
    <p:sldId id="279" r:id="rId11"/>
    <p:sldId id="281" r:id="rId12"/>
    <p:sldId id="282" r:id="rId13"/>
    <p:sldId id="283" r:id="rId14"/>
    <p:sldId id="270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597"/>
    <a:srgbClr val="65B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72" y="-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2021年6月20日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9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83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3845" y="1910895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45244" y="5441473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49" y="278329"/>
            <a:ext cx="1357649" cy="3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9F78392-5C5C-45F6-8F89-DC4807D81C95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A02441-A415-40E6-B767-261B5D217FD4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303" y="270586"/>
            <a:ext cx="9601200" cy="697157"/>
          </a:xfrm>
        </p:spPr>
        <p:txBody>
          <a:bodyPr rtlCol="0"/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DC526-5D1A-47D8-B5CB-FD3BF5D2FD0F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185290"/>
            <a:ext cx="335902" cy="867747"/>
          </a:xfrm>
          <a:prstGeom prst="rect">
            <a:avLst/>
          </a:prstGeom>
          <a:solidFill>
            <a:srgbClr val="47959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449" y="278329"/>
            <a:ext cx="1357649" cy="3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19926E-5C3F-4205-B23D-D4C1E7A6E097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44B4C3-BFEF-4472-B595-652481CA0278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014D5-A26D-4BC6-B967-5C8DC462FB42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C289A11-8BF8-45F7-B92C-261B55DE08FE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AC134-9EF5-4B7F-A61E-56D77C662044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36" y="6648059"/>
            <a:ext cx="109728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2021年6月20日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btrotta/kaggle-santander-2019/blob/master/Readme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santander-customer-transaction-prediction/dat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0368467/cross-validation-extracting-the-model-values-out-per-ro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6530" y="4670694"/>
            <a:ext cx="12020939" cy="1533938"/>
          </a:xfrm>
        </p:spPr>
        <p:txBody>
          <a:bodyPr rtlCol="0">
            <a:normAutofit/>
          </a:bodyPr>
          <a:lstStyle/>
          <a:p>
            <a:r>
              <a:rPr lang="en-US" altLang="zh-TW" sz="2800" b="0" dirty="0" smtClean="0">
                <a:solidFill>
                  <a:srgbClr val="0070C0"/>
                </a:solidFill>
                <a:latin typeface="+mj-ea"/>
                <a:ea typeface="+mj-ea"/>
              </a:rPr>
              <a:t>2020</a:t>
            </a:r>
            <a:r>
              <a:rPr lang="zh-TW" altLang="en-US" sz="2800" b="0" dirty="0" smtClean="0">
                <a:solidFill>
                  <a:srgbClr val="0070C0"/>
                </a:solidFill>
                <a:latin typeface="+mj-ea"/>
                <a:ea typeface="+mj-ea"/>
              </a:rPr>
              <a:t>年</a:t>
            </a:r>
            <a:r>
              <a:rPr lang="en-US" altLang="zh-TW" sz="2800" b="0" dirty="0" smtClean="0">
                <a:solidFill>
                  <a:srgbClr val="0070C0"/>
                </a:solidFill>
                <a:latin typeface="+mj-ea"/>
                <a:ea typeface="+mj-ea"/>
              </a:rPr>
              <a:t/>
            </a:r>
            <a:br>
              <a:rPr lang="en-US" altLang="zh-TW" sz="2800" b="0" dirty="0" smtClean="0">
                <a:solidFill>
                  <a:srgbClr val="0070C0"/>
                </a:solidFill>
                <a:latin typeface="+mj-ea"/>
                <a:ea typeface="+mj-ea"/>
              </a:rPr>
            </a:br>
            <a:r>
              <a:rPr lang="zh-TW" altLang="en-US" sz="2800" b="0" dirty="0" smtClean="0">
                <a:solidFill>
                  <a:srgbClr val="0070C0"/>
                </a:solidFill>
                <a:latin typeface="+mj-ea"/>
                <a:ea typeface="+mj-ea"/>
              </a:rPr>
              <a:t>富邦金控儲備幹部 </a:t>
            </a:r>
            <a:r>
              <a:rPr lang="en-US" altLang="zh-TW" sz="2800" b="0" dirty="0" smtClean="0">
                <a:solidFill>
                  <a:srgbClr val="0070C0"/>
                </a:solidFill>
                <a:latin typeface="+mj-ea"/>
                <a:ea typeface="+mj-ea"/>
              </a:rPr>
              <a:t>-</a:t>
            </a:r>
            <a:r>
              <a:rPr lang="zh-TW" altLang="en-US" sz="2800" b="0" dirty="0" smtClean="0">
                <a:solidFill>
                  <a:srgbClr val="0070C0"/>
                </a:solidFill>
                <a:latin typeface="+mj-ea"/>
                <a:ea typeface="+mj-ea"/>
              </a:rPr>
              <a:t> 簡報專題                                              報告人</a:t>
            </a:r>
            <a:r>
              <a:rPr lang="en-US" altLang="zh-TW" sz="2800" b="0" dirty="0" smtClean="0">
                <a:solidFill>
                  <a:srgbClr val="0070C0"/>
                </a:solidFill>
                <a:latin typeface="+mj-ea"/>
                <a:ea typeface="+mj-ea"/>
              </a:rPr>
              <a:t>:</a:t>
            </a:r>
            <a:r>
              <a:rPr lang="zh-TW" altLang="en-US" sz="2800" b="0" dirty="0" smtClean="0">
                <a:solidFill>
                  <a:srgbClr val="0070C0"/>
                </a:solidFill>
                <a:latin typeface="+mj-ea"/>
                <a:ea typeface="+mj-ea"/>
              </a:rPr>
              <a:t> 賴奕辰</a:t>
            </a:r>
            <a:endParaRPr lang="zh-TW" altLang="en-US" sz="20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0" y="1977404"/>
            <a:ext cx="12192000" cy="2556495"/>
          </a:xfrm>
          <a:prstGeom prst="rect">
            <a:avLst/>
          </a:prstGeom>
          <a:solidFill>
            <a:srgbClr val="65B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0" y="2149691"/>
            <a:ext cx="12192000" cy="21674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altLang="zh-TW" sz="5400" dirty="0" err="1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Kaggle</a:t>
            </a:r>
            <a:r>
              <a:rPr lang="en-US" altLang="zh-TW" sz="54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Competition</a:t>
            </a:r>
            <a:endParaRPr lang="en-US" altLang="zh-TW" sz="3600" dirty="0">
              <a:solidFill>
                <a:srgbClr val="0070C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TW" sz="28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Santander Customer Transaction Prediction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43" y="2286486"/>
            <a:ext cx="1893046" cy="6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Result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292327" y="2748253"/>
            <a:ext cx="1097794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427047" y="2861963"/>
            <a:ext cx="1454135" cy="521363"/>
          </a:xfrm>
          <a:prstGeom prst="roundRect">
            <a:avLst>
              <a:gd name="adj" fmla="val 753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 smtClean="0">
                <a:latin typeface="+mj-ea"/>
                <a:ea typeface="+mj-ea"/>
              </a:rPr>
              <a:t>Kaggle</a:t>
            </a:r>
            <a:endParaRPr lang="zh-TW" altLang="en-US" sz="2000" b="1" dirty="0">
              <a:latin typeface="+mj-ea"/>
              <a:ea typeface="+mj-ea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92327" y="3497035"/>
            <a:ext cx="1097794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1964373" y="1929216"/>
            <a:ext cx="1789312" cy="642937"/>
            <a:chOff x="1417076" y="3563794"/>
            <a:chExt cx="1211824" cy="642937"/>
          </a:xfrm>
          <a:solidFill>
            <a:srgbClr val="0070C0"/>
          </a:solidFill>
        </p:grpSpPr>
        <p:sp>
          <p:nvSpPr>
            <p:cNvPr id="10" name="矩形 13"/>
            <p:cNvSpPr/>
            <p:nvPr/>
          </p:nvSpPr>
          <p:spPr>
            <a:xfrm>
              <a:off x="1417076" y="3563794"/>
              <a:ext cx="1211824" cy="6429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14"/>
            <p:cNvSpPr/>
            <p:nvPr/>
          </p:nvSpPr>
          <p:spPr>
            <a:xfrm>
              <a:off x="1482178" y="3628096"/>
              <a:ext cx="1081619" cy="510778"/>
            </a:xfrm>
            <a:prstGeom prst="round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Raw data</a:t>
              </a:r>
              <a:endParaRPr lang="en-US" altLang="zh-TW" sz="24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6561311" y="1952124"/>
            <a:ext cx="2025039" cy="642937"/>
            <a:chOff x="1417076" y="3563794"/>
            <a:chExt cx="1211824" cy="642937"/>
          </a:xfrm>
          <a:solidFill>
            <a:srgbClr val="0070C0"/>
          </a:solidFill>
        </p:grpSpPr>
        <p:sp>
          <p:nvSpPr>
            <p:cNvPr id="13" name="矩形 41"/>
            <p:cNvSpPr/>
            <p:nvPr/>
          </p:nvSpPr>
          <p:spPr>
            <a:xfrm>
              <a:off x="1417076" y="3563794"/>
              <a:ext cx="1211824" cy="6429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矩形 42"/>
            <p:cNvSpPr/>
            <p:nvPr/>
          </p:nvSpPr>
          <p:spPr>
            <a:xfrm>
              <a:off x="1478734" y="3628096"/>
              <a:ext cx="1088514" cy="510778"/>
            </a:xfrm>
            <a:prstGeom prst="round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Add </a:t>
              </a:r>
              <a:r>
                <a:rPr lang="en-US" altLang="zh-TW" sz="2400" b="1" dirty="0" err="1" smtClean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Expm</a:t>
              </a:r>
              <a:r>
                <a:rPr lang="en-US" altLang="zh-TW" sz="2400" b="1" dirty="0" smtClean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 </a:t>
              </a:r>
              <a:endParaRPr lang="en-US" altLang="zh-TW" sz="24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004850" y="1936524"/>
            <a:ext cx="2227999" cy="642937"/>
            <a:chOff x="956130" y="3540394"/>
            <a:chExt cx="2469173" cy="642937"/>
          </a:xfrm>
          <a:solidFill>
            <a:srgbClr val="0070C0"/>
          </a:solidFill>
        </p:grpSpPr>
        <p:sp>
          <p:nvSpPr>
            <p:cNvPr id="16" name="矩形 44"/>
            <p:cNvSpPr/>
            <p:nvPr/>
          </p:nvSpPr>
          <p:spPr>
            <a:xfrm>
              <a:off x="971386" y="3540394"/>
              <a:ext cx="2453917" cy="6429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45"/>
            <p:cNvSpPr/>
            <p:nvPr/>
          </p:nvSpPr>
          <p:spPr>
            <a:xfrm>
              <a:off x="956130" y="3606473"/>
              <a:ext cx="2402249" cy="510778"/>
            </a:xfrm>
            <a:prstGeom prst="round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Add Statistic </a:t>
              </a:r>
              <a:endParaRPr lang="en-US" altLang="zh-TW" sz="24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851281" y="1950346"/>
            <a:ext cx="2970605" cy="642937"/>
            <a:chOff x="1184095" y="3563794"/>
            <a:chExt cx="1680215" cy="642937"/>
          </a:xfrm>
          <a:solidFill>
            <a:srgbClr val="0070C0"/>
          </a:solidFill>
        </p:grpSpPr>
        <p:sp>
          <p:nvSpPr>
            <p:cNvPr id="19" name="矩形 47"/>
            <p:cNvSpPr/>
            <p:nvPr/>
          </p:nvSpPr>
          <p:spPr>
            <a:xfrm>
              <a:off x="1184095" y="3563794"/>
              <a:ext cx="1680215" cy="64293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矩形 48"/>
            <p:cNvSpPr/>
            <p:nvPr/>
          </p:nvSpPr>
          <p:spPr>
            <a:xfrm>
              <a:off x="1251969" y="3628096"/>
              <a:ext cx="1542054" cy="510778"/>
            </a:xfrm>
            <a:prstGeom prst="round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Add Count &amp; </a:t>
              </a:r>
              <a:r>
                <a:rPr lang="en-US" altLang="zh-TW" sz="2400" b="1" dirty="0" err="1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V</a:t>
              </a:r>
              <a:r>
                <a:rPr lang="en-US" altLang="zh-TW" sz="2400" b="1" dirty="0" err="1" smtClean="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ar</a:t>
              </a:r>
              <a:endParaRPr lang="en-US" altLang="zh-TW" sz="2400" b="1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2380250" y="2946144"/>
            <a:ext cx="110220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0.89983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4694636" y="2933118"/>
            <a:ext cx="110220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0.89891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9820175" y="2924354"/>
            <a:ext cx="110220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0.90152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7125161" y="2927223"/>
            <a:ext cx="1102204" cy="4086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+mj-ea"/>
                <a:ea typeface="+mj-ea"/>
              </a:rPr>
              <a:t>0.90048</a:t>
            </a:r>
            <a:endParaRPr lang="zh-TW" altLang="en-US" b="1" dirty="0"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0690" y="2042631"/>
            <a:ext cx="1743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u="sng" dirty="0" smtClean="0">
                <a:latin typeface="+mj-ea"/>
                <a:ea typeface="+mj-ea"/>
              </a:rPr>
              <a:t>AUC Score</a:t>
            </a:r>
            <a:endParaRPr lang="en-US" altLang="zh-TW" sz="2400" b="1" u="sng" dirty="0">
              <a:latin typeface="+mj-ea"/>
              <a:ea typeface="+mj-ea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3" y="6038114"/>
            <a:ext cx="6435239" cy="70465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0" y="5289332"/>
            <a:ext cx="6422682" cy="67697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0" y="4450186"/>
            <a:ext cx="6422682" cy="736639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2" y="3676478"/>
            <a:ext cx="6416620" cy="659998"/>
          </a:xfrm>
          <a:prstGeom prst="rect">
            <a:avLst/>
          </a:prstGeom>
        </p:spPr>
      </p:pic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62" t="487" r="301" b="-487"/>
          <a:stretch/>
        </p:blipFill>
        <p:spPr>
          <a:xfrm>
            <a:off x="9153329" y="4006477"/>
            <a:ext cx="2004845" cy="191704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" t="487" r="72467" b="-487"/>
          <a:stretch/>
        </p:blipFill>
        <p:spPr>
          <a:xfrm>
            <a:off x="7427655" y="4006477"/>
            <a:ext cx="1725674" cy="1917046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7427655" y="4264090"/>
            <a:ext cx="3730519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573830" y="6063632"/>
            <a:ext cx="369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Private Score : 307 / 8749 (4%) 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1147" y="1278644"/>
            <a:ext cx="5320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+mj-ea"/>
                <a:ea typeface="+mj-ea"/>
              </a:rPr>
              <a:t>Final AUC</a:t>
            </a:r>
            <a:r>
              <a:rPr lang="zh-TW" altLang="en-US" sz="2000" b="1" dirty="0" smtClean="0">
                <a:latin typeface="+mj-ea"/>
                <a:ea typeface="+mj-ea"/>
              </a:rPr>
              <a:t> </a:t>
            </a:r>
            <a:r>
              <a:rPr lang="en-US" altLang="zh-TW" sz="2000" b="1" dirty="0" smtClean="0">
                <a:latin typeface="+mj-ea"/>
                <a:ea typeface="+mj-ea"/>
              </a:rPr>
              <a:t>: 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0.9015 on </a:t>
            </a:r>
            <a:r>
              <a:rPr lang="en-US" altLang="zh-TW" sz="2000" b="1" dirty="0" err="1">
                <a:solidFill>
                  <a:srgbClr val="FF0000"/>
                </a:solidFill>
                <a:latin typeface="+mj-ea"/>
                <a:ea typeface="+mj-ea"/>
              </a:rPr>
              <a:t>K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+mj-ea"/>
                <a:ea typeface="+mj-ea"/>
              </a:rPr>
              <a:t>aggle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 Public </a:t>
            </a:r>
            <a:r>
              <a:rPr lang="en-US" altLang="zh-TW" sz="2000" b="1" dirty="0">
                <a:solidFill>
                  <a:srgbClr val="FF0000"/>
                </a:solidFill>
                <a:latin typeface="+mj-ea"/>
                <a:ea typeface="+mj-ea"/>
              </a:rPr>
              <a:t>S</a:t>
            </a:r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core 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12575" y="6038114"/>
            <a:ext cx="1839168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52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Conclusion &amp; Improvement</a:t>
            </a:r>
            <a:endParaRPr lang="en-US" altLang="zh-TW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0361" y="1018700"/>
            <a:ext cx="11400453" cy="13502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zh-TW" sz="1800" dirty="0" smtClean="0">
                <a:latin typeface="+mj-ea"/>
                <a:ea typeface="+mj-ea"/>
              </a:rPr>
              <a:t>Despite of using raw data and sample </a:t>
            </a:r>
            <a:r>
              <a:rPr lang="en-US" altLang="zh-TW" sz="1800" dirty="0" err="1" smtClean="0">
                <a:latin typeface="+mj-ea"/>
                <a:ea typeface="+mj-ea"/>
              </a:rPr>
              <a:t>Lightgbm</a:t>
            </a:r>
            <a:r>
              <a:rPr lang="en-US" altLang="zh-TW" sz="1800" dirty="0" smtClean="0">
                <a:latin typeface="+mj-ea"/>
                <a:ea typeface="+mj-ea"/>
              </a:rPr>
              <a:t> model, It can also get a pretty good result.</a:t>
            </a:r>
            <a:br>
              <a:rPr lang="en-US" altLang="zh-TW" sz="1800" dirty="0" smtClean="0">
                <a:latin typeface="+mj-ea"/>
                <a:ea typeface="+mj-ea"/>
              </a:rPr>
            </a:br>
            <a:r>
              <a:rPr lang="en-US" altLang="zh-TW" sz="1800" dirty="0" smtClean="0">
                <a:latin typeface="+mj-ea"/>
                <a:ea typeface="+mj-ea"/>
              </a:rPr>
              <a:t>I tried several complex way to improve the AUC, but not actually work.</a:t>
            </a:r>
          </a:p>
          <a:p>
            <a:r>
              <a:rPr lang="en-US" altLang="zh-TW" sz="1800" dirty="0" smtClean="0">
                <a:latin typeface="+mj-ea"/>
                <a:ea typeface="+mj-ea"/>
              </a:rPr>
              <a:t>It is hard to use error analysis to improve the model because we don't know each feature actually mean.</a:t>
            </a:r>
          </a:p>
        </p:txBody>
      </p:sp>
      <p:sp>
        <p:nvSpPr>
          <p:cNvPr id="5" name="Google Shape;273;p31"/>
          <p:cNvSpPr/>
          <p:nvPr/>
        </p:nvSpPr>
        <p:spPr>
          <a:xfrm>
            <a:off x="924550" y="2852132"/>
            <a:ext cx="2482800" cy="572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+mj-ea"/>
                <a:ea typeface="+mj-ea"/>
                <a:cs typeface="Microsoft JhengHei"/>
                <a:sym typeface="Microsoft JhengHei"/>
              </a:rPr>
              <a:t>Feature Engineering</a:t>
            </a:r>
            <a:endParaRPr sz="1600" b="1" i="0" u="none" strike="noStrike" cap="none" dirty="0">
              <a:solidFill>
                <a:schemeClr val="bg1"/>
              </a:solidFill>
              <a:latin typeface="+mj-ea"/>
              <a:ea typeface="+mj-ea"/>
              <a:cs typeface="Microsoft JhengHei"/>
              <a:sym typeface="Microsoft JhengHei"/>
            </a:endParaRPr>
          </a:p>
        </p:txBody>
      </p:sp>
      <p:sp>
        <p:nvSpPr>
          <p:cNvPr id="6" name="Google Shape;273;p31"/>
          <p:cNvSpPr/>
          <p:nvPr/>
        </p:nvSpPr>
        <p:spPr>
          <a:xfrm>
            <a:off x="3761835" y="2852132"/>
            <a:ext cx="3320143" cy="572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+mj-ea"/>
                <a:ea typeface="+mj-ea"/>
                <a:cs typeface="Microsoft JhengHei"/>
                <a:sym typeface="Microsoft JhengHei"/>
              </a:rPr>
              <a:t>Model</a:t>
            </a:r>
            <a:endParaRPr sz="1600" b="1" i="0" u="none" strike="noStrike" cap="none" dirty="0">
              <a:solidFill>
                <a:schemeClr val="bg1"/>
              </a:solidFill>
              <a:latin typeface="+mj-ea"/>
              <a:ea typeface="+mj-ea"/>
              <a:cs typeface="Microsoft JhengHei"/>
              <a:sym typeface="Microsoft JhengHei"/>
            </a:endParaRPr>
          </a:p>
        </p:txBody>
      </p:sp>
      <p:sp>
        <p:nvSpPr>
          <p:cNvPr id="7" name="Google Shape;275;p31"/>
          <p:cNvSpPr txBox="1"/>
          <p:nvPr/>
        </p:nvSpPr>
        <p:spPr>
          <a:xfrm>
            <a:off x="924550" y="3605339"/>
            <a:ext cx="2482801" cy="18084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Use grouping method to create more useful data.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altLang="zh-TW" sz="1400" b="1" u="sng" dirty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For instance, </a:t>
            </a:r>
            <a:r>
              <a:rPr lang="en-US" altLang="zh-TW" sz="1400" b="1" u="sng" dirty="0" err="1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Kmeans</a:t>
            </a:r>
            <a:r>
              <a:rPr lang="en-US" altLang="zh-TW" sz="1400" b="1" u="sng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 Auto-encoder etc.</a:t>
            </a:r>
            <a:endParaRPr lang="en-US" altLang="zh-TW" sz="1400" b="1" u="sng" dirty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</p:txBody>
      </p:sp>
      <p:sp>
        <p:nvSpPr>
          <p:cNvPr id="8" name="Google Shape;275;p31"/>
          <p:cNvSpPr txBox="1"/>
          <p:nvPr/>
        </p:nvSpPr>
        <p:spPr>
          <a:xfrm>
            <a:off x="3761834" y="3605339"/>
            <a:ext cx="3320144" cy="18084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Try using different model.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1" i="0" u="sng" strike="noStrike" cap="none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For instance, CNN DNN  </a:t>
            </a:r>
            <a:r>
              <a:rPr lang="en-US" sz="1400" b="1" i="0" u="sng" strike="noStrike" cap="none" dirty="0" err="1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Catboost</a:t>
            </a:r>
            <a:r>
              <a:rPr lang="en-US" sz="1400" b="1" u="sng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 </a:t>
            </a:r>
            <a:r>
              <a:rPr lang="en-US" sz="1400" b="1" u="sng" dirty="0" err="1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Xgboost</a:t>
            </a:r>
            <a:r>
              <a:rPr lang="en-US" sz="1400" b="1" u="sng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 etc.</a:t>
            </a:r>
          </a:p>
          <a:p>
            <a:pPr marL="285750" lvl="0" indent="-285750">
              <a:lnSpc>
                <a:spcPct val="150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Ensemble Several </a:t>
            </a:r>
            <a:r>
              <a:rPr lang="en-US" sz="1400" b="1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model.</a:t>
            </a:r>
          </a:p>
          <a:p>
            <a:pPr lvl="0">
              <a:lnSpc>
                <a:spcPct val="150000"/>
              </a:lnSpc>
              <a:buClr>
                <a:srgbClr val="000000"/>
              </a:buClr>
              <a:buSzPts val="1200"/>
            </a:pPr>
            <a:r>
              <a:rPr lang="en-US" sz="1400" b="1" u="sng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For instance, Stacking Blending etc</a:t>
            </a:r>
            <a:r>
              <a:rPr lang="en-US" sz="1400" b="1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</p:txBody>
      </p:sp>
      <p:sp>
        <p:nvSpPr>
          <p:cNvPr id="9" name="Google Shape;273;p31"/>
          <p:cNvSpPr/>
          <p:nvPr/>
        </p:nvSpPr>
        <p:spPr>
          <a:xfrm>
            <a:off x="7375811" y="2852132"/>
            <a:ext cx="2545005" cy="572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US" altLang="zh-TW" sz="1600" b="1" dirty="0">
                <a:solidFill>
                  <a:schemeClr val="bg1"/>
                </a:solidFill>
                <a:latin typeface="+mj-ea"/>
                <a:ea typeface="+mj-ea"/>
              </a:rPr>
              <a:t>Hyper parameter</a:t>
            </a:r>
            <a:endParaRPr sz="1600" b="1" i="0" u="none" strike="noStrike" cap="none" dirty="0">
              <a:solidFill>
                <a:schemeClr val="bg1"/>
              </a:solidFill>
              <a:latin typeface="+mj-ea"/>
              <a:ea typeface="+mj-ea"/>
              <a:cs typeface="Microsoft JhengHei"/>
              <a:sym typeface="Microsoft JhengHei"/>
            </a:endParaRPr>
          </a:p>
        </p:txBody>
      </p:sp>
      <p:sp>
        <p:nvSpPr>
          <p:cNvPr id="10" name="Google Shape;275;p31"/>
          <p:cNvSpPr txBox="1"/>
          <p:nvPr/>
        </p:nvSpPr>
        <p:spPr>
          <a:xfrm>
            <a:off x="7374257" y="3605339"/>
            <a:ext cx="2546559" cy="7821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endParaRPr lang="en-US" altLang="zh-TW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-US" altLang="zh-TW" sz="1400" b="1" dirty="0" smtClean="0">
                <a:solidFill>
                  <a:srgbClr val="000000"/>
                </a:solidFill>
                <a:latin typeface="+mj-ea"/>
                <a:ea typeface="+mj-ea"/>
                <a:cs typeface="Microsoft JhengHei"/>
                <a:sym typeface="Microsoft JhengHei"/>
              </a:rPr>
              <a:t>Tuning more parameter.</a:t>
            </a:r>
            <a:endParaRPr lang="en-US" altLang="zh-TW" sz="1400" b="1" u="sng" dirty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lang="en-US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400" b="1" dirty="0" smtClean="0">
              <a:solidFill>
                <a:srgbClr val="000000"/>
              </a:solidFill>
              <a:latin typeface="+mj-ea"/>
              <a:ea typeface="+mj-ea"/>
              <a:cs typeface="Microsoft JhengHei"/>
              <a:sym typeface="Microsoft JhengHei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43339" y="5896946"/>
            <a:ext cx="1071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Finally, 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I think this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competition's 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processing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can't 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mapping on real cases at all. </a:t>
            </a:r>
          </a:p>
          <a:p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88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Conclusion &amp; Improvement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8303" y="961053"/>
            <a:ext cx="11328918" cy="589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600" b="1" dirty="0" smtClean="0">
                <a:solidFill>
                  <a:srgbClr val="FF0000"/>
                </a:solidFill>
                <a:latin typeface="+mj-ea"/>
                <a:ea typeface="+mj-ea"/>
              </a:rPr>
              <a:t>I think this competition is very different from real project.</a:t>
            </a:r>
          </a:p>
          <a:p>
            <a:pPr marL="0" indent="0">
              <a:buNone/>
            </a:pPr>
            <a:r>
              <a:rPr lang="en-US" altLang="zh-TW" sz="2600" b="1" dirty="0" smtClean="0">
                <a:latin typeface="+mj-ea"/>
                <a:ea typeface="+mj-ea"/>
              </a:rPr>
              <a:t>1.</a:t>
            </a:r>
            <a:r>
              <a:rPr lang="zh-TW" altLang="en-US" sz="2600" b="1" dirty="0" smtClean="0">
                <a:latin typeface="+mj-ea"/>
                <a:ea typeface="+mj-ea"/>
              </a:rPr>
              <a:t> </a:t>
            </a:r>
            <a:r>
              <a:rPr lang="en-US" altLang="zh-TW" sz="2600" b="1" dirty="0" smtClean="0">
                <a:latin typeface="+mj-ea"/>
                <a:ea typeface="+mj-ea"/>
              </a:rPr>
              <a:t>Feature is not explainable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 smtClean="0">
                <a:latin typeface="+mj-ea"/>
                <a:ea typeface="+mj-ea"/>
              </a:rPr>
              <a:t>In real cases, Create feature or transform feature need a reason.</a:t>
            </a:r>
            <a:br>
              <a:rPr lang="en-US" altLang="zh-TW" sz="1800" dirty="0" smtClean="0">
                <a:latin typeface="+mj-ea"/>
                <a:ea typeface="+mj-ea"/>
              </a:rPr>
            </a:br>
            <a:r>
              <a:rPr lang="en-US" altLang="zh-TW" sz="1800" dirty="0" smtClean="0">
                <a:latin typeface="+mj-ea"/>
                <a:ea typeface="+mj-ea"/>
              </a:rPr>
              <a:t>This competition De-identification not only on sample but also on feature. </a:t>
            </a:r>
            <a:r>
              <a:rPr lang="en-US" altLang="zh-TW" sz="1800" dirty="0" smtClean="0">
                <a:solidFill>
                  <a:srgbClr val="FF0000"/>
                </a:solidFill>
                <a:latin typeface="+mj-ea"/>
                <a:ea typeface="+mj-ea"/>
              </a:rPr>
              <a:t>It makes many processing become useless and make feature </a:t>
            </a:r>
            <a:r>
              <a:rPr lang="en-US" altLang="zh-TW" sz="1800" dirty="0">
                <a:solidFill>
                  <a:srgbClr val="FF0000"/>
                </a:solidFill>
                <a:latin typeface="+mj-ea"/>
                <a:ea typeface="+mj-ea"/>
              </a:rPr>
              <a:t>engineering like playing </a:t>
            </a:r>
            <a:r>
              <a:rPr lang="en-US" altLang="zh-TW" sz="1800" dirty="0" smtClean="0">
                <a:solidFill>
                  <a:srgbClr val="FF0000"/>
                </a:solidFill>
                <a:latin typeface="+mj-ea"/>
                <a:ea typeface="+mj-ea"/>
              </a:rPr>
              <a:t>lottery.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+mj-ea"/>
                <a:ea typeface="+mj-ea"/>
              </a:rPr>
              <a:t>2. Feature after  transformation</a:t>
            </a:r>
            <a:r>
              <a:rPr lang="zh-TW" altLang="en-US" sz="2400" b="1" dirty="0" smtClean="0">
                <a:latin typeface="+mj-ea"/>
                <a:ea typeface="+mj-ea"/>
              </a:rPr>
              <a:t> </a:t>
            </a:r>
            <a:endParaRPr lang="en-US" altLang="zh-TW" sz="24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800" dirty="0" smtClean="0">
                <a:latin typeface="+mj-ea"/>
                <a:ea typeface="+mj-ea"/>
              </a:rPr>
              <a:t>We know from EDA. </a:t>
            </a:r>
            <a:r>
              <a:rPr lang="en-US" altLang="zh-TW" sz="1800" dirty="0" smtClean="0">
                <a:solidFill>
                  <a:srgbClr val="FF0000"/>
                </a:solidFill>
                <a:latin typeface="+mj-ea"/>
                <a:ea typeface="+mj-ea"/>
              </a:rPr>
              <a:t>All feature's distribution is normal distribution. It doesn't make sense</a:t>
            </a:r>
            <a:r>
              <a:rPr lang="en-US" altLang="zh-TW" sz="1800" dirty="0" smtClean="0">
                <a:latin typeface="+mj-ea"/>
                <a:ea typeface="+mj-ea"/>
              </a:rPr>
              <a:t>.</a:t>
            </a:r>
            <a:br>
              <a:rPr lang="en-US" altLang="zh-TW" sz="1800" dirty="0" smtClean="0">
                <a:latin typeface="+mj-ea"/>
                <a:ea typeface="+mj-ea"/>
              </a:rPr>
            </a:br>
            <a:r>
              <a:rPr lang="en-US" altLang="zh-TW" sz="1800" dirty="0" smtClean="0">
                <a:latin typeface="+mj-ea"/>
                <a:ea typeface="+mj-ea"/>
              </a:rPr>
              <a:t>And </a:t>
            </a:r>
            <a:r>
              <a:rPr lang="en-US" altLang="zh-TW" sz="1800" dirty="0">
                <a:latin typeface="+mj-ea"/>
                <a:ea typeface="+mj-ea"/>
              </a:rPr>
              <a:t>it will make </a:t>
            </a:r>
            <a:r>
              <a:rPr lang="en-US" altLang="zh-TW" sz="1800" dirty="0" smtClean="0">
                <a:latin typeface="+mj-ea"/>
                <a:ea typeface="+mj-ea"/>
              </a:rPr>
              <a:t>contestants to guess original distribution in order to improve there AUC score. But it doesn't really improve the model. In real cases it doesn't </a:t>
            </a:r>
            <a:r>
              <a:rPr lang="en-US" altLang="zh-TW" sz="1800" dirty="0">
                <a:latin typeface="+mj-ea"/>
                <a:ea typeface="+mj-ea"/>
              </a:rPr>
              <a:t>make sense and </a:t>
            </a:r>
            <a:r>
              <a:rPr lang="en-US" altLang="zh-TW" sz="1800" dirty="0" smtClean="0">
                <a:latin typeface="+mj-ea"/>
                <a:ea typeface="+mj-ea"/>
              </a:rPr>
              <a:t>pointless.</a:t>
            </a:r>
            <a:endParaRPr lang="en-US" altLang="zh-TW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j-ea"/>
                <a:ea typeface="+mj-ea"/>
              </a:rPr>
              <a:t>3.</a:t>
            </a:r>
            <a:r>
              <a:rPr lang="zh-TW" altLang="en-US" sz="2400" b="1" dirty="0" smtClean="0">
                <a:latin typeface="+mj-ea"/>
                <a:ea typeface="+mj-ea"/>
              </a:rPr>
              <a:t> </a:t>
            </a:r>
            <a:r>
              <a:rPr lang="en-US" altLang="zh-TW" sz="2400" b="1" dirty="0" smtClean="0">
                <a:latin typeface="+mj-ea"/>
                <a:ea typeface="+mj-ea"/>
              </a:rPr>
              <a:t>Cant analysis specific feature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+mj-ea"/>
                <a:ea typeface="+mj-ea"/>
              </a:rPr>
              <a:t>Because of De-identification, We can do the transform on specific feature.</a:t>
            </a:r>
            <a:br>
              <a:rPr lang="en-US" altLang="zh-TW" sz="1800" dirty="0" smtClean="0">
                <a:latin typeface="+mj-ea"/>
                <a:ea typeface="+mj-ea"/>
              </a:rPr>
            </a:br>
            <a:r>
              <a:rPr lang="en-US" altLang="zh-TW" sz="1800" dirty="0" smtClean="0">
                <a:latin typeface="+mj-ea"/>
                <a:ea typeface="+mj-ea"/>
              </a:rPr>
              <a:t>For example , if we know income will affect consumer behavior, but we need to transform income to normal distribution. </a:t>
            </a:r>
            <a:br>
              <a:rPr lang="en-US" altLang="zh-TW" sz="1800" dirty="0" smtClean="0">
                <a:latin typeface="+mj-ea"/>
                <a:ea typeface="+mj-ea"/>
              </a:rPr>
            </a:br>
            <a:r>
              <a:rPr lang="en-US" altLang="zh-TW" sz="1800" dirty="0" smtClean="0">
                <a:latin typeface="+mj-ea"/>
                <a:ea typeface="+mj-ea"/>
              </a:rPr>
              <a:t>In this case, we need to transform all feature to get that result. </a:t>
            </a:r>
            <a:r>
              <a:rPr lang="en-US" altLang="zh-TW" sz="1800" dirty="0" smtClean="0">
                <a:solidFill>
                  <a:srgbClr val="FF0000"/>
                </a:solidFill>
                <a:latin typeface="+mj-ea"/>
                <a:ea typeface="+mj-ea"/>
              </a:rPr>
              <a:t>It will create to many useless feature </a:t>
            </a:r>
            <a:r>
              <a:rPr lang="en-US" altLang="zh-TW" sz="1800" dirty="0">
                <a:solidFill>
                  <a:srgbClr val="FF0000"/>
                </a:solidFill>
                <a:latin typeface="+mj-ea"/>
                <a:ea typeface="+mj-ea"/>
              </a:rPr>
              <a:t>or waste </a:t>
            </a:r>
            <a:r>
              <a:rPr lang="en-US" altLang="zh-TW" sz="1800" dirty="0" smtClean="0">
                <a:solidFill>
                  <a:srgbClr val="FF0000"/>
                </a:solidFill>
                <a:latin typeface="+mj-ea"/>
                <a:ea typeface="+mj-ea"/>
              </a:rPr>
              <a:t>computing resources.</a:t>
            </a:r>
          </a:p>
        </p:txBody>
      </p:sp>
    </p:spTree>
    <p:extLst>
      <p:ext uri="{BB962C8B-B14F-4D97-AF65-F5344CB8AC3E}">
        <p14:creationId xmlns:p14="http://schemas.microsoft.com/office/powerpoint/2010/main" val="3860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8303" y="1188721"/>
            <a:ext cx="11265893" cy="52702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b="1" dirty="0" smtClean="0">
                <a:latin typeface="+mj-ea"/>
                <a:ea typeface="+mj-ea"/>
              </a:rPr>
              <a:t>4. Error analysis </a:t>
            </a:r>
            <a:r>
              <a:rPr lang="en-US" altLang="zh-TW" sz="2400" b="1" dirty="0">
                <a:latin typeface="+mj-ea"/>
                <a:ea typeface="+mj-ea"/>
              </a:rPr>
              <a:t>is hard to </a:t>
            </a:r>
            <a:r>
              <a:rPr lang="en-US" altLang="zh-TW" sz="2400" b="1" dirty="0" smtClean="0">
                <a:latin typeface="+mj-ea"/>
                <a:ea typeface="+mj-ea"/>
              </a:rPr>
              <a:t>execute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+mj-ea"/>
                <a:ea typeface="+mj-ea"/>
              </a:rPr>
              <a:t>Because </a:t>
            </a:r>
            <a:r>
              <a:rPr lang="en-US" altLang="zh-TW" sz="1800" dirty="0">
                <a:latin typeface="+mj-ea"/>
                <a:ea typeface="+mj-ea"/>
              </a:rPr>
              <a:t>of </a:t>
            </a:r>
            <a:r>
              <a:rPr lang="en-US" altLang="zh-TW" sz="1800" dirty="0" smtClean="0">
                <a:latin typeface="+mj-ea"/>
                <a:ea typeface="+mj-ea"/>
              </a:rPr>
              <a:t>De-identification on feature, When we doing error analysis will get nothing.</a:t>
            </a:r>
            <a:br>
              <a:rPr lang="en-US" altLang="zh-TW" sz="1800" dirty="0" smtClean="0">
                <a:latin typeface="+mj-ea"/>
                <a:ea typeface="+mj-ea"/>
              </a:rPr>
            </a:br>
            <a:r>
              <a:rPr lang="en-US" altLang="zh-TW" sz="1800" dirty="0" smtClean="0">
                <a:latin typeface="+mj-ea"/>
                <a:ea typeface="+mj-ea"/>
              </a:rPr>
              <a:t>For example, We don't even know the importance select from model is reasonable or not, so as </a:t>
            </a:r>
            <a:r>
              <a:rPr lang="en-US" altLang="zh-TW" sz="1800" dirty="0" err="1" smtClean="0">
                <a:latin typeface="+mj-ea"/>
                <a:ea typeface="+mj-ea"/>
              </a:rPr>
              <a:t>shap</a:t>
            </a:r>
            <a:r>
              <a:rPr lang="en-US" altLang="zh-TW" sz="1800" dirty="0" smtClean="0">
                <a:latin typeface="+mj-ea"/>
                <a:ea typeface="+mj-ea"/>
              </a:rPr>
              <a:t> analysis. </a:t>
            </a:r>
          </a:p>
          <a:p>
            <a:pPr marL="0" indent="0">
              <a:buNone/>
            </a:pPr>
            <a:endParaRPr lang="en-US" altLang="zh-TW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18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b="1" dirty="0" smtClean="0">
                <a:latin typeface="+mj-ea"/>
                <a:ea typeface="+mj-ea"/>
              </a:rPr>
              <a:t>5. Can use magic way to get 0.922 (1%) AUC score</a:t>
            </a:r>
          </a:p>
          <a:p>
            <a:pPr marL="0" indent="0">
              <a:buNone/>
            </a:pPr>
            <a:r>
              <a:rPr lang="en-US" altLang="zh-TW" sz="1800" dirty="0" smtClean="0">
                <a:latin typeface="+mj-ea"/>
                <a:ea typeface="+mj-ea"/>
              </a:rPr>
              <a:t>After looking the kernel from </a:t>
            </a:r>
            <a:r>
              <a:rPr lang="en-US" altLang="zh-TW" sz="1800" dirty="0" err="1" smtClean="0">
                <a:latin typeface="+mj-ea"/>
                <a:ea typeface="+mj-ea"/>
              </a:rPr>
              <a:t>kaggle</a:t>
            </a:r>
            <a:r>
              <a:rPr lang="en-US" altLang="zh-TW" sz="1800" dirty="0" smtClean="0">
                <a:latin typeface="+mj-ea"/>
                <a:ea typeface="+mj-ea"/>
              </a:rPr>
              <a:t>, I realize almost top1% people use a magic way to get 0.922 AUC</a:t>
            </a:r>
            <a:r>
              <a:rPr lang="en-US" altLang="zh-TW" sz="1800" dirty="0">
                <a:latin typeface="+mj-ea"/>
                <a:ea typeface="+mj-ea"/>
              </a:rPr>
              <a:t>.</a:t>
            </a:r>
            <a:r>
              <a:rPr lang="en-US" altLang="zh-TW" sz="1800" dirty="0" smtClean="0">
                <a:solidFill>
                  <a:srgbClr val="FF0000"/>
                </a:solidFill>
                <a:latin typeface="+mj-ea"/>
                <a:ea typeface="+mj-ea"/>
              </a:rPr>
              <a:t> And they even don't know why……</a:t>
            </a:r>
            <a:r>
              <a:rPr lang="en-US" altLang="zh-TW" sz="1800" dirty="0" smtClean="0">
                <a:latin typeface="+mj-ea"/>
                <a:ea typeface="+mj-ea"/>
              </a:rPr>
              <a:t> (The paper Link Below)</a:t>
            </a:r>
            <a:br>
              <a:rPr lang="en-US" altLang="zh-TW" sz="1800" dirty="0" smtClean="0">
                <a:latin typeface="+mj-ea"/>
                <a:ea typeface="+mj-ea"/>
              </a:rPr>
            </a:br>
            <a:r>
              <a:rPr lang="en-US" altLang="zh-TW" sz="1800" dirty="0" smtClean="0">
                <a:solidFill>
                  <a:srgbClr val="FF0000"/>
                </a:solidFill>
                <a:latin typeface="+mj-ea"/>
                <a:ea typeface="+mj-ea"/>
              </a:rPr>
              <a:t>This is a big problem! Because it tell use this model have the best performance, but it can only use on this data set. And it cant explain anything about its output. </a:t>
            </a:r>
            <a:endParaRPr lang="en-US" altLang="zh-TW" sz="18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1800" dirty="0">
              <a:latin typeface="+mj-ea"/>
              <a:ea typeface="+mj-ea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88303" y="270586"/>
            <a:ext cx="9601200" cy="697157"/>
          </a:xfrm>
        </p:spPr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Conclusion &amp; Improvement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2" t="24703" r="20497" b="1569"/>
          <a:stretch/>
        </p:blipFill>
        <p:spPr>
          <a:xfrm>
            <a:off x="488303" y="2758937"/>
            <a:ext cx="6417427" cy="15629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62" b="46033"/>
          <a:stretch/>
        </p:blipFill>
        <p:spPr>
          <a:xfrm>
            <a:off x="7439636" y="2766162"/>
            <a:ext cx="4066654" cy="156299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1768" y="3696641"/>
            <a:ext cx="17789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solidFill>
                  <a:srgbClr val="0070C0"/>
                </a:solidFill>
                <a:latin typeface="+mj-ea"/>
                <a:ea typeface="+mj-ea"/>
              </a:rPr>
              <a:t>Shap</a:t>
            </a:r>
            <a:r>
              <a:rPr lang="en-US" altLang="zh-TW" b="1" dirty="0" smtClean="0">
                <a:solidFill>
                  <a:srgbClr val="0070C0"/>
                </a:solidFill>
                <a:latin typeface="+mj-ea"/>
                <a:ea typeface="+mj-ea"/>
              </a:rPr>
              <a:t> analysis</a:t>
            </a:r>
            <a:endParaRPr lang="zh-TW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561933" y="3729102"/>
            <a:ext cx="21917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  <a:ea typeface="+mj-ea"/>
              </a:rPr>
              <a:t>Model importance</a:t>
            </a:r>
            <a:endParaRPr lang="zh-TW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88303" y="6362297"/>
            <a:ext cx="6643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+mj-ea"/>
                <a:ea typeface="+mj-ea"/>
                <a:hlinkClick r:id="rId4"/>
              </a:rPr>
              <a:t>AUC 0.922 : https</a:t>
            </a:r>
            <a:r>
              <a:rPr lang="en-US" altLang="zh-TW" sz="1200" dirty="0">
                <a:latin typeface="+mj-ea"/>
                <a:ea typeface="+mj-ea"/>
                <a:hlinkClick r:id="rId4"/>
              </a:rPr>
              <a:t>://github.com/btrotta/kaggle-santander-2019/blob/master/Readme.pdf</a:t>
            </a:r>
            <a:endParaRPr lang="zh-TW" altLang="en-US" sz="1200" dirty="0">
              <a:latin typeface="+mj-ea"/>
              <a:ea typeface="+mj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18"/>
          <a:stretch/>
        </p:blipFill>
        <p:spPr>
          <a:xfrm>
            <a:off x="7931904" y="4398200"/>
            <a:ext cx="1308723" cy="82879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4"/>
          <a:stretch/>
        </p:blipFill>
        <p:spPr>
          <a:xfrm>
            <a:off x="9240627" y="4392692"/>
            <a:ext cx="2143122" cy="82879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240627" y="4363923"/>
            <a:ext cx="2143122" cy="34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417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預留位置 5"/>
          <p:cNvSpPr>
            <a:spLocks noGrp="1"/>
          </p:cNvSpPr>
          <p:nvPr>
            <p:ph type="body" sz="half" idx="2"/>
          </p:nvPr>
        </p:nvSpPr>
        <p:spPr>
          <a:xfrm>
            <a:off x="2847109" y="5135604"/>
            <a:ext cx="3919451" cy="13982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9600" dirty="0" smtClean="0">
                <a:solidFill>
                  <a:srgbClr val="0070C0"/>
                </a:solidFill>
              </a:rPr>
              <a:t>Q &amp; A</a:t>
            </a:r>
            <a:endParaRPr lang="zh-TW" altLang="en-US" sz="9600" dirty="0">
              <a:solidFill>
                <a:srgbClr val="0070C0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992687" y="4235334"/>
            <a:ext cx="3495502" cy="1266029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rgbClr val="0070C0"/>
                </a:solidFill>
              </a:rPr>
              <a:t>Thanks</a:t>
            </a:r>
            <a:endParaRPr lang="zh-TW" altLang="en-US" sz="7200" dirty="0">
              <a:solidFill>
                <a:srgbClr val="0070C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" y="277351"/>
            <a:ext cx="3629723" cy="122725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97" y="1662547"/>
            <a:ext cx="3452473" cy="2759825"/>
          </a:xfrm>
          <a:prstGeom prst="rect">
            <a:avLst/>
          </a:prstGeom>
        </p:spPr>
      </p:pic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903514" y="1598646"/>
            <a:ext cx="9601200" cy="4295078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Project Description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EDA &amp; Feature Engineering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Modeling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Result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800" b="1" dirty="0">
                <a:solidFill>
                  <a:srgbClr val="0070C0"/>
                </a:solidFill>
                <a:latin typeface="+mj-ea"/>
                <a:ea typeface="+mj-ea"/>
              </a:rPr>
              <a:t>Conclusion &amp; Improvement</a:t>
            </a:r>
            <a:endParaRPr lang="en-US" altLang="zh-TW" sz="2800" b="1" dirty="0" smtClean="0">
              <a:latin typeface="+mj-ea"/>
              <a:ea typeface="+mj-ea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0070C0"/>
                </a:solidFill>
              </a:rPr>
              <a:t>O</a:t>
            </a:r>
            <a:r>
              <a:rPr lang="en-US" altLang="zh-TW" b="0" dirty="0" smtClean="0">
                <a:solidFill>
                  <a:srgbClr val="0070C0"/>
                </a:solidFill>
              </a:rPr>
              <a:t>utline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Project </a:t>
            </a:r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Description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" y="1310605"/>
            <a:ext cx="5363885" cy="4287762"/>
          </a:xfrm>
        </p:spPr>
      </p:pic>
      <p:sp>
        <p:nvSpPr>
          <p:cNvPr id="5" name="圓角矩形 4"/>
          <p:cNvSpPr/>
          <p:nvPr/>
        </p:nvSpPr>
        <p:spPr>
          <a:xfrm>
            <a:off x="6224684" y="525791"/>
            <a:ext cx="4490421" cy="984725"/>
          </a:xfrm>
          <a:prstGeom prst="roundRect">
            <a:avLst/>
          </a:prstGeom>
          <a:solidFill>
            <a:schemeClr val="accent3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+mj-ea"/>
                <a:ea typeface="+mj-ea"/>
              </a:rPr>
              <a:t>Purpose :</a:t>
            </a:r>
            <a:r>
              <a:rPr lang="en-US" altLang="zh-TW" sz="2400" dirty="0" smtClean="0">
                <a:latin typeface="+mj-ea"/>
                <a:ea typeface="+mj-ea"/>
              </a:rPr>
              <a:t> </a:t>
            </a:r>
          </a:p>
          <a:p>
            <a:pPr algn="ctr"/>
            <a:r>
              <a:rPr lang="en-US" altLang="zh-TW" dirty="0" smtClean="0">
                <a:latin typeface="+mj-ea"/>
                <a:ea typeface="+mj-ea"/>
              </a:rPr>
              <a:t>Predict who will make a transaction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224684" y="1655072"/>
            <a:ext cx="4490421" cy="899831"/>
          </a:xfrm>
          <a:prstGeom prst="roundRect">
            <a:avLst/>
          </a:prstGeom>
          <a:solidFill>
            <a:srgbClr val="00206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+mj-ea"/>
                <a:ea typeface="+mj-ea"/>
              </a:rPr>
              <a:t>Evaluation :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Use AUC to evaluate the performance.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6224684" y="2699459"/>
            <a:ext cx="5967316" cy="1116041"/>
          </a:xfrm>
          <a:prstGeom prst="roundRect">
            <a:avLst/>
          </a:prstGeom>
          <a:solidFill>
            <a:srgbClr val="0070C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latin typeface="+mj-ea"/>
                <a:ea typeface="+mj-ea"/>
              </a:rPr>
              <a:t>Data Set :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b="1" dirty="0" err="1" smtClean="0">
                <a:latin typeface="+mj-ea"/>
                <a:ea typeface="+mj-ea"/>
              </a:rPr>
              <a:t>Train_data</a:t>
            </a:r>
            <a:r>
              <a:rPr lang="en-US" altLang="zh-TW" b="1" dirty="0" smtClean="0">
                <a:latin typeface="+mj-ea"/>
                <a:ea typeface="+mj-ea"/>
              </a:rPr>
              <a:t> : 20W sample , 202 feature (With Target)</a:t>
            </a:r>
          </a:p>
          <a:p>
            <a:r>
              <a:rPr lang="en-US" altLang="zh-TW" b="1" dirty="0" err="1" smtClean="0">
                <a:latin typeface="+mj-ea"/>
                <a:ea typeface="+mj-ea"/>
              </a:rPr>
              <a:t>Test_data</a:t>
            </a:r>
            <a:r>
              <a:rPr lang="en-US" altLang="zh-TW" b="1" dirty="0" smtClean="0">
                <a:latin typeface="+mj-ea"/>
                <a:ea typeface="+mj-ea"/>
              </a:rPr>
              <a:t> : 20W sample ,  201 feature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27" y="3881535"/>
            <a:ext cx="3948502" cy="266563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6416" y="6270172"/>
            <a:ext cx="927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</a:rPr>
              <a:t>資料來源 </a:t>
            </a:r>
            <a:r>
              <a:rPr lang="en-US" altLang="zh-TW" sz="1200" dirty="0" smtClean="0">
                <a:latin typeface="+mj-ea"/>
                <a:ea typeface="+mj-ea"/>
              </a:rPr>
              <a:t>:</a:t>
            </a:r>
            <a:r>
              <a:rPr lang="zh-TW" altLang="en-US" sz="1200" dirty="0" smtClean="0">
                <a:latin typeface="+mj-ea"/>
                <a:ea typeface="+mj-ea"/>
              </a:rPr>
              <a:t> </a:t>
            </a:r>
            <a:r>
              <a:rPr lang="en-US" altLang="zh-TW" sz="1200" dirty="0">
                <a:latin typeface="+mj-ea"/>
                <a:ea typeface="+mj-ea"/>
                <a:hlinkClick r:id="rId4"/>
              </a:rPr>
              <a:t>https://www.kaggle.com/c/santander-customer-transaction-prediction/data</a:t>
            </a:r>
            <a:r>
              <a:rPr lang="zh-TW" altLang="en-US" sz="1200" dirty="0" smtClean="0">
                <a:latin typeface="+mj-ea"/>
                <a:ea typeface="+mj-ea"/>
              </a:rPr>
              <a:t> </a:t>
            </a:r>
            <a:endParaRPr lang="zh-TW" altLang="en-US" sz="1200" dirty="0">
              <a:latin typeface="+mj-ea"/>
              <a:ea typeface="+mj-ea"/>
            </a:endParaRPr>
          </a:p>
        </p:txBody>
      </p:sp>
      <p:cxnSp>
        <p:nvCxnSpPr>
          <p:cNvPr id="16" name="肘形接點 15"/>
          <p:cNvCxnSpPr/>
          <p:nvPr/>
        </p:nvCxnSpPr>
        <p:spPr>
          <a:xfrm rot="16200000" flipH="1">
            <a:off x="6407393" y="3988088"/>
            <a:ext cx="1191272" cy="1129812"/>
          </a:xfrm>
          <a:prstGeom prst="bentConnector2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9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EDA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4892" y="1346719"/>
            <a:ext cx="10178031" cy="48130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Describe the data (Min 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M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ax 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M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ean etc.)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Check the Nan Value on each feature.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Check the ratio between 1 and 0 (Buy or not).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Check the distribution on each feature between 1 and 0 </a:t>
            </a: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Check the statistic indicator on each feature 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between 1 and 0 </a:t>
            </a:r>
            <a:endParaRPr lang="en-US" altLang="zh-TW" sz="2400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Use PCA to </a:t>
            </a:r>
            <a:r>
              <a:rPr lang="en-US" altLang="zh-TW" sz="2400" dirty="0">
                <a:solidFill>
                  <a:srgbClr val="0070C0"/>
                </a:solidFill>
                <a:latin typeface="+mj-ea"/>
                <a:ea typeface="+mj-ea"/>
              </a:rPr>
              <a:t>decomposition the component </a:t>
            </a:r>
            <a:r>
              <a:rPr lang="en-US" altLang="zh-TW" sz="2400" dirty="0" smtClean="0">
                <a:solidFill>
                  <a:srgbClr val="0070C0"/>
                </a:solidFill>
                <a:latin typeface="+mj-ea"/>
                <a:ea typeface="+mj-ea"/>
              </a:rPr>
              <a:t>into 2-D graph</a:t>
            </a:r>
          </a:p>
          <a:p>
            <a:pPr>
              <a:buClr>
                <a:srgbClr val="0070C0"/>
              </a:buClr>
            </a:pPr>
            <a:endParaRPr lang="zh-TW" altLang="en-US" sz="2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81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EDA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2158" y="1203651"/>
            <a:ext cx="6192415" cy="734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0070C0"/>
                </a:solidFill>
                <a:latin typeface="+mj-ea"/>
                <a:ea typeface="+mj-ea"/>
              </a:rPr>
              <a:t>Check the ratio between 1 and 0 (Buy or not</a:t>
            </a:r>
            <a:r>
              <a:rPr lang="en-US" altLang="zh-TW" sz="1800" dirty="0" smtClean="0">
                <a:solidFill>
                  <a:srgbClr val="0070C0"/>
                </a:solidFill>
                <a:latin typeface="+mj-ea"/>
                <a:ea typeface="+mj-ea"/>
              </a:rPr>
              <a:t>).</a:t>
            </a:r>
          </a:p>
          <a:p>
            <a:pPr marL="0" indent="0">
              <a:buNone/>
            </a:pPr>
            <a:r>
              <a:rPr lang="en-US" altLang="zh-TW" sz="1800" dirty="0" smtClean="0">
                <a:solidFill>
                  <a:srgbClr val="0070C0"/>
                </a:solidFill>
                <a:latin typeface="+mj-ea"/>
                <a:ea typeface="+mj-ea"/>
              </a:rPr>
              <a:t>We can see only 10% customer will make a transaction</a:t>
            </a:r>
            <a:endParaRPr lang="en-US" altLang="zh-TW" sz="1800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zh-TW" altLang="en-US" sz="1800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36" y="2230016"/>
            <a:ext cx="5019416" cy="409035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63179" y="1083368"/>
            <a:ext cx="431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Check the distribution on each </a:t>
            </a:r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feature</a:t>
            </a:r>
            <a:endParaRPr lang="en-US" altLang="zh-TW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6603721" y="1568325"/>
            <a:ext cx="5189260" cy="4043265"/>
            <a:chOff x="6662436" y="1937658"/>
            <a:chExt cx="5189260" cy="404326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436" y="1937658"/>
              <a:ext cx="5189260" cy="404326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6662436" y="1937658"/>
              <a:ext cx="1109964" cy="96416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503677" y="2976465"/>
              <a:ext cx="929572" cy="97971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488126" y="1937658"/>
              <a:ext cx="945123" cy="96416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ea"/>
                <a:ea typeface="+mj-ea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6657882" y="5686236"/>
            <a:ext cx="508093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It show var_0 , var_2 ,var_12 have different distribution between 1 and 0 , It might help us to distinguish people who will buy or not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EDA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367" y="1426324"/>
            <a:ext cx="6425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Check the statistic indicator on each feature between 1 and 0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444204" y="1425064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PCA </a:t>
            </a:r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2-D graph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287" y="1854570"/>
            <a:ext cx="3813403" cy="35758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194604" y="5420657"/>
            <a:ext cx="4803859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It shows all feature might cant perfectly split 1 and 0 into two spaces.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So we might need to generate some feature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8231006" y="2508823"/>
            <a:ext cx="2397967" cy="226733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7" y="2156655"/>
            <a:ext cx="6425681" cy="261950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8302" y="5187820"/>
            <a:ext cx="4802155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Target 1 and 0 have different distribution in Kurtosis distribution.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It can give machine more information to separate the target. 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2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EDA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8302" y="967743"/>
            <a:ext cx="9984247" cy="22474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I figure out all feature's </a:t>
            </a: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distribution are close to normal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distribution</a:t>
            </a:r>
            <a:r>
              <a:rPr lang="en-US" altLang="zh-TW" dirty="0" smtClean="0">
                <a:latin typeface="+mj-ea"/>
                <a:ea typeface="+mj-ea"/>
              </a:rPr>
              <a:t>. 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It </a:t>
            </a:r>
            <a:r>
              <a:rPr lang="en-US" altLang="zh-TW" dirty="0">
                <a:latin typeface="+mj-ea"/>
                <a:ea typeface="+mj-ea"/>
              </a:rPr>
              <a:t>actually </a:t>
            </a:r>
            <a:r>
              <a:rPr lang="en-US" altLang="zh-TW" dirty="0" smtClean="0">
                <a:latin typeface="+mj-ea"/>
                <a:ea typeface="+mj-ea"/>
              </a:rPr>
              <a:t>doesn't </a:t>
            </a:r>
            <a:r>
              <a:rPr lang="en-US" altLang="zh-TW" dirty="0">
                <a:latin typeface="+mj-ea"/>
                <a:ea typeface="+mj-ea"/>
              </a:rPr>
              <a:t>make </a:t>
            </a:r>
            <a:r>
              <a:rPr lang="en-US" altLang="zh-TW" dirty="0" smtClean="0">
                <a:latin typeface="+mj-ea"/>
                <a:ea typeface="+mj-ea"/>
              </a:rPr>
              <a:t>sense. In </a:t>
            </a:r>
            <a:r>
              <a:rPr lang="en-US" altLang="zh-TW" dirty="0">
                <a:latin typeface="+mj-ea"/>
                <a:ea typeface="+mj-ea"/>
              </a:rPr>
              <a:t>real word normal distribution is not too common</a:t>
            </a:r>
            <a:r>
              <a:rPr lang="en-US" altLang="zh-TW" dirty="0" smtClean="0">
                <a:latin typeface="+mj-ea"/>
                <a:ea typeface="+mj-ea"/>
              </a:rPr>
              <a:t>.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 In general, We always use log transform to let the distribution close to normal</a:t>
            </a:r>
            <a:br>
              <a:rPr lang="en-US" altLang="zh-TW" dirty="0" smtClean="0">
                <a:latin typeface="+mj-ea"/>
                <a:ea typeface="+mj-ea"/>
              </a:rPr>
            </a:br>
            <a:r>
              <a:rPr lang="en-US" altLang="zh-TW" dirty="0" smtClean="0">
                <a:latin typeface="+mj-ea"/>
                <a:ea typeface="+mj-ea"/>
              </a:rPr>
              <a:t>(It is common in Financial analysis).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I guess the feature might did it before , So I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use exmp1 to transform </a:t>
            </a:r>
            <a:r>
              <a:rPr lang="en-US" altLang="zh-TW" dirty="0" smtClean="0">
                <a:latin typeface="+mj-ea"/>
                <a:ea typeface="+mj-ea"/>
              </a:rPr>
              <a:t>back to the original distribution. 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75" y="3467961"/>
            <a:ext cx="4039164" cy="30163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2" y="3467961"/>
            <a:ext cx="4153480" cy="2934046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5288903" y="4501110"/>
            <a:ext cx="1744825" cy="951722"/>
          </a:xfrm>
          <a:prstGeom prst="rightArrow">
            <a:avLst/>
          </a:prstGeom>
          <a:solidFill>
            <a:srgbClr val="0070C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94114" y="5452832"/>
            <a:ext cx="979714" cy="901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559282" y="5452832"/>
            <a:ext cx="1013926" cy="1031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Feature Engineering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81381" y="1394131"/>
            <a:ext cx="5281127" cy="1975009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 smtClean="0">
                <a:solidFill>
                  <a:srgbClr val="0070C0"/>
                </a:solidFill>
                <a:latin typeface="+mj-ea"/>
                <a:ea typeface="+mj-ea"/>
              </a:rPr>
              <a:t>Generate some statistic indicator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 Skew , Kurt , </a:t>
            </a:r>
            <a:r>
              <a:rPr lang="en-US" altLang="zh-TW" dirty="0" err="1" smtClean="0">
                <a:solidFill>
                  <a:srgbClr val="0070C0"/>
                </a:solidFill>
                <a:latin typeface="+mj-ea"/>
                <a:ea typeface="+mj-ea"/>
              </a:rPr>
              <a:t>Std</a:t>
            </a:r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 , Mean , Medium etc.</a:t>
            </a:r>
          </a:p>
          <a:p>
            <a:endParaRPr lang="en-US" altLang="zh-TW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Reason : 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EDA shows target will have different distribution on different statistic indicator.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91578" y="4017166"/>
            <a:ext cx="5281127" cy="228147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2. </a:t>
            </a:r>
            <a:r>
              <a:rPr lang="en-US" altLang="zh-TW" sz="2000" b="1" dirty="0" smtClean="0">
                <a:solidFill>
                  <a:srgbClr val="0070C0"/>
                </a:solidFill>
                <a:latin typeface="+mj-ea"/>
                <a:ea typeface="+mj-ea"/>
              </a:rPr>
              <a:t>Use expm1 transform on each feature</a:t>
            </a:r>
            <a:endParaRPr lang="en-US" altLang="zh-TW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zh-TW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Reason :</a:t>
            </a:r>
          </a:p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All the feature’s distribution are close to normal distribution,</a:t>
            </a:r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 It actually doesn’t make sense. Try to get back original data distribution. </a:t>
            </a:r>
            <a:endParaRPr lang="en-US" altLang="zh-TW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92831" y="992602"/>
            <a:ext cx="5937909" cy="3200876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3. </a:t>
            </a:r>
            <a:r>
              <a:rPr lang="en-US" altLang="zh-TW" sz="2000" b="1" dirty="0" smtClean="0">
                <a:solidFill>
                  <a:srgbClr val="0070C0"/>
                </a:solidFill>
                <a:latin typeface="+mj-ea"/>
                <a:ea typeface="+mj-ea"/>
              </a:rPr>
              <a:t>Add counts and variable on each feature</a:t>
            </a:r>
            <a:endParaRPr lang="en-US" altLang="zh-TW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zh-TW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Reason :</a:t>
            </a: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Because we don’t know the feature name in this data set , So we can only guess what it might be.</a:t>
            </a:r>
          </a:p>
          <a:p>
            <a:endParaRPr lang="en-US" altLang="zh-TW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For instance, It might have occupation in the feature. But it transform into float , and we know same occupation might </a:t>
            </a:r>
            <a:r>
              <a:rPr lang="en-US" altLang="zh-TW" dirty="0">
                <a:solidFill>
                  <a:srgbClr val="0070C0"/>
                </a:solidFill>
                <a:latin typeface="+mj-ea"/>
                <a:ea typeface="+mj-ea"/>
              </a:rPr>
              <a:t>have similar consuming </a:t>
            </a:r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behavior.  </a:t>
            </a:r>
            <a:endParaRPr lang="en-US" altLang="zh-TW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19" y="3984084"/>
            <a:ext cx="1476581" cy="1781424"/>
          </a:xfrm>
          <a:prstGeom prst="rect">
            <a:avLst/>
          </a:prstGeom>
        </p:spPr>
      </p:pic>
      <p:cxnSp>
        <p:nvCxnSpPr>
          <p:cNvPr id="15" name="直線單箭頭接點 14"/>
          <p:cNvCxnSpPr>
            <a:stCxn id="13" idx="3"/>
          </p:cNvCxnSpPr>
          <p:nvPr/>
        </p:nvCxnSpPr>
        <p:spPr>
          <a:xfrm>
            <a:off x="7933600" y="4874796"/>
            <a:ext cx="164917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933600" y="4970030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Sort by unique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" b="33847"/>
          <a:stretch/>
        </p:blipFill>
        <p:spPr>
          <a:xfrm>
            <a:off x="9693530" y="3760605"/>
            <a:ext cx="2210108" cy="215221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0089503" y="4041045"/>
            <a:ext cx="1564432" cy="472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+mj-ea"/>
              <a:ea typeface="+mj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33036" y="5931447"/>
            <a:ext cx="593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We can see var_68 only have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  <a:ea typeface="+mj-ea"/>
              </a:rPr>
              <a:t>461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 values , So it might meaning some category data. Not float before.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8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+mj-ea"/>
                <a:ea typeface="+mj-ea"/>
              </a:rPr>
              <a:t>Modeling</a:t>
            </a:r>
            <a:endParaRPr lang="zh-TW" altLang="en-US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8303" y="1811786"/>
            <a:ext cx="209695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  <a:latin typeface="+mj-ea"/>
                <a:ea typeface="+mj-ea"/>
              </a:rPr>
              <a:t>Lightgbm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zh-TW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73631" y="1759457"/>
            <a:ext cx="2631226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+mj-ea"/>
                <a:ea typeface="+mj-ea"/>
              </a:rPr>
              <a:t>O-O-F</a:t>
            </a:r>
          </a:p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+mj-ea"/>
                <a:ea typeface="+mj-ea"/>
              </a:rPr>
              <a:t>(Out Of Fold)</a:t>
            </a:r>
            <a:endParaRPr lang="zh-TW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659852" y="1895537"/>
            <a:ext cx="2124595" cy="58477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  <a:latin typeface="+mj-ea"/>
                <a:ea typeface="+mj-ea"/>
              </a:rPr>
              <a:t>HyperOpt</a:t>
            </a:r>
            <a:endParaRPr lang="zh-TW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75598" y="1330239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Model Select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7646" y="1348502"/>
            <a:ext cx="1979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T</a:t>
            </a:r>
            <a:r>
              <a:rPr lang="en-US" altLang="zh-TW" dirty="0" smtClean="0">
                <a:latin typeface="+mj-ea"/>
                <a:ea typeface="+mj-ea"/>
              </a:rPr>
              <a:t>raining Method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9714" y="1348502"/>
            <a:ext cx="2957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+mj-ea"/>
                <a:ea typeface="+mj-ea"/>
              </a:rPr>
              <a:t>Hyper </a:t>
            </a:r>
            <a:r>
              <a:rPr lang="en-US" altLang="zh-TW" dirty="0" smtClean="0">
                <a:latin typeface="+mj-ea"/>
                <a:ea typeface="+mj-ea"/>
              </a:rPr>
              <a:t>parameter tuning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3" y="3525242"/>
            <a:ext cx="6620799" cy="264832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7753" y="6298163"/>
            <a:ext cx="11398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+mj-ea"/>
                <a:ea typeface="+mj-ea"/>
                <a:hlinkClick r:id="rId3"/>
              </a:rPr>
              <a:t>資料來源 </a:t>
            </a:r>
            <a:r>
              <a:rPr lang="en-US" altLang="zh-TW" sz="1200" dirty="0" smtClean="0">
                <a:latin typeface="+mj-ea"/>
                <a:ea typeface="+mj-ea"/>
                <a:hlinkClick r:id="rId3"/>
              </a:rPr>
              <a:t>:https</a:t>
            </a:r>
            <a:r>
              <a:rPr lang="en-US" altLang="zh-TW" sz="1200" dirty="0">
                <a:latin typeface="+mj-ea"/>
                <a:ea typeface="+mj-ea"/>
                <a:hlinkClick r:id="rId3"/>
              </a:rPr>
              <a:t>://stackoverflow.com/questions/40368467/cross-validation-extracting-the-model-values-out-per-row</a:t>
            </a:r>
            <a:endParaRPr lang="zh-TW" altLang="en-US" sz="1200" dirty="0">
              <a:latin typeface="+mj-ea"/>
              <a:ea typeface="+mj-ea"/>
            </a:endParaRPr>
          </a:p>
        </p:txBody>
      </p:sp>
      <p:cxnSp>
        <p:nvCxnSpPr>
          <p:cNvPr id="13" name="肘形接點 12"/>
          <p:cNvCxnSpPr>
            <a:stCxn id="5" idx="2"/>
            <a:endCxn id="10" idx="1"/>
          </p:cNvCxnSpPr>
          <p:nvPr/>
        </p:nvCxnSpPr>
        <p:spPr>
          <a:xfrm rot="5400000">
            <a:off x="1559300" y="1519458"/>
            <a:ext cx="2258948" cy="4400941"/>
          </a:xfrm>
          <a:prstGeom prst="bentConnector4">
            <a:avLst>
              <a:gd name="adj1" fmla="val 20691"/>
              <a:gd name="adj2" fmla="val 105194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29785" y="3179049"/>
            <a:ext cx="22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  <a:latin typeface="+mj-ea"/>
                <a:ea typeface="+mj-ea"/>
              </a:rPr>
              <a:t>How o-o-f work</a:t>
            </a:r>
            <a:endParaRPr lang="zh-TW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21" y="3596606"/>
            <a:ext cx="4602258" cy="2505591"/>
          </a:xfrm>
          <a:prstGeom prst="rect">
            <a:avLst/>
          </a:prstGeom>
        </p:spPr>
      </p:pic>
      <p:cxnSp>
        <p:nvCxnSpPr>
          <p:cNvPr id="17" name="直線單箭頭接點 16"/>
          <p:cNvCxnSpPr>
            <a:stCxn id="6" idx="2"/>
            <a:endCxn id="15" idx="0"/>
          </p:cNvCxnSpPr>
          <p:nvPr/>
        </p:nvCxnSpPr>
        <p:spPr>
          <a:xfrm>
            <a:off x="9722150" y="2480312"/>
            <a:ext cx="0" cy="111629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1885</TotalTime>
  <Words>662</Words>
  <Application>Microsoft Office PowerPoint</Application>
  <PresentationFormat>寬螢幕</PresentationFormat>
  <Paragraphs>131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HY중고딕</vt:lpstr>
      <vt:lpstr>Microsoft JhengHei UI</vt:lpstr>
      <vt:lpstr>Microsoft JhengHei</vt:lpstr>
      <vt:lpstr>Microsoft JhengHei</vt:lpstr>
      <vt:lpstr>Arial</vt:lpstr>
      <vt:lpstr>Times New Roman</vt:lpstr>
      <vt:lpstr>菱格線條 16x9</vt:lpstr>
      <vt:lpstr>2020年 富邦金控儲備幹部 - 簡報專題                                              報告人: 賴奕辰</vt:lpstr>
      <vt:lpstr>Outline</vt:lpstr>
      <vt:lpstr>Project Description</vt:lpstr>
      <vt:lpstr>EDA</vt:lpstr>
      <vt:lpstr>EDA</vt:lpstr>
      <vt:lpstr>EDA</vt:lpstr>
      <vt:lpstr>EDA</vt:lpstr>
      <vt:lpstr>Feature Engineering</vt:lpstr>
      <vt:lpstr>Modeling</vt:lpstr>
      <vt:lpstr>Result</vt:lpstr>
      <vt:lpstr>Conclusion &amp; Improvement</vt:lpstr>
      <vt:lpstr>Conclusion &amp; Improvement</vt:lpstr>
      <vt:lpstr>Conclusion &amp; Improvement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yi Lai</dc:creator>
  <cp:lastModifiedBy>yi Lai</cp:lastModifiedBy>
  <cp:revision>48</cp:revision>
  <dcterms:created xsi:type="dcterms:W3CDTF">2020-04-05T13:47:53Z</dcterms:created>
  <dcterms:modified xsi:type="dcterms:W3CDTF">2021-06-20T15:19:30Z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