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5"/>
  </p:notesMasterIdLst>
  <p:sldIdLst>
    <p:sldId id="256" r:id="rId5"/>
    <p:sldId id="257"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8" r:id="rId19"/>
    <p:sldId id="279" r:id="rId20"/>
    <p:sldId id="275" r:id="rId21"/>
    <p:sldId id="276" r:id="rId22"/>
    <p:sldId id="277"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54" d="100"/>
          <a:sy n="54" d="100"/>
        </p:scale>
        <p:origin x="1236"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10/25/2022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‹N°›</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4217679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customXml" Target="../ink/ink9.xml"/><Relationship Id="rId21" Type="http://schemas.openxmlformats.org/officeDocument/2006/relationships/image" Target="../media/image4.png"/><Relationship Id="rId34" Type="http://schemas.openxmlformats.org/officeDocument/2006/relationships/customXml" Target="../ink/ink28.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1.xml"/><Relationship Id="rId13" Type="http://schemas.openxmlformats.org/officeDocument/2006/relationships/image" Target="../media/image18.png"/><Relationship Id="rId18" Type="http://schemas.openxmlformats.org/officeDocument/2006/relationships/customXml" Target="../ink/ink39.xml"/><Relationship Id="rId3" Type="http://schemas.openxmlformats.org/officeDocument/2006/relationships/customXml" Target="../ink/ink30.xml"/><Relationship Id="rId7" Type="http://schemas.openxmlformats.org/officeDocument/2006/relationships/image" Target="../media/image5.png"/><Relationship Id="rId12" Type="http://schemas.openxmlformats.org/officeDocument/2006/relationships/customXml" Target="../ink/ink34.xml"/><Relationship Id="rId17" Type="http://schemas.openxmlformats.org/officeDocument/2006/relationships/customXml" Target="../ink/ink38.xml"/><Relationship Id="rId2" Type="http://schemas.openxmlformats.org/officeDocument/2006/relationships/image" Target="../media/image6.png"/><Relationship Id="rId16" Type="http://schemas.openxmlformats.org/officeDocument/2006/relationships/customXml" Target="../ink/ink37.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6.xml"/><Relationship Id="rId10" Type="http://schemas.openxmlformats.org/officeDocument/2006/relationships/customXml" Target="../ink/ink33.xml"/><Relationship Id="rId9" Type="http://schemas.openxmlformats.org/officeDocument/2006/relationships/customXml" Target="../ink/ink32.xml"/><Relationship Id="rId14" Type="http://schemas.openxmlformats.org/officeDocument/2006/relationships/customXml" Target="../ink/ink35.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jeff4326/Applied-Project-Caspone"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504183" y="962529"/>
            <a:ext cx="7816363" cy="1985197"/>
          </a:xfrm>
        </p:spPr>
        <p:txBody>
          <a:bodyPr anchor="ctr">
            <a:normAutofit/>
          </a:bodyPr>
          <a:lstStyle/>
          <a:p>
            <a:r>
              <a:rPr lang="en-US" dirty="0">
                <a:solidFill>
                  <a:srgbClr val="0E659B"/>
                </a:solidFill>
              </a:rPr>
              <a:t>DATA SCIENCE CAPSTONE PROJECT</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
        <p:nvSpPr>
          <p:cNvPr id="5" name="Rectangle 4">
            <a:extLst>
              <a:ext uri="{FF2B5EF4-FFF2-40B4-BE49-F238E27FC236}">
                <a16:creationId xmlns:a16="http://schemas.microsoft.com/office/drawing/2014/main" id="{1C6E661C-7DC9-4DBE-BFAF-0E48E94ABBBE}"/>
              </a:ext>
            </a:extLst>
          </p:cNvPr>
          <p:cNvSpPr/>
          <p:nvPr/>
        </p:nvSpPr>
        <p:spPr>
          <a:xfrm>
            <a:off x="504183" y="2587399"/>
            <a:ext cx="7003201" cy="7437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fr-FR" sz="2800" dirty="0">
                <a:solidFill>
                  <a:schemeClr val="accent1"/>
                </a:solidFill>
                <a:latin typeface="IBM Plex Mono SemiBold" panose="020B0709050203000203" pitchFamily="49" charset="0"/>
              </a:rPr>
              <a:t>JERRY CHRISTIAN REYINANI AMVANE</a:t>
            </a:r>
          </a:p>
        </p:txBody>
      </p:sp>
      <p:cxnSp>
        <p:nvCxnSpPr>
          <p:cNvPr id="12" name="Connecteur droit avec flèche 11">
            <a:extLst>
              <a:ext uri="{FF2B5EF4-FFF2-40B4-BE49-F238E27FC236}">
                <a16:creationId xmlns:a16="http://schemas.microsoft.com/office/drawing/2014/main" id="{6876D5FA-86AB-40EE-9231-88F1971BC6C9}"/>
              </a:ext>
            </a:extLst>
          </p:cNvPr>
          <p:cNvCxnSpPr/>
          <p:nvPr/>
        </p:nvCxnSpPr>
        <p:spPr>
          <a:xfrm flipH="1">
            <a:off x="2205318" y="1999296"/>
            <a:ext cx="13362" cy="62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12BE6EA-4AA2-495E-982A-43A9B9E6C980}"/>
              </a:ext>
            </a:extLst>
          </p:cNvPr>
          <p:cNvSpPr/>
          <p:nvPr/>
        </p:nvSpPr>
        <p:spPr>
          <a:xfrm>
            <a:off x="32894" y="5136111"/>
            <a:ext cx="6347012" cy="98503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800" dirty="0">
                <a:solidFill>
                  <a:schemeClr val="accent1"/>
                </a:solidFill>
                <a:latin typeface="IBM Plex Mono SemiBold" panose="020B0709050203000203" pitchFamily="49" charset="0"/>
              </a:rPr>
              <a:t>https://github.com/jeff4326</a:t>
            </a:r>
          </a:p>
        </p:txBody>
      </p:sp>
      <p:sp>
        <p:nvSpPr>
          <p:cNvPr id="31" name="Ellipse 30">
            <a:extLst>
              <a:ext uri="{FF2B5EF4-FFF2-40B4-BE49-F238E27FC236}">
                <a16:creationId xmlns:a16="http://schemas.microsoft.com/office/drawing/2014/main" id="{303BA82E-7C69-43CA-A7E6-6BDAE7293569}"/>
              </a:ext>
            </a:extLst>
          </p:cNvPr>
          <p:cNvSpPr/>
          <p:nvPr/>
        </p:nvSpPr>
        <p:spPr>
          <a:xfrm>
            <a:off x="507910" y="3325124"/>
            <a:ext cx="3929513" cy="1146276"/>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fr-FR" sz="2800" dirty="0">
                <a:solidFill>
                  <a:schemeClr val="accent1"/>
                </a:solidFill>
                <a:latin typeface="IBM Plex Mono SemiBold" panose="020B0709050203000203" pitchFamily="49" charset="0"/>
              </a:rPr>
              <a:t>25/10/2022</a:t>
            </a:r>
          </a:p>
        </p:txBody>
      </p:sp>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D0CDD6-ECA2-4E93-BCD9-D9FB0A29B19D}"/>
              </a:ext>
            </a:extLst>
          </p:cNvPr>
          <p:cNvSpPr>
            <a:spLocks noGrp="1"/>
          </p:cNvSpPr>
          <p:nvPr>
            <p:ph type="title"/>
          </p:nvPr>
        </p:nvSpPr>
        <p:spPr/>
        <p:txBody>
          <a:bodyPr/>
          <a:lstStyle/>
          <a:p>
            <a:r>
              <a:rPr lang="fr-FR" dirty="0"/>
              <a:t>DATA WRANGLING</a:t>
            </a:r>
          </a:p>
        </p:txBody>
      </p:sp>
      <p:sp>
        <p:nvSpPr>
          <p:cNvPr id="3" name="Espace réservé du contenu 2">
            <a:extLst>
              <a:ext uri="{FF2B5EF4-FFF2-40B4-BE49-F238E27FC236}">
                <a16:creationId xmlns:a16="http://schemas.microsoft.com/office/drawing/2014/main" id="{BA7DA6C1-9409-4680-8AA6-C6CC280B2719}"/>
              </a:ext>
            </a:extLst>
          </p:cNvPr>
          <p:cNvSpPr>
            <a:spLocks noGrp="1"/>
          </p:cNvSpPr>
          <p:nvPr>
            <p:ph sz="half" idx="1"/>
          </p:nvPr>
        </p:nvSpPr>
        <p:spPr>
          <a:xfrm>
            <a:off x="838200" y="1825625"/>
            <a:ext cx="10515600" cy="4351338"/>
          </a:xfrm>
        </p:spPr>
        <p:txBody>
          <a:bodyPr>
            <a:normAutofit/>
          </a:bodyPr>
          <a:lstStyle/>
          <a:p>
            <a:pPr marL="16510">
              <a:lnSpc>
                <a:spcPct val="100000"/>
              </a:lnSpc>
              <a:spcBef>
                <a:spcPts val="1280"/>
              </a:spcBef>
            </a:pPr>
            <a:r>
              <a:rPr lang="en-US" sz="2500" spc="-15" dirty="0">
                <a:solidFill>
                  <a:srgbClr val="404040"/>
                </a:solidFill>
                <a:latin typeface="IBM Plex Mono Text" panose="020B0509050203000203"/>
                <a:cs typeface="Carlito"/>
              </a:rPr>
              <a:t>Create </a:t>
            </a:r>
            <a:r>
              <a:rPr lang="en-US" sz="2500" dirty="0">
                <a:solidFill>
                  <a:srgbClr val="404040"/>
                </a:solidFill>
                <a:latin typeface="IBM Plex Mono Text" panose="020B0509050203000203"/>
                <a:cs typeface="Carlito"/>
              </a:rPr>
              <a:t>a </a:t>
            </a:r>
            <a:r>
              <a:rPr lang="en-US" sz="2500" spc="-5" dirty="0">
                <a:solidFill>
                  <a:srgbClr val="404040"/>
                </a:solidFill>
                <a:latin typeface="IBM Plex Mono Text" panose="020B0509050203000203"/>
                <a:cs typeface="Carlito"/>
              </a:rPr>
              <a:t>training label </a:t>
            </a:r>
            <a:r>
              <a:rPr lang="en-US" sz="2500" dirty="0">
                <a:solidFill>
                  <a:srgbClr val="404040"/>
                </a:solidFill>
                <a:latin typeface="IBM Plex Mono Text" panose="020B0509050203000203"/>
                <a:cs typeface="Carlito"/>
              </a:rPr>
              <a:t>with </a:t>
            </a:r>
            <a:r>
              <a:rPr lang="en-US" sz="2500" spc="-5" dirty="0">
                <a:solidFill>
                  <a:srgbClr val="404040"/>
                </a:solidFill>
                <a:latin typeface="IBM Plex Mono Text" panose="020B0509050203000203"/>
                <a:cs typeface="Carlito"/>
              </a:rPr>
              <a:t>landing </a:t>
            </a:r>
            <a:r>
              <a:rPr lang="en-US" sz="2500" spc="-15" dirty="0">
                <a:solidFill>
                  <a:srgbClr val="404040"/>
                </a:solidFill>
                <a:latin typeface="IBM Plex Mono Text" panose="020B0509050203000203"/>
                <a:cs typeface="Carlito"/>
              </a:rPr>
              <a:t>outcomes </a:t>
            </a:r>
            <a:r>
              <a:rPr lang="en-US" sz="2500" spc="-5" dirty="0">
                <a:solidFill>
                  <a:srgbClr val="404040"/>
                </a:solidFill>
                <a:latin typeface="IBM Plex Mono Text" panose="020B0509050203000203"/>
                <a:cs typeface="Carlito"/>
              </a:rPr>
              <a:t>where successful </a:t>
            </a:r>
            <a:r>
              <a:rPr lang="en-US" sz="2500" dirty="0">
                <a:solidFill>
                  <a:srgbClr val="404040"/>
                </a:solidFill>
                <a:latin typeface="IBM Plex Mono Text" panose="020B0509050203000203"/>
                <a:cs typeface="Carlito"/>
              </a:rPr>
              <a:t>= 1 &amp; </a:t>
            </a:r>
            <a:r>
              <a:rPr lang="en-US" sz="2500" spc="-15" dirty="0">
                <a:solidFill>
                  <a:srgbClr val="404040"/>
                </a:solidFill>
                <a:latin typeface="IBM Plex Mono Text" panose="020B0509050203000203"/>
                <a:cs typeface="Carlito"/>
              </a:rPr>
              <a:t>failure </a:t>
            </a:r>
            <a:r>
              <a:rPr lang="en-US" sz="2500" dirty="0">
                <a:solidFill>
                  <a:srgbClr val="404040"/>
                </a:solidFill>
                <a:latin typeface="IBM Plex Mono Text" panose="020B0509050203000203"/>
                <a:cs typeface="Carlito"/>
              </a:rPr>
              <a:t>=</a:t>
            </a:r>
            <a:r>
              <a:rPr lang="en-US" sz="2500" spc="-85" dirty="0">
                <a:solidFill>
                  <a:srgbClr val="404040"/>
                </a:solidFill>
                <a:latin typeface="IBM Plex Mono Text" panose="020B0509050203000203"/>
                <a:cs typeface="Carlito"/>
              </a:rPr>
              <a:t> </a:t>
            </a:r>
            <a:r>
              <a:rPr lang="en-US" sz="2500" dirty="0">
                <a:solidFill>
                  <a:srgbClr val="404040"/>
                </a:solidFill>
                <a:latin typeface="IBM Plex Mono Text" panose="020B0509050203000203"/>
                <a:cs typeface="Carlito"/>
              </a:rPr>
              <a:t>0.</a:t>
            </a:r>
            <a:endParaRPr lang="en-US" sz="2500" dirty="0">
              <a:latin typeface="IBM Plex Mono Text" panose="020B0509050203000203"/>
              <a:cs typeface="Carlito"/>
            </a:endParaRPr>
          </a:p>
          <a:p>
            <a:pPr marL="16510">
              <a:lnSpc>
                <a:spcPct val="100000"/>
              </a:lnSpc>
              <a:spcBef>
                <a:spcPts val="1175"/>
              </a:spcBef>
            </a:pPr>
            <a:r>
              <a:rPr lang="en-US" sz="2500" dirty="0">
                <a:solidFill>
                  <a:srgbClr val="404040"/>
                </a:solidFill>
                <a:latin typeface="IBM Plex Mono Text" panose="020B0509050203000203"/>
                <a:cs typeface="Carlito"/>
              </a:rPr>
              <a:t>Outcome</a:t>
            </a:r>
            <a:r>
              <a:rPr lang="en-US" sz="2500" spc="-75" dirty="0">
                <a:solidFill>
                  <a:srgbClr val="404040"/>
                </a:solidFill>
                <a:latin typeface="IBM Plex Mono Text" panose="020B0509050203000203"/>
                <a:cs typeface="Carlito"/>
              </a:rPr>
              <a:t> </a:t>
            </a:r>
            <a:r>
              <a:rPr lang="en-US" sz="2500" dirty="0">
                <a:solidFill>
                  <a:srgbClr val="404040"/>
                </a:solidFill>
                <a:latin typeface="IBM Plex Mono Text" panose="020B0509050203000203"/>
                <a:cs typeface="Carlito"/>
              </a:rPr>
              <a:t>column</a:t>
            </a:r>
            <a:r>
              <a:rPr lang="en-US" sz="2500" spc="-45" dirty="0">
                <a:solidFill>
                  <a:srgbClr val="404040"/>
                </a:solidFill>
                <a:latin typeface="IBM Plex Mono Text" panose="020B0509050203000203"/>
                <a:cs typeface="Carlito"/>
              </a:rPr>
              <a:t> </a:t>
            </a:r>
            <a:r>
              <a:rPr lang="en-US" sz="2500" spc="-5" dirty="0">
                <a:solidFill>
                  <a:srgbClr val="404040"/>
                </a:solidFill>
                <a:latin typeface="IBM Plex Mono Text" panose="020B0509050203000203"/>
                <a:cs typeface="Carlito"/>
              </a:rPr>
              <a:t>has</a:t>
            </a:r>
            <a:r>
              <a:rPr lang="en-US" sz="2500" spc="-40" dirty="0">
                <a:solidFill>
                  <a:srgbClr val="404040"/>
                </a:solidFill>
                <a:latin typeface="IBM Plex Mono Text" panose="020B0509050203000203"/>
                <a:cs typeface="Carlito"/>
              </a:rPr>
              <a:t> </a:t>
            </a:r>
            <a:r>
              <a:rPr lang="en-US" sz="2500" spc="-10" dirty="0">
                <a:solidFill>
                  <a:srgbClr val="404040"/>
                </a:solidFill>
                <a:latin typeface="IBM Plex Mono Text" panose="020B0509050203000203"/>
                <a:cs typeface="Carlito"/>
              </a:rPr>
              <a:t>two</a:t>
            </a:r>
            <a:r>
              <a:rPr lang="en-US" sz="2500" spc="-25" dirty="0">
                <a:solidFill>
                  <a:srgbClr val="404040"/>
                </a:solidFill>
                <a:latin typeface="IBM Plex Mono Text" panose="020B0509050203000203"/>
                <a:cs typeface="Carlito"/>
              </a:rPr>
              <a:t> </a:t>
            </a:r>
            <a:r>
              <a:rPr lang="en-US" sz="2500" dirty="0">
                <a:solidFill>
                  <a:srgbClr val="404040"/>
                </a:solidFill>
                <a:latin typeface="IBM Plex Mono Text" panose="020B0509050203000203"/>
                <a:cs typeface="Carlito"/>
              </a:rPr>
              <a:t>components:</a:t>
            </a:r>
            <a:r>
              <a:rPr lang="en-US" sz="2500" spc="-75" dirty="0">
                <a:solidFill>
                  <a:srgbClr val="404040"/>
                </a:solidFill>
                <a:latin typeface="IBM Plex Mono Text" panose="020B0509050203000203"/>
                <a:cs typeface="Carlito"/>
              </a:rPr>
              <a:t> </a:t>
            </a:r>
            <a:r>
              <a:rPr lang="en-US" sz="2500" dirty="0">
                <a:solidFill>
                  <a:srgbClr val="404040"/>
                </a:solidFill>
                <a:latin typeface="IBM Plex Mono Text" panose="020B0509050203000203"/>
                <a:cs typeface="Carlito"/>
              </a:rPr>
              <a:t>‘Mission</a:t>
            </a:r>
            <a:r>
              <a:rPr lang="en-US" sz="2500" spc="5" dirty="0">
                <a:solidFill>
                  <a:srgbClr val="404040"/>
                </a:solidFill>
                <a:latin typeface="IBM Plex Mono Text" panose="020B0509050203000203"/>
                <a:cs typeface="Carlito"/>
              </a:rPr>
              <a:t> </a:t>
            </a:r>
            <a:r>
              <a:rPr lang="en-US" sz="2500" spc="-5" dirty="0">
                <a:solidFill>
                  <a:srgbClr val="404040"/>
                </a:solidFill>
                <a:latin typeface="IBM Plex Mono Text" panose="020B0509050203000203"/>
                <a:cs typeface="Carlito"/>
              </a:rPr>
              <a:t>Outcome’</a:t>
            </a:r>
            <a:r>
              <a:rPr lang="en-US" sz="2500" spc="-65" dirty="0">
                <a:solidFill>
                  <a:srgbClr val="404040"/>
                </a:solidFill>
                <a:latin typeface="IBM Plex Mono Text" panose="020B0509050203000203"/>
                <a:cs typeface="Carlito"/>
              </a:rPr>
              <a:t> </a:t>
            </a:r>
            <a:r>
              <a:rPr lang="en-US" sz="2500" dirty="0">
                <a:solidFill>
                  <a:srgbClr val="404040"/>
                </a:solidFill>
                <a:latin typeface="IBM Plex Mono Text" panose="020B0509050203000203"/>
                <a:cs typeface="Carlito"/>
              </a:rPr>
              <a:t>‘Landing</a:t>
            </a:r>
            <a:r>
              <a:rPr lang="en-US" sz="2500" spc="-50" dirty="0">
                <a:solidFill>
                  <a:srgbClr val="404040"/>
                </a:solidFill>
                <a:latin typeface="IBM Plex Mono Text" panose="020B0509050203000203"/>
                <a:cs typeface="Carlito"/>
              </a:rPr>
              <a:t> </a:t>
            </a:r>
            <a:r>
              <a:rPr lang="en-US" sz="2500" spc="-5" dirty="0">
                <a:solidFill>
                  <a:srgbClr val="404040"/>
                </a:solidFill>
                <a:latin typeface="IBM Plex Mono Text" panose="020B0509050203000203"/>
                <a:cs typeface="Carlito"/>
              </a:rPr>
              <a:t>Location’</a:t>
            </a:r>
            <a:endParaRPr lang="en-US" sz="2500" dirty="0">
              <a:latin typeface="IBM Plex Mono Text" panose="020B0509050203000203"/>
              <a:cs typeface="Carlito"/>
            </a:endParaRPr>
          </a:p>
          <a:p>
            <a:pPr marL="16510" marR="5080">
              <a:lnSpc>
                <a:spcPct val="150000"/>
              </a:lnSpc>
              <a:spcBef>
                <a:spcPts val="290"/>
              </a:spcBef>
            </a:pPr>
            <a:r>
              <a:rPr lang="en-US" sz="2500" dirty="0">
                <a:solidFill>
                  <a:srgbClr val="404040"/>
                </a:solidFill>
                <a:latin typeface="IBM Plex Mono Text" panose="020B0509050203000203"/>
                <a:cs typeface="Carlito"/>
              </a:rPr>
              <a:t>New </a:t>
            </a:r>
            <a:r>
              <a:rPr lang="en-US" sz="2500" spc="-5" dirty="0">
                <a:solidFill>
                  <a:srgbClr val="404040"/>
                </a:solidFill>
                <a:latin typeface="IBM Plex Mono Text" panose="020B0509050203000203"/>
                <a:cs typeface="Carlito"/>
              </a:rPr>
              <a:t>training </a:t>
            </a:r>
            <a:r>
              <a:rPr lang="en-US" sz="2500" dirty="0">
                <a:solidFill>
                  <a:srgbClr val="404040"/>
                </a:solidFill>
                <a:latin typeface="IBM Plex Mono Text" panose="020B0509050203000203"/>
                <a:cs typeface="Carlito"/>
              </a:rPr>
              <a:t>label column </a:t>
            </a:r>
            <a:r>
              <a:rPr lang="en-US" sz="2500" spc="-15" dirty="0">
                <a:solidFill>
                  <a:srgbClr val="404040"/>
                </a:solidFill>
                <a:latin typeface="IBM Plex Mono Text" panose="020B0509050203000203"/>
                <a:cs typeface="Carlito"/>
              </a:rPr>
              <a:t>‘class’ </a:t>
            </a:r>
            <a:r>
              <a:rPr lang="en-US" sz="2500" spc="-5" dirty="0">
                <a:solidFill>
                  <a:srgbClr val="404040"/>
                </a:solidFill>
                <a:latin typeface="IBM Plex Mono Text" panose="020B0509050203000203"/>
                <a:cs typeface="Carlito"/>
              </a:rPr>
              <a:t>with </a:t>
            </a:r>
            <a:r>
              <a:rPr lang="en-US" sz="2500" dirty="0">
                <a:solidFill>
                  <a:srgbClr val="404040"/>
                </a:solidFill>
                <a:latin typeface="IBM Plex Mono Text" panose="020B0509050203000203"/>
                <a:cs typeface="Carlito"/>
              </a:rPr>
              <a:t>a </a:t>
            </a:r>
            <a:r>
              <a:rPr lang="en-US" sz="2500" spc="-5" dirty="0">
                <a:solidFill>
                  <a:srgbClr val="404040"/>
                </a:solidFill>
                <a:latin typeface="IBM Plex Mono Text" panose="020B0509050203000203"/>
                <a:cs typeface="Carlito"/>
              </a:rPr>
              <a:t>value of </a:t>
            </a:r>
            <a:r>
              <a:rPr lang="en-US" sz="2500" dirty="0">
                <a:solidFill>
                  <a:srgbClr val="404040"/>
                </a:solidFill>
                <a:latin typeface="IBM Plex Mono Text" panose="020B0509050203000203"/>
                <a:cs typeface="Carlito"/>
              </a:rPr>
              <a:t>1 </a:t>
            </a:r>
            <a:r>
              <a:rPr lang="en-US" sz="2500" spc="-5" dirty="0">
                <a:solidFill>
                  <a:srgbClr val="404040"/>
                </a:solidFill>
                <a:latin typeface="IBM Plex Mono Text" panose="020B0509050203000203"/>
                <a:cs typeface="Carlito"/>
              </a:rPr>
              <a:t>if </a:t>
            </a:r>
            <a:r>
              <a:rPr lang="en-US" sz="2500" dirty="0">
                <a:solidFill>
                  <a:srgbClr val="404040"/>
                </a:solidFill>
                <a:latin typeface="IBM Plex Mono Text" panose="020B0509050203000203"/>
                <a:cs typeface="Carlito"/>
              </a:rPr>
              <a:t>‘Mission </a:t>
            </a:r>
            <a:r>
              <a:rPr lang="en-US" sz="2500" spc="-5" dirty="0">
                <a:solidFill>
                  <a:srgbClr val="404040"/>
                </a:solidFill>
                <a:latin typeface="IBM Plex Mono Text" panose="020B0509050203000203"/>
                <a:cs typeface="Carlito"/>
              </a:rPr>
              <a:t>Outcome’ is </a:t>
            </a:r>
            <a:r>
              <a:rPr lang="en-US" sz="2500" spc="-30" dirty="0">
                <a:solidFill>
                  <a:srgbClr val="404040"/>
                </a:solidFill>
                <a:latin typeface="IBM Plex Mono Text" panose="020B0509050203000203"/>
                <a:cs typeface="Carlito"/>
              </a:rPr>
              <a:t>True </a:t>
            </a:r>
            <a:r>
              <a:rPr lang="en-US" sz="2500" dirty="0">
                <a:solidFill>
                  <a:srgbClr val="404040"/>
                </a:solidFill>
                <a:latin typeface="IBM Plex Mono Text" panose="020B0509050203000203"/>
                <a:cs typeface="Carlito"/>
              </a:rPr>
              <a:t>and 0 </a:t>
            </a:r>
            <a:r>
              <a:rPr lang="en-US" sz="2500" spc="-5" dirty="0">
                <a:solidFill>
                  <a:srgbClr val="404040"/>
                </a:solidFill>
                <a:latin typeface="IBM Plex Mono Text" panose="020B0509050203000203"/>
                <a:cs typeface="Carlito"/>
              </a:rPr>
              <a:t>otherwise.  </a:t>
            </a:r>
            <a:r>
              <a:rPr lang="en-US" sz="2500" u="heavy" spc="-20" dirty="0">
                <a:solidFill>
                  <a:srgbClr val="404040"/>
                </a:solidFill>
                <a:uFill>
                  <a:solidFill>
                    <a:srgbClr val="404040"/>
                  </a:solidFill>
                </a:uFill>
                <a:latin typeface="IBM Plex Mono Text" panose="020B0509050203000203"/>
                <a:cs typeface="Carlito"/>
              </a:rPr>
              <a:t>Value </a:t>
            </a:r>
            <a:r>
              <a:rPr lang="en-US" sz="2500" u="heavy" dirty="0">
                <a:solidFill>
                  <a:srgbClr val="404040"/>
                </a:solidFill>
                <a:uFill>
                  <a:solidFill>
                    <a:srgbClr val="404040"/>
                  </a:solidFill>
                </a:uFill>
                <a:latin typeface="IBM Plex Mono Text" panose="020B0509050203000203"/>
                <a:cs typeface="Carlito"/>
              </a:rPr>
              <a:t>Mapping:</a:t>
            </a:r>
            <a:endParaRPr lang="en-US" sz="2500" dirty="0">
              <a:latin typeface="IBM Plex Mono Text" panose="020B0509050203000203"/>
              <a:cs typeface="Carlito"/>
            </a:endParaRPr>
          </a:p>
          <a:p>
            <a:pPr marL="16510">
              <a:lnSpc>
                <a:spcPct val="100000"/>
              </a:lnSpc>
              <a:spcBef>
                <a:spcPts val="1275"/>
              </a:spcBef>
            </a:pPr>
            <a:r>
              <a:rPr lang="en-US" sz="2500" spc="-30" dirty="0">
                <a:solidFill>
                  <a:srgbClr val="404040"/>
                </a:solidFill>
                <a:latin typeface="IBM Plex Mono Text" panose="020B0509050203000203"/>
                <a:cs typeface="Carlito"/>
              </a:rPr>
              <a:t>True </a:t>
            </a:r>
            <a:r>
              <a:rPr lang="en-US" sz="2500" dirty="0">
                <a:solidFill>
                  <a:srgbClr val="404040"/>
                </a:solidFill>
                <a:latin typeface="IBM Plex Mono Text" panose="020B0509050203000203"/>
                <a:cs typeface="Carlito"/>
              </a:rPr>
              <a:t>ASDS, </a:t>
            </a:r>
            <a:r>
              <a:rPr lang="en-US" sz="2500" spc="-30" dirty="0">
                <a:solidFill>
                  <a:srgbClr val="404040"/>
                </a:solidFill>
                <a:latin typeface="IBM Plex Mono Text" panose="020B0509050203000203"/>
                <a:cs typeface="Carlito"/>
              </a:rPr>
              <a:t>True </a:t>
            </a:r>
            <a:r>
              <a:rPr lang="en-US" sz="2500" spc="-10" dirty="0">
                <a:solidFill>
                  <a:srgbClr val="404040"/>
                </a:solidFill>
                <a:latin typeface="IBM Plex Mono Text" panose="020B0509050203000203"/>
                <a:cs typeface="Carlito"/>
              </a:rPr>
              <a:t>RTLS, </a:t>
            </a:r>
            <a:r>
              <a:rPr lang="en-US" sz="2500" dirty="0">
                <a:solidFill>
                  <a:srgbClr val="404040"/>
                </a:solidFill>
                <a:latin typeface="IBM Plex Mono Text" panose="020B0509050203000203"/>
                <a:cs typeface="Carlito"/>
              </a:rPr>
              <a:t>&amp; </a:t>
            </a:r>
            <a:r>
              <a:rPr lang="en-US" sz="2500" spc="-30" dirty="0">
                <a:solidFill>
                  <a:srgbClr val="404040"/>
                </a:solidFill>
                <a:latin typeface="IBM Plex Mono Text" panose="020B0509050203000203"/>
                <a:cs typeface="Carlito"/>
              </a:rPr>
              <a:t>True </a:t>
            </a:r>
            <a:r>
              <a:rPr lang="en-US" sz="2500" dirty="0">
                <a:solidFill>
                  <a:srgbClr val="404040"/>
                </a:solidFill>
                <a:latin typeface="IBM Plex Mono Text" panose="020B0509050203000203"/>
                <a:cs typeface="Carlito"/>
              </a:rPr>
              <a:t>Ocean – </a:t>
            </a:r>
            <a:r>
              <a:rPr lang="en-US" sz="2500" spc="-10" dirty="0">
                <a:solidFill>
                  <a:srgbClr val="404040"/>
                </a:solidFill>
                <a:latin typeface="IBM Plex Mono Text" panose="020B0509050203000203"/>
                <a:cs typeface="Carlito"/>
              </a:rPr>
              <a:t>set to </a:t>
            </a:r>
            <a:r>
              <a:rPr lang="en-US" sz="2500" spc="-5" dirty="0">
                <a:solidFill>
                  <a:srgbClr val="404040"/>
                </a:solidFill>
                <a:latin typeface="IBM Plex Mono Text" panose="020B0509050203000203"/>
                <a:cs typeface="Carlito"/>
              </a:rPr>
              <a:t>-&gt;</a:t>
            </a:r>
            <a:r>
              <a:rPr lang="en-US" sz="2500" spc="-80" dirty="0">
                <a:solidFill>
                  <a:srgbClr val="404040"/>
                </a:solidFill>
                <a:latin typeface="IBM Plex Mono Text" panose="020B0509050203000203"/>
                <a:cs typeface="Carlito"/>
              </a:rPr>
              <a:t> </a:t>
            </a:r>
            <a:r>
              <a:rPr lang="en-US" sz="2500" dirty="0">
                <a:solidFill>
                  <a:srgbClr val="404040"/>
                </a:solidFill>
                <a:latin typeface="IBM Plex Mono Text" panose="020B0509050203000203"/>
                <a:cs typeface="Carlito"/>
              </a:rPr>
              <a:t>1</a:t>
            </a:r>
            <a:endParaRPr lang="en-US" sz="2500" dirty="0">
              <a:latin typeface="IBM Plex Mono Text" panose="020B0509050203000203"/>
              <a:cs typeface="Carlito"/>
            </a:endParaRPr>
          </a:p>
          <a:p>
            <a:pPr marL="16510">
              <a:lnSpc>
                <a:spcPct val="100000"/>
              </a:lnSpc>
              <a:spcBef>
                <a:spcPts val="1200"/>
              </a:spcBef>
            </a:pPr>
            <a:r>
              <a:rPr lang="en-US" sz="2500" dirty="0">
                <a:solidFill>
                  <a:srgbClr val="404040"/>
                </a:solidFill>
                <a:latin typeface="IBM Plex Mono Text" panose="020B0509050203000203"/>
                <a:cs typeface="Carlito"/>
              </a:rPr>
              <a:t>None </a:t>
            </a:r>
            <a:r>
              <a:rPr lang="en-US" sz="2500" dirty="0" err="1">
                <a:solidFill>
                  <a:srgbClr val="404040"/>
                </a:solidFill>
                <a:latin typeface="IBM Plex Mono Text" panose="020B0509050203000203"/>
                <a:cs typeface="Carlito"/>
              </a:rPr>
              <a:t>None</a:t>
            </a:r>
            <a:r>
              <a:rPr lang="en-US" sz="2500" dirty="0">
                <a:solidFill>
                  <a:srgbClr val="404040"/>
                </a:solidFill>
                <a:latin typeface="IBM Plex Mono Text" panose="020B0509050203000203"/>
                <a:cs typeface="Carlito"/>
              </a:rPr>
              <a:t>, </a:t>
            </a:r>
            <a:r>
              <a:rPr lang="en-US" sz="2500" spc="-15" dirty="0">
                <a:solidFill>
                  <a:srgbClr val="404040"/>
                </a:solidFill>
                <a:latin typeface="IBM Plex Mono Text" panose="020B0509050203000203"/>
                <a:cs typeface="Carlito"/>
              </a:rPr>
              <a:t>False </a:t>
            </a:r>
            <a:r>
              <a:rPr lang="en-US" sz="2500" dirty="0">
                <a:solidFill>
                  <a:srgbClr val="404040"/>
                </a:solidFill>
                <a:latin typeface="IBM Plex Mono Text" panose="020B0509050203000203"/>
                <a:cs typeface="Carlito"/>
              </a:rPr>
              <a:t>ASDS, None ASDS, </a:t>
            </a:r>
            <a:r>
              <a:rPr lang="en-US" sz="2500" spc="-15" dirty="0">
                <a:solidFill>
                  <a:srgbClr val="404040"/>
                </a:solidFill>
                <a:latin typeface="IBM Plex Mono Text" panose="020B0509050203000203"/>
                <a:cs typeface="Carlito"/>
              </a:rPr>
              <a:t>False </a:t>
            </a:r>
            <a:r>
              <a:rPr lang="en-US" sz="2500" dirty="0">
                <a:solidFill>
                  <a:srgbClr val="404040"/>
                </a:solidFill>
                <a:latin typeface="IBM Plex Mono Text" panose="020B0509050203000203"/>
                <a:cs typeface="Carlito"/>
              </a:rPr>
              <a:t>Ocean, </a:t>
            </a:r>
            <a:r>
              <a:rPr lang="en-US" sz="2500" spc="-15" dirty="0">
                <a:solidFill>
                  <a:srgbClr val="404040"/>
                </a:solidFill>
                <a:latin typeface="IBM Plex Mono Text" panose="020B0509050203000203"/>
                <a:cs typeface="Carlito"/>
              </a:rPr>
              <a:t>False </a:t>
            </a:r>
            <a:r>
              <a:rPr lang="en-US" sz="2500" spc="-10" dirty="0">
                <a:solidFill>
                  <a:srgbClr val="404040"/>
                </a:solidFill>
                <a:latin typeface="IBM Plex Mono Text" panose="020B0509050203000203"/>
                <a:cs typeface="Carlito"/>
              </a:rPr>
              <a:t>RTLS </a:t>
            </a:r>
            <a:r>
              <a:rPr lang="en-US" sz="2500" dirty="0">
                <a:solidFill>
                  <a:srgbClr val="404040"/>
                </a:solidFill>
                <a:latin typeface="IBM Plex Mono Text" panose="020B0509050203000203"/>
                <a:cs typeface="Carlito"/>
              </a:rPr>
              <a:t>– </a:t>
            </a:r>
            <a:r>
              <a:rPr lang="en-US" sz="2500" spc="-10" dirty="0">
                <a:solidFill>
                  <a:srgbClr val="404040"/>
                </a:solidFill>
                <a:latin typeface="IBM Plex Mono Text" panose="020B0509050203000203"/>
                <a:cs typeface="Carlito"/>
              </a:rPr>
              <a:t>set to </a:t>
            </a:r>
            <a:r>
              <a:rPr lang="en-US" sz="2500" spc="-5" dirty="0">
                <a:solidFill>
                  <a:srgbClr val="404040"/>
                </a:solidFill>
                <a:latin typeface="IBM Plex Mono Text" panose="020B0509050203000203"/>
                <a:cs typeface="Carlito"/>
              </a:rPr>
              <a:t>-&gt;</a:t>
            </a:r>
            <a:r>
              <a:rPr lang="en-US" sz="2500" spc="-105" dirty="0">
                <a:solidFill>
                  <a:srgbClr val="404040"/>
                </a:solidFill>
                <a:latin typeface="IBM Plex Mono Text" panose="020B0509050203000203"/>
                <a:cs typeface="Carlito"/>
              </a:rPr>
              <a:t> </a:t>
            </a:r>
            <a:r>
              <a:rPr lang="en-US" sz="2500" dirty="0">
                <a:solidFill>
                  <a:srgbClr val="404040"/>
                </a:solidFill>
                <a:latin typeface="IBM Plex Mono Text" panose="020B0509050203000203"/>
                <a:cs typeface="Carlito"/>
              </a:rPr>
              <a:t>0</a:t>
            </a:r>
            <a:endParaRPr lang="en-US" sz="2500" dirty="0">
              <a:latin typeface="IBM Plex Mono Text" panose="020B0509050203000203"/>
              <a:cs typeface="Carlito"/>
            </a:endParaRPr>
          </a:p>
          <a:p>
            <a:endParaRPr lang="fr-FR" dirty="0"/>
          </a:p>
        </p:txBody>
      </p:sp>
    </p:spTree>
    <p:extLst>
      <p:ext uri="{BB962C8B-B14F-4D97-AF65-F5344CB8AC3E}">
        <p14:creationId xmlns:p14="http://schemas.microsoft.com/office/powerpoint/2010/main" val="4174214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1F6428-E1AC-4F2B-9C87-305153D9430B}"/>
              </a:ext>
            </a:extLst>
          </p:cNvPr>
          <p:cNvSpPr>
            <a:spLocks noGrp="1"/>
          </p:cNvSpPr>
          <p:nvPr>
            <p:ph type="title"/>
          </p:nvPr>
        </p:nvSpPr>
        <p:spPr/>
        <p:txBody>
          <a:bodyPr/>
          <a:lstStyle/>
          <a:p>
            <a:r>
              <a:rPr lang="fr-FR" dirty="0"/>
              <a:t>EDA </a:t>
            </a:r>
            <a:r>
              <a:rPr lang="fr-FR" dirty="0" err="1"/>
              <a:t>with</a:t>
            </a:r>
            <a:r>
              <a:rPr lang="fr-FR" dirty="0"/>
              <a:t> DATA VISUALIZATION</a:t>
            </a:r>
          </a:p>
        </p:txBody>
      </p:sp>
      <p:sp>
        <p:nvSpPr>
          <p:cNvPr id="3" name="Espace réservé du contenu 2">
            <a:extLst>
              <a:ext uri="{FF2B5EF4-FFF2-40B4-BE49-F238E27FC236}">
                <a16:creationId xmlns:a16="http://schemas.microsoft.com/office/drawing/2014/main" id="{A67259CB-CF81-4221-8598-F9DF70BA3F16}"/>
              </a:ext>
            </a:extLst>
          </p:cNvPr>
          <p:cNvSpPr>
            <a:spLocks noGrp="1"/>
          </p:cNvSpPr>
          <p:nvPr>
            <p:ph sz="half" idx="1"/>
          </p:nvPr>
        </p:nvSpPr>
        <p:spPr>
          <a:xfrm>
            <a:off x="838199" y="1825625"/>
            <a:ext cx="10654553" cy="4351338"/>
          </a:xfrm>
        </p:spPr>
        <p:txBody>
          <a:bodyPr>
            <a:normAutofit/>
          </a:bodyPr>
          <a:lstStyle/>
          <a:p>
            <a:pPr marL="12700" marR="556260">
              <a:lnSpc>
                <a:spcPts val="2210"/>
              </a:lnSpc>
              <a:spcBef>
                <a:spcPts val="335"/>
              </a:spcBef>
            </a:pPr>
            <a:r>
              <a:rPr lang="en-US" sz="2800" spc="-20" dirty="0">
                <a:solidFill>
                  <a:srgbClr val="404040"/>
                </a:solidFill>
                <a:latin typeface="IBM Plex Mono Text" panose="020B0509050203000203"/>
                <a:cs typeface="Carlito"/>
              </a:rPr>
              <a:t>Exploratory </a:t>
            </a:r>
            <a:r>
              <a:rPr lang="en-US" sz="2800" spc="-25" dirty="0">
                <a:solidFill>
                  <a:srgbClr val="404040"/>
                </a:solidFill>
                <a:latin typeface="IBM Plex Mono Text" panose="020B0509050203000203"/>
                <a:cs typeface="Carlito"/>
              </a:rPr>
              <a:t>Data </a:t>
            </a:r>
            <a:r>
              <a:rPr lang="en-US" sz="2800" spc="-15" dirty="0">
                <a:solidFill>
                  <a:srgbClr val="404040"/>
                </a:solidFill>
                <a:latin typeface="IBM Plex Mono Text" panose="020B0509050203000203"/>
                <a:cs typeface="Carlito"/>
              </a:rPr>
              <a:t>Analysis </a:t>
            </a:r>
            <a:r>
              <a:rPr lang="en-US" sz="2800" spc="-20" dirty="0">
                <a:solidFill>
                  <a:srgbClr val="404040"/>
                </a:solidFill>
                <a:latin typeface="IBM Plex Mono Text" panose="020B0509050203000203"/>
                <a:cs typeface="Carlito"/>
              </a:rPr>
              <a:t>performed </a:t>
            </a:r>
            <a:r>
              <a:rPr lang="en-US" sz="2800" spc="-5" dirty="0">
                <a:solidFill>
                  <a:srgbClr val="404040"/>
                </a:solidFill>
                <a:latin typeface="IBM Plex Mono Text" panose="020B0509050203000203"/>
                <a:cs typeface="Carlito"/>
              </a:rPr>
              <a:t>on variables </a:t>
            </a:r>
            <a:r>
              <a:rPr lang="en-US" sz="2800" spc="-15" dirty="0">
                <a:solidFill>
                  <a:srgbClr val="404040"/>
                </a:solidFill>
                <a:latin typeface="IBM Plex Mono Text" panose="020B0509050203000203"/>
                <a:cs typeface="Carlito"/>
              </a:rPr>
              <a:t>Flight </a:t>
            </a:r>
            <a:r>
              <a:rPr lang="en-US" sz="2800" spc="-50" dirty="0">
                <a:solidFill>
                  <a:srgbClr val="404040"/>
                </a:solidFill>
                <a:latin typeface="IBM Plex Mono Text" panose="020B0509050203000203"/>
                <a:cs typeface="Carlito"/>
              </a:rPr>
              <a:t>Number, </a:t>
            </a:r>
            <a:r>
              <a:rPr lang="en-US" sz="2800" spc="-25" dirty="0">
                <a:solidFill>
                  <a:srgbClr val="404040"/>
                </a:solidFill>
                <a:latin typeface="IBM Plex Mono Text" panose="020B0509050203000203"/>
                <a:cs typeface="Carlito"/>
              </a:rPr>
              <a:t>Payload </a:t>
            </a:r>
            <a:r>
              <a:rPr lang="en-US" sz="2800" dirty="0">
                <a:solidFill>
                  <a:srgbClr val="404040"/>
                </a:solidFill>
                <a:latin typeface="IBM Plex Mono Text" panose="020B0509050203000203"/>
                <a:cs typeface="Carlito"/>
              </a:rPr>
              <a:t>Mass, </a:t>
            </a:r>
            <a:r>
              <a:rPr lang="en-US" sz="2800" spc="-5" dirty="0">
                <a:solidFill>
                  <a:srgbClr val="404040"/>
                </a:solidFill>
                <a:latin typeface="IBM Plex Mono Text" panose="020B0509050203000203"/>
                <a:cs typeface="Carlito"/>
              </a:rPr>
              <a:t>Launch </a:t>
            </a:r>
            <a:r>
              <a:rPr lang="en-US" sz="2800" spc="-15" dirty="0">
                <a:solidFill>
                  <a:srgbClr val="404040"/>
                </a:solidFill>
                <a:latin typeface="IBM Plex Mono Text" panose="020B0509050203000203"/>
                <a:cs typeface="Carlito"/>
              </a:rPr>
              <a:t>Site,  </a:t>
            </a:r>
            <a:r>
              <a:rPr lang="en-US" sz="2800" spc="-5" dirty="0">
                <a:solidFill>
                  <a:srgbClr val="404040"/>
                </a:solidFill>
                <a:latin typeface="IBM Plex Mono Text" panose="020B0509050203000203"/>
                <a:cs typeface="Carlito"/>
              </a:rPr>
              <a:t>Orbit, Class </a:t>
            </a:r>
            <a:r>
              <a:rPr lang="en-US" sz="2800" dirty="0">
                <a:solidFill>
                  <a:srgbClr val="404040"/>
                </a:solidFill>
                <a:latin typeface="IBM Plex Mono Text" panose="020B0509050203000203"/>
                <a:cs typeface="Carlito"/>
              </a:rPr>
              <a:t>and</a:t>
            </a:r>
            <a:r>
              <a:rPr lang="en-US" sz="2800" spc="-45" dirty="0">
                <a:solidFill>
                  <a:srgbClr val="404040"/>
                </a:solidFill>
                <a:latin typeface="IBM Plex Mono Text" panose="020B0509050203000203"/>
                <a:cs typeface="Carlito"/>
              </a:rPr>
              <a:t> </a:t>
            </a:r>
            <a:r>
              <a:rPr lang="en-US" sz="2800" spc="-130" dirty="0">
                <a:solidFill>
                  <a:srgbClr val="404040"/>
                </a:solidFill>
                <a:latin typeface="IBM Plex Mono Text" panose="020B0509050203000203"/>
                <a:cs typeface="Carlito"/>
              </a:rPr>
              <a:t>Year.</a:t>
            </a:r>
            <a:endParaRPr lang="en-US" sz="2800" dirty="0">
              <a:latin typeface="IBM Plex Mono Text" panose="020B0509050203000203"/>
              <a:cs typeface="Carlito"/>
            </a:endParaRPr>
          </a:p>
          <a:p>
            <a:pPr marL="0" indent="0">
              <a:lnSpc>
                <a:spcPct val="100000"/>
              </a:lnSpc>
              <a:spcBef>
                <a:spcPts val="1050"/>
              </a:spcBef>
              <a:buNone/>
            </a:pPr>
            <a:r>
              <a:rPr lang="en-US" sz="2800" u="heavy" spc="-5" dirty="0">
                <a:solidFill>
                  <a:srgbClr val="404040"/>
                </a:solidFill>
                <a:uFill>
                  <a:solidFill>
                    <a:srgbClr val="404040"/>
                  </a:solidFill>
                </a:uFill>
                <a:latin typeface="IBM Plex Mono Text" panose="020B0509050203000203"/>
                <a:cs typeface="Carlito"/>
              </a:rPr>
              <a:t>Plots</a:t>
            </a:r>
            <a:r>
              <a:rPr lang="en-US" sz="2800" u="heavy" spc="-55" dirty="0">
                <a:solidFill>
                  <a:srgbClr val="404040"/>
                </a:solidFill>
                <a:uFill>
                  <a:solidFill>
                    <a:srgbClr val="404040"/>
                  </a:solidFill>
                </a:uFill>
                <a:latin typeface="IBM Plex Mono Text" panose="020B0509050203000203"/>
                <a:cs typeface="Carlito"/>
              </a:rPr>
              <a:t> </a:t>
            </a:r>
            <a:r>
              <a:rPr lang="en-US" sz="2800" u="heavy" spc="-5" dirty="0">
                <a:solidFill>
                  <a:srgbClr val="404040"/>
                </a:solidFill>
                <a:uFill>
                  <a:solidFill>
                    <a:srgbClr val="404040"/>
                  </a:solidFill>
                </a:uFill>
                <a:latin typeface="IBM Plex Mono Text" panose="020B0509050203000203"/>
                <a:cs typeface="Carlito"/>
              </a:rPr>
              <a:t>Used:</a:t>
            </a:r>
            <a:endParaRPr lang="en-US" sz="2800" dirty="0">
              <a:latin typeface="IBM Plex Mono Text" panose="020B0509050203000203"/>
              <a:cs typeface="Carlito"/>
            </a:endParaRPr>
          </a:p>
          <a:p>
            <a:pPr marL="12700" marR="405765">
              <a:lnSpc>
                <a:spcPts val="2210"/>
              </a:lnSpc>
              <a:spcBef>
                <a:spcPts val="1430"/>
              </a:spcBef>
            </a:pPr>
            <a:r>
              <a:rPr lang="en-US" sz="2800" spc="-15" dirty="0">
                <a:solidFill>
                  <a:srgbClr val="404040"/>
                </a:solidFill>
                <a:latin typeface="IBM Plex Mono Text" panose="020B0509050203000203"/>
                <a:cs typeface="Carlito"/>
              </a:rPr>
              <a:t>Flight </a:t>
            </a:r>
            <a:r>
              <a:rPr lang="en-US" sz="2800" dirty="0">
                <a:solidFill>
                  <a:srgbClr val="404040"/>
                </a:solidFill>
                <a:latin typeface="IBM Plex Mono Text" panose="020B0509050203000203"/>
                <a:cs typeface="Carlito"/>
              </a:rPr>
              <a:t>Number </a:t>
            </a:r>
            <a:r>
              <a:rPr lang="en-US" sz="2800" spc="-20" dirty="0">
                <a:solidFill>
                  <a:srgbClr val="404040"/>
                </a:solidFill>
                <a:latin typeface="IBM Plex Mono Text" panose="020B0509050203000203"/>
                <a:cs typeface="Carlito"/>
              </a:rPr>
              <a:t>vs. </a:t>
            </a:r>
            <a:r>
              <a:rPr lang="en-US" sz="2800" spc="-25" dirty="0">
                <a:solidFill>
                  <a:srgbClr val="404040"/>
                </a:solidFill>
                <a:latin typeface="IBM Plex Mono Text" panose="020B0509050203000203"/>
                <a:cs typeface="Carlito"/>
              </a:rPr>
              <a:t>Payload </a:t>
            </a:r>
            <a:r>
              <a:rPr lang="en-US" sz="2800" dirty="0">
                <a:solidFill>
                  <a:srgbClr val="404040"/>
                </a:solidFill>
                <a:latin typeface="IBM Plex Mono Text" panose="020B0509050203000203"/>
                <a:cs typeface="Carlito"/>
              </a:rPr>
              <a:t>Mass, </a:t>
            </a:r>
            <a:r>
              <a:rPr lang="en-US" sz="2800" spc="-10" dirty="0">
                <a:solidFill>
                  <a:srgbClr val="404040"/>
                </a:solidFill>
                <a:latin typeface="IBM Plex Mono Text" panose="020B0509050203000203"/>
                <a:cs typeface="Carlito"/>
              </a:rPr>
              <a:t>Flight </a:t>
            </a:r>
            <a:r>
              <a:rPr lang="en-US" sz="2800" dirty="0">
                <a:solidFill>
                  <a:srgbClr val="404040"/>
                </a:solidFill>
                <a:latin typeface="IBM Plex Mono Text" panose="020B0509050203000203"/>
                <a:cs typeface="Carlito"/>
              </a:rPr>
              <a:t>Number </a:t>
            </a:r>
            <a:r>
              <a:rPr lang="en-US" sz="2800" spc="-20" dirty="0">
                <a:solidFill>
                  <a:srgbClr val="404040"/>
                </a:solidFill>
                <a:latin typeface="IBM Plex Mono Text" panose="020B0509050203000203"/>
                <a:cs typeface="Carlito"/>
              </a:rPr>
              <a:t>vs. </a:t>
            </a:r>
            <a:r>
              <a:rPr lang="en-US" sz="2800" spc="-5" dirty="0">
                <a:solidFill>
                  <a:srgbClr val="404040"/>
                </a:solidFill>
                <a:latin typeface="IBM Plex Mono Text" panose="020B0509050203000203"/>
                <a:cs typeface="Carlito"/>
              </a:rPr>
              <a:t>Launch </a:t>
            </a:r>
            <a:r>
              <a:rPr lang="en-US" sz="2800" spc="-15" dirty="0">
                <a:solidFill>
                  <a:srgbClr val="404040"/>
                </a:solidFill>
                <a:latin typeface="IBM Plex Mono Text" panose="020B0509050203000203"/>
                <a:cs typeface="Carlito"/>
              </a:rPr>
              <a:t>Site, </a:t>
            </a:r>
            <a:r>
              <a:rPr lang="en-US" sz="2800" spc="-25" dirty="0">
                <a:solidFill>
                  <a:srgbClr val="404040"/>
                </a:solidFill>
                <a:latin typeface="IBM Plex Mono Text" panose="020B0509050203000203"/>
                <a:cs typeface="Carlito"/>
              </a:rPr>
              <a:t>Payload </a:t>
            </a:r>
            <a:r>
              <a:rPr lang="en-US" sz="2800" dirty="0">
                <a:solidFill>
                  <a:srgbClr val="404040"/>
                </a:solidFill>
                <a:latin typeface="IBM Plex Mono Text" panose="020B0509050203000203"/>
                <a:cs typeface="Carlito"/>
              </a:rPr>
              <a:t>Mass </a:t>
            </a:r>
            <a:r>
              <a:rPr lang="en-US" sz="2800" spc="-20" dirty="0">
                <a:solidFill>
                  <a:srgbClr val="404040"/>
                </a:solidFill>
                <a:latin typeface="IBM Plex Mono Text" panose="020B0509050203000203"/>
                <a:cs typeface="Carlito"/>
              </a:rPr>
              <a:t>vs. </a:t>
            </a:r>
            <a:r>
              <a:rPr lang="en-US" sz="2800" spc="-5" dirty="0">
                <a:solidFill>
                  <a:srgbClr val="404040"/>
                </a:solidFill>
                <a:latin typeface="IBM Plex Mono Text" panose="020B0509050203000203"/>
                <a:cs typeface="Carlito"/>
              </a:rPr>
              <a:t>Launch </a:t>
            </a:r>
            <a:r>
              <a:rPr lang="en-US" sz="2800" spc="-15" dirty="0">
                <a:solidFill>
                  <a:srgbClr val="404040"/>
                </a:solidFill>
                <a:latin typeface="IBM Plex Mono Text" panose="020B0509050203000203"/>
                <a:cs typeface="Carlito"/>
              </a:rPr>
              <a:t>Site,  </a:t>
            </a:r>
            <a:r>
              <a:rPr lang="en-US" sz="2800" spc="-5" dirty="0">
                <a:solidFill>
                  <a:srgbClr val="404040"/>
                </a:solidFill>
                <a:latin typeface="IBM Plex Mono Text" panose="020B0509050203000203"/>
                <a:cs typeface="Carlito"/>
              </a:rPr>
              <a:t>Orbit </a:t>
            </a:r>
            <a:r>
              <a:rPr lang="en-US" sz="2800" spc="-20" dirty="0">
                <a:solidFill>
                  <a:srgbClr val="404040"/>
                </a:solidFill>
                <a:latin typeface="IBM Plex Mono Text" panose="020B0509050203000203"/>
                <a:cs typeface="Carlito"/>
              </a:rPr>
              <a:t>vs. </a:t>
            </a:r>
            <a:r>
              <a:rPr lang="en-US" sz="2800" dirty="0">
                <a:solidFill>
                  <a:srgbClr val="404040"/>
                </a:solidFill>
                <a:latin typeface="IBM Plex Mono Text" panose="020B0509050203000203"/>
                <a:cs typeface="Carlito"/>
              </a:rPr>
              <a:t>Success </a:t>
            </a:r>
            <a:r>
              <a:rPr lang="en-US" sz="2800" spc="-20" dirty="0">
                <a:solidFill>
                  <a:srgbClr val="404040"/>
                </a:solidFill>
                <a:latin typeface="IBM Plex Mono Text" panose="020B0509050203000203"/>
                <a:cs typeface="Carlito"/>
              </a:rPr>
              <a:t>Rate, </a:t>
            </a:r>
            <a:r>
              <a:rPr lang="en-US" sz="2800" spc="-10" dirty="0">
                <a:solidFill>
                  <a:srgbClr val="404040"/>
                </a:solidFill>
                <a:latin typeface="IBM Plex Mono Text" panose="020B0509050203000203"/>
                <a:cs typeface="Carlito"/>
              </a:rPr>
              <a:t>Flight </a:t>
            </a:r>
            <a:r>
              <a:rPr lang="en-US" sz="2800" dirty="0">
                <a:solidFill>
                  <a:srgbClr val="404040"/>
                </a:solidFill>
                <a:latin typeface="IBM Plex Mono Text" panose="020B0509050203000203"/>
                <a:cs typeface="Carlito"/>
              </a:rPr>
              <a:t>Number </a:t>
            </a:r>
            <a:r>
              <a:rPr lang="en-US" sz="2800" spc="-20" dirty="0">
                <a:solidFill>
                  <a:srgbClr val="404040"/>
                </a:solidFill>
                <a:latin typeface="IBM Plex Mono Text" panose="020B0509050203000203"/>
                <a:cs typeface="Carlito"/>
              </a:rPr>
              <a:t>vs. </a:t>
            </a:r>
            <a:r>
              <a:rPr lang="en-US" sz="2800" spc="-5" dirty="0">
                <a:solidFill>
                  <a:srgbClr val="404040"/>
                </a:solidFill>
                <a:latin typeface="IBM Plex Mono Text" panose="020B0509050203000203"/>
                <a:cs typeface="Carlito"/>
              </a:rPr>
              <a:t>Orbit, </a:t>
            </a:r>
            <a:r>
              <a:rPr lang="en-US" sz="2800" spc="-25" dirty="0">
                <a:solidFill>
                  <a:srgbClr val="404040"/>
                </a:solidFill>
                <a:latin typeface="IBM Plex Mono Text" panose="020B0509050203000203"/>
                <a:cs typeface="Carlito"/>
              </a:rPr>
              <a:t>Payload </a:t>
            </a:r>
            <a:r>
              <a:rPr lang="en-US" sz="2800" spc="-15" dirty="0">
                <a:solidFill>
                  <a:srgbClr val="404040"/>
                </a:solidFill>
                <a:latin typeface="IBM Plex Mono Text" panose="020B0509050203000203"/>
                <a:cs typeface="Carlito"/>
              </a:rPr>
              <a:t>vs </a:t>
            </a:r>
            <a:r>
              <a:rPr lang="en-US" sz="2800" spc="-5" dirty="0">
                <a:solidFill>
                  <a:srgbClr val="404040"/>
                </a:solidFill>
                <a:latin typeface="IBM Plex Mono Text" panose="020B0509050203000203"/>
                <a:cs typeface="Carlito"/>
              </a:rPr>
              <a:t>Orbit, </a:t>
            </a:r>
            <a:r>
              <a:rPr lang="en-US" sz="2800" dirty="0">
                <a:solidFill>
                  <a:srgbClr val="404040"/>
                </a:solidFill>
                <a:latin typeface="IBM Plex Mono Text" panose="020B0509050203000203"/>
                <a:cs typeface="Carlito"/>
              </a:rPr>
              <a:t>and Success </a:t>
            </a:r>
            <a:r>
              <a:rPr lang="en-US" sz="2800" spc="-60" dirty="0">
                <a:solidFill>
                  <a:srgbClr val="404040"/>
                </a:solidFill>
                <a:latin typeface="IBM Plex Mono Text" panose="020B0509050203000203"/>
                <a:cs typeface="Carlito"/>
              </a:rPr>
              <a:t>Yearly</a:t>
            </a:r>
            <a:r>
              <a:rPr lang="en-US" sz="2800" spc="70" dirty="0">
                <a:solidFill>
                  <a:srgbClr val="404040"/>
                </a:solidFill>
                <a:latin typeface="IBM Plex Mono Text" panose="020B0509050203000203"/>
                <a:cs typeface="Carlito"/>
              </a:rPr>
              <a:t> </a:t>
            </a:r>
            <a:r>
              <a:rPr lang="en-US" sz="2800" spc="-60" dirty="0">
                <a:solidFill>
                  <a:srgbClr val="404040"/>
                </a:solidFill>
                <a:latin typeface="IBM Plex Mono Text" panose="020B0509050203000203"/>
                <a:cs typeface="Carlito"/>
              </a:rPr>
              <a:t>Trend</a:t>
            </a:r>
            <a:endParaRPr lang="en-US" sz="2800" dirty="0">
              <a:latin typeface="IBM Plex Mono Text" panose="020B0509050203000203"/>
              <a:cs typeface="Carlito"/>
            </a:endParaRPr>
          </a:p>
          <a:p>
            <a:pPr marL="12700">
              <a:lnSpc>
                <a:spcPts val="2300"/>
              </a:lnSpc>
              <a:spcBef>
                <a:spcPts val="1160"/>
              </a:spcBef>
            </a:pPr>
            <a:r>
              <a:rPr lang="en-US" sz="2800" spc="-25" dirty="0">
                <a:solidFill>
                  <a:srgbClr val="404040"/>
                </a:solidFill>
                <a:latin typeface="IBM Plex Mono Text" panose="020B0509050203000203"/>
                <a:cs typeface="Carlito"/>
              </a:rPr>
              <a:t>Scatter </a:t>
            </a:r>
            <a:r>
              <a:rPr lang="en-US" sz="2800" spc="-5" dirty="0">
                <a:solidFill>
                  <a:srgbClr val="404040"/>
                </a:solidFill>
                <a:latin typeface="IBM Plex Mono Text" panose="020B0509050203000203"/>
                <a:cs typeface="Carlito"/>
              </a:rPr>
              <a:t>plots, line </a:t>
            </a:r>
            <a:r>
              <a:rPr lang="en-US" sz="2800" dirty="0">
                <a:solidFill>
                  <a:srgbClr val="404040"/>
                </a:solidFill>
                <a:latin typeface="IBM Plex Mono Text" panose="020B0509050203000203"/>
                <a:cs typeface="Carlito"/>
              </a:rPr>
              <a:t>charts, and </a:t>
            </a:r>
            <a:r>
              <a:rPr lang="en-US" sz="2800" spc="-5" dirty="0">
                <a:solidFill>
                  <a:srgbClr val="404040"/>
                </a:solidFill>
                <a:latin typeface="IBM Plex Mono Text" panose="020B0509050203000203"/>
                <a:cs typeface="Carlito"/>
              </a:rPr>
              <a:t>bar plots </a:t>
            </a:r>
            <a:r>
              <a:rPr lang="en-US" sz="2800" spc="-20" dirty="0">
                <a:solidFill>
                  <a:srgbClr val="404040"/>
                </a:solidFill>
                <a:latin typeface="IBM Plex Mono Text" panose="020B0509050203000203"/>
                <a:cs typeface="Carlito"/>
              </a:rPr>
              <a:t>were </a:t>
            </a:r>
            <a:r>
              <a:rPr lang="en-US" sz="2800" spc="-5" dirty="0">
                <a:solidFill>
                  <a:srgbClr val="404040"/>
                </a:solidFill>
                <a:latin typeface="IBM Plex Mono Text" panose="020B0509050203000203"/>
                <a:cs typeface="Carlito"/>
              </a:rPr>
              <a:t>used </a:t>
            </a:r>
            <a:r>
              <a:rPr lang="en-US" sz="2800" spc="-20" dirty="0">
                <a:solidFill>
                  <a:srgbClr val="404040"/>
                </a:solidFill>
                <a:latin typeface="IBM Plex Mono Text" panose="020B0509050203000203"/>
                <a:cs typeface="Carlito"/>
              </a:rPr>
              <a:t>to compare </a:t>
            </a:r>
            <a:r>
              <a:rPr lang="en-US" sz="2800" spc="-5" dirty="0">
                <a:solidFill>
                  <a:srgbClr val="404040"/>
                </a:solidFill>
                <a:latin typeface="IBM Plex Mono Text" panose="020B0509050203000203"/>
                <a:cs typeface="Carlito"/>
              </a:rPr>
              <a:t>relationships between variables</a:t>
            </a:r>
            <a:r>
              <a:rPr lang="en-US" sz="2800" spc="-20" dirty="0">
                <a:solidFill>
                  <a:srgbClr val="404040"/>
                </a:solidFill>
                <a:latin typeface="IBM Plex Mono Text" panose="020B0509050203000203"/>
                <a:cs typeface="Carlito"/>
              </a:rPr>
              <a:t> to</a:t>
            </a:r>
            <a:endParaRPr lang="en-US" sz="2800" dirty="0">
              <a:latin typeface="IBM Plex Mono Text" panose="020B0509050203000203"/>
              <a:cs typeface="Carlito"/>
            </a:endParaRPr>
          </a:p>
          <a:p>
            <a:pPr marL="12700">
              <a:lnSpc>
                <a:spcPts val="2300"/>
              </a:lnSpc>
            </a:pPr>
            <a:r>
              <a:rPr lang="en-US" spc="-5" dirty="0">
                <a:solidFill>
                  <a:srgbClr val="404040"/>
                </a:solidFill>
                <a:latin typeface="IBM Plex Mono Text" panose="020B0509050203000203"/>
                <a:cs typeface="Carlito"/>
              </a:rPr>
              <a:t>D</a:t>
            </a:r>
            <a:r>
              <a:rPr lang="en-US" sz="2800" spc="-5" dirty="0">
                <a:solidFill>
                  <a:srgbClr val="404040"/>
                </a:solidFill>
                <a:latin typeface="IBM Plex Mono Text" panose="020B0509050203000203"/>
                <a:cs typeface="Carlito"/>
              </a:rPr>
              <a:t>ecide if </a:t>
            </a:r>
            <a:r>
              <a:rPr lang="en-US" sz="2800" dirty="0">
                <a:solidFill>
                  <a:srgbClr val="404040"/>
                </a:solidFill>
                <a:latin typeface="IBM Plex Mono Text" panose="020B0509050203000203"/>
                <a:cs typeface="Carlito"/>
              </a:rPr>
              <a:t>a </a:t>
            </a:r>
            <a:r>
              <a:rPr lang="en-US" sz="2800" spc="-10" dirty="0">
                <a:solidFill>
                  <a:srgbClr val="404040"/>
                </a:solidFill>
                <a:latin typeface="IBM Plex Mono Text" panose="020B0509050203000203"/>
                <a:cs typeface="Carlito"/>
              </a:rPr>
              <a:t>relationship </a:t>
            </a:r>
            <a:r>
              <a:rPr lang="en-US" sz="2800" spc="-25" dirty="0">
                <a:solidFill>
                  <a:srgbClr val="404040"/>
                </a:solidFill>
                <a:latin typeface="IBM Plex Mono Text" panose="020B0509050203000203"/>
                <a:cs typeface="Carlito"/>
              </a:rPr>
              <a:t>exists </a:t>
            </a:r>
            <a:r>
              <a:rPr lang="en-US" sz="2800" dirty="0">
                <a:solidFill>
                  <a:srgbClr val="404040"/>
                </a:solidFill>
                <a:latin typeface="IBM Plex Mono Text" panose="020B0509050203000203"/>
                <a:cs typeface="Carlito"/>
              </a:rPr>
              <a:t>so </a:t>
            </a:r>
            <a:r>
              <a:rPr lang="en-US" sz="2800" spc="-5" dirty="0">
                <a:solidFill>
                  <a:srgbClr val="404040"/>
                </a:solidFill>
                <a:latin typeface="IBM Plex Mono Text" panose="020B0509050203000203"/>
                <a:cs typeface="Carlito"/>
              </a:rPr>
              <a:t>that they could </a:t>
            </a:r>
            <a:r>
              <a:rPr lang="en-US" sz="2800" dirty="0">
                <a:solidFill>
                  <a:srgbClr val="404040"/>
                </a:solidFill>
                <a:latin typeface="IBM Plex Mono Text" panose="020B0509050203000203"/>
                <a:cs typeface="Carlito"/>
              </a:rPr>
              <a:t>be </a:t>
            </a:r>
            <a:r>
              <a:rPr lang="en-US" sz="2800" spc="-5" dirty="0">
                <a:solidFill>
                  <a:srgbClr val="404040"/>
                </a:solidFill>
                <a:latin typeface="IBM Plex Mono Text" panose="020B0509050203000203"/>
                <a:cs typeface="Carlito"/>
              </a:rPr>
              <a:t>used in </a:t>
            </a:r>
            <a:r>
              <a:rPr lang="en-US" sz="2800" spc="-10" dirty="0">
                <a:solidFill>
                  <a:srgbClr val="404040"/>
                </a:solidFill>
                <a:latin typeface="IBM Plex Mono Text" panose="020B0509050203000203"/>
                <a:cs typeface="Carlito"/>
              </a:rPr>
              <a:t>training </a:t>
            </a:r>
            <a:r>
              <a:rPr lang="en-US" sz="2800" dirty="0">
                <a:solidFill>
                  <a:srgbClr val="404040"/>
                </a:solidFill>
                <a:latin typeface="IBM Plex Mono Text" panose="020B0509050203000203"/>
                <a:cs typeface="Carlito"/>
              </a:rPr>
              <a:t>the machine </a:t>
            </a:r>
            <a:r>
              <a:rPr lang="en-US" sz="2800" spc="-5" dirty="0">
                <a:solidFill>
                  <a:srgbClr val="404040"/>
                </a:solidFill>
                <a:latin typeface="IBM Plex Mono Text" panose="020B0509050203000203"/>
                <a:cs typeface="Carlito"/>
              </a:rPr>
              <a:t>learning</a:t>
            </a:r>
            <a:r>
              <a:rPr lang="en-US" sz="2800" spc="-45" dirty="0">
                <a:solidFill>
                  <a:srgbClr val="404040"/>
                </a:solidFill>
                <a:latin typeface="IBM Plex Mono Text" panose="020B0509050203000203"/>
                <a:cs typeface="Carlito"/>
              </a:rPr>
              <a:t> </a:t>
            </a:r>
            <a:r>
              <a:rPr lang="en-US" sz="2800" spc="-5" dirty="0">
                <a:solidFill>
                  <a:srgbClr val="404040"/>
                </a:solidFill>
                <a:latin typeface="IBM Plex Mono Text" panose="020B0509050203000203"/>
                <a:cs typeface="Carlito"/>
              </a:rPr>
              <a:t>model</a:t>
            </a:r>
            <a:endParaRPr lang="en-US" sz="2800" dirty="0">
              <a:latin typeface="IBM Plex Mono Text" panose="020B0509050203000203"/>
              <a:cs typeface="Carlito"/>
            </a:endParaRPr>
          </a:p>
          <a:p>
            <a:endParaRPr lang="fr-FR" dirty="0"/>
          </a:p>
        </p:txBody>
      </p:sp>
    </p:spTree>
    <p:extLst>
      <p:ext uri="{BB962C8B-B14F-4D97-AF65-F5344CB8AC3E}">
        <p14:creationId xmlns:p14="http://schemas.microsoft.com/office/powerpoint/2010/main" val="364183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4DD1F2-8524-4DE0-9518-F1E0AABE1221}"/>
              </a:ext>
            </a:extLst>
          </p:cNvPr>
          <p:cNvSpPr>
            <a:spLocks noGrp="1"/>
          </p:cNvSpPr>
          <p:nvPr>
            <p:ph type="title"/>
          </p:nvPr>
        </p:nvSpPr>
        <p:spPr/>
        <p:txBody>
          <a:bodyPr/>
          <a:lstStyle/>
          <a:p>
            <a:r>
              <a:rPr lang="fr-FR" dirty="0"/>
              <a:t>EDA </a:t>
            </a:r>
            <a:r>
              <a:rPr lang="fr-FR" dirty="0" err="1"/>
              <a:t>with</a:t>
            </a:r>
            <a:r>
              <a:rPr lang="fr-FR" dirty="0"/>
              <a:t> SQL</a:t>
            </a:r>
          </a:p>
        </p:txBody>
      </p:sp>
      <p:sp>
        <p:nvSpPr>
          <p:cNvPr id="3" name="Espace réservé du contenu 2">
            <a:extLst>
              <a:ext uri="{FF2B5EF4-FFF2-40B4-BE49-F238E27FC236}">
                <a16:creationId xmlns:a16="http://schemas.microsoft.com/office/drawing/2014/main" id="{8B969E6B-13B8-4FAC-ABA6-7BB35B093996}"/>
              </a:ext>
            </a:extLst>
          </p:cNvPr>
          <p:cNvSpPr>
            <a:spLocks noGrp="1"/>
          </p:cNvSpPr>
          <p:nvPr>
            <p:ph sz="half" idx="1"/>
          </p:nvPr>
        </p:nvSpPr>
        <p:spPr>
          <a:xfrm>
            <a:off x="838200" y="1825625"/>
            <a:ext cx="10515600" cy="4351338"/>
          </a:xfrm>
        </p:spPr>
        <p:txBody>
          <a:bodyPr/>
          <a:lstStyle/>
          <a:p>
            <a:pPr marL="12700">
              <a:lnSpc>
                <a:spcPct val="100000"/>
              </a:lnSpc>
              <a:spcBef>
                <a:spcPts val="1280"/>
              </a:spcBef>
            </a:pPr>
            <a:r>
              <a:rPr lang="en-US" sz="2800" spc="-5" dirty="0">
                <a:solidFill>
                  <a:srgbClr val="404040"/>
                </a:solidFill>
                <a:latin typeface="Carlito"/>
                <a:cs typeface="Carlito"/>
              </a:rPr>
              <a:t>Loaded </a:t>
            </a:r>
            <a:r>
              <a:rPr lang="en-US" sz="2800" spc="-25" dirty="0">
                <a:solidFill>
                  <a:srgbClr val="404040"/>
                </a:solidFill>
                <a:latin typeface="Carlito"/>
                <a:cs typeface="Carlito"/>
              </a:rPr>
              <a:t>data </a:t>
            </a:r>
            <a:r>
              <a:rPr lang="en-US" sz="2800" spc="-10" dirty="0">
                <a:solidFill>
                  <a:srgbClr val="404040"/>
                </a:solidFill>
                <a:latin typeface="Carlito"/>
                <a:cs typeface="Carlito"/>
              </a:rPr>
              <a:t>set </a:t>
            </a:r>
            <a:r>
              <a:rPr lang="en-US" sz="2800" spc="-25" dirty="0">
                <a:solidFill>
                  <a:srgbClr val="404040"/>
                </a:solidFill>
                <a:latin typeface="Carlito"/>
                <a:cs typeface="Carlito"/>
              </a:rPr>
              <a:t>into </a:t>
            </a:r>
            <a:r>
              <a:rPr lang="en-US" sz="2800" dirty="0">
                <a:solidFill>
                  <a:srgbClr val="404040"/>
                </a:solidFill>
                <a:latin typeface="Carlito"/>
                <a:cs typeface="Carlito"/>
              </a:rPr>
              <a:t>IBM DB2</a:t>
            </a:r>
            <a:r>
              <a:rPr lang="en-US" sz="2800" spc="-125" dirty="0">
                <a:solidFill>
                  <a:srgbClr val="404040"/>
                </a:solidFill>
                <a:latin typeface="Carlito"/>
                <a:cs typeface="Carlito"/>
              </a:rPr>
              <a:t> </a:t>
            </a:r>
            <a:r>
              <a:rPr lang="en-US" sz="2800" spc="-5" dirty="0">
                <a:solidFill>
                  <a:srgbClr val="404040"/>
                </a:solidFill>
                <a:latin typeface="Carlito"/>
                <a:cs typeface="Carlito"/>
              </a:rPr>
              <a:t>Database.</a:t>
            </a:r>
            <a:endParaRPr lang="en-US" sz="2800" dirty="0">
              <a:latin typeface="Carlito"/>
              <a:cs typeface="Carlito"/>
            </a:endParaRPr>
          </a:p>
          <a:p>
            <a:pPr marL="12700">
              <a:lnSpc>
                <a:spcPct val="100000"/>
              </a:lnSpc>
              <a:spcBef>
                <a:spcPts val="1175"/>
              </a:spcBef>
            </a:pPr>
            <a:r>
              <a:rPr lang="en-US" sz="2800" spc="-5" dirty="0">
                <a:solidFill>
                  <a:srgbClr val="404040"/>
                </a:solidFill>
                <a:latin typeface="Carlito"/>
                <a:cs typeface="Carlito"/>
              </a:rPr>
              <a:t>Queried using SQL </a:t>
            </a:r>
            <a:r>
              <a:rPr lang="en-US" sz="2800" dirty="0">
                <a:solidFill>
                  <a:srgbClr val="404040"/>
                </a:solidFill>
                <a:latin typeface="Carlito"/>
                <a:cs typeface="Carlito"/>
              </a:rPr>
              <a:t>Python</a:t>
            </a:r>
            <a:r>
              <a:rPr lang="en-US" sz="2800" spc="-100" dirty="0">
                <a:solidFill>
                  <a:srgbClr val="404040"/>
                </a:solidFill>
                <a:latin typeface="Carlito"/>
                <a:cs typeface="Carlito"/>
              </a:rPr>
              <a:t> </a:t>
            </a:r>
            <a:r>
              <a:rPr lang="en-US" sz="2800" spc="-25" dirty="0">
                <a:solidFill>
                  <a:srgbClr val="404040"/>
                </a:solidFill>
                <a:latin typeface="Carlito"/>
                <a:cs typeface="Carlito"/>
              </a:rPr>
              <a:t>integration.</a:t>
            </a:r>
            <a:endParaRPr lang="en-US" sz="2800" dirty="0">
              <a:latin typeface="Carlito"/>
              <a:cs typeface="Carlito"/>
            </a:endParaRPr>
          </a:p>
          <a:p>
            <a:pPr marL="12700">
              <a:lnSpc>
                <a:spcPct val="100000"/>
              </a:lnSpc>
              <a:spcBef>
                <a:spcPts val="1560"/>
              </a:spcBef>
            </a:pPr>
            <a:r>
              <a:rPr lang="en-US" sz="2800" spc="-5" dirty="0">
                <a:solidFill>
                  <a:srgbClr val="404040"/>
                </a:solidFill>
                <a:latin typeface="Carlito"/>
                <a:cs typeface="Carlito"/>
              </a:rPr>
              <a:t>Queries </a:t>
            </a:r>
            <a:r>
              <a:rPr lang="en-US" sz="2800" spc="-20" dirty="0">
                <a:solidFill>
                  <a:srgbClr val="404040"/>
                </a:solidFill>
                <a:latin typeface="Carlito"/>
                <a:cs typeface="Carlito"/>
              </a:rPr>
              <a:t>were </a:t>
            </a:r>
            <a:r>
              <a:rPr lang="en-US" sz="2800" dirty="0">
                <a:solidFill>
                  <a:srgbClr val="404040"/>
                </a:solidFill>
                <a:latin typeface="Carlito"/>
                <a:cs typeface="Carlito"/>
              </a:rPr>
              <a:t>made </a:t>
            </a:r>
            <a:r>
              <a:rPr lang="en-US" sz="2800" spc="-20" dirty="0">
                <a:solidFill>
                  <a:srgbClr val="404040"/>
                </a:solidFill>
                <a:latin typeface="Carlito"/>
                <a:cs typeface="Carlito"/>
              </a:rPr>
              <a:t>to </a:t>
            </a:r>
            <a:r>
              <a:rPr lang="en-US" sz="2800" spc="-10" dirty="0">
                <a:solidFill>
                  <a:srgbClr val="404040"/>
                </a:solidFill>
                <a:latin typeface="Carlito"/>
                <a:cs typeface="Carlito"/>
              </a:rPr>
              <a:t>get </a:t>
            </a:r>
            <a:r>
              <a:rPr lang="en-US" sz="2800" dirty="0">
                <a:solidFill>
                  <a:srgbClr val="404040"/>
                </a:solidFill>
                <a:latin typeface="Carlito"/>
                <a:cs typeface="Carlito"/>
              </a:rPr>
              <a:t>a </a:t>
            </a:r>
            <a:r>
              <a:rPr lang="en-US" sz="2800" spc="-25" dirty="0">
                <a:solidFill>
                  <a:srgbClr val="404040"/>
                </a:solidFill>
                <a:latin typeface="Carlito"/>
                <a:cs typeface="Carlito"/>
              </a:rPr>
              <a:t>better </a:t>
            </a:r>
            <a:r>
              <a:rPr lang="en-US" sz="2800" spc="-20" dirty="0">
                <a:solidFill>
                  <a:srgbClr val="404040"/>
                </a:solidFill>
                <a:latin typeface="Carlito"/>
                <a:cs typeface="Carlito"/>
              </a:rPr>
              <a:t>understanding </a:t>
            </a:r>
            <a:r>
              <a:rPr lang="en-US" sz="2800" spc="-5" dirty="0">
                <a:solidFill>
                  <a:srgbClr val="404040"/>
                </a:solidFill>
                <a:latin typeface="Carlito"/>
                <a:cs typeface="Carlito"/>
              </a:rPr>
              <a:t>of </a:t>
            </a:r>
            <a:r>
              <a:rPr lang="en-US" sz="2800" dirty="0">
                <a:solidFill>
                  <a:srgbClr val="404040"/>
                </a:solidFill>
                <a:latin typeface="Carlito"/>
                <a:cs typeface="Carlito"/>
              </a:rPr>
              <a:t>the</a:t>
            </a:r>
            <a:r>
              <a:rPr lang="en-US" sz="2800" spc="25" dirty="0">
                <a:solidFill>
                  <a:srgbClr val="404040"/>
                </a:solidFill>
                <a:latin typeface="Carlito"/>
                <a:cs typeface="Carlito"/>
              </a:rPr>
              <a:t> </a:t>
            </a:r>
            <a:r>
              <a:rPr lang="en-US" sz="2800" spc="-20" dirty="0">
                <a:solidFill>
                  <a:srgbClr val="404040"/>
                </a:solidFill>
                <a:latin typeface="Carlito"/>
                <a:cs typeface="Carlito"/>
              </a:rPr>
              <a:t>dataset.</a:t>
            </a:r>
            <a:endParaRPr lang="en-US" sz="2800" dirty="0">
              <a:latin typeface="Carlito"/>
              <a:cs typeface="Carlito"/>
            </a:endParaRPr>
          </a:p>
          <a:p>
            <a:pPr marL="12700" marR="434975">
              <a:lnSpc>
                <a:spcPts val="2200"/>
              </a:lnSpc>
              <a:spcBef>
                <a:spcPts val="1440"/>
              </a:spcBef>
            </a:pPr>
            <a:r>
              <a:rPr lang="en-US" sz="2800" spc="-5" dirty="0">
                <a:solidFill>
                  <a:srgbClr val="404040"/>
                </a:solidFill>
                <a:latin typeface="Carlito"/>
                <a:cs typeface="Carlito"/>
              </a:rPr>
              <a:t>Queried </a:t>
            </a:r>
            <a:r>
              <a:rPr lang="en-US" sz="2800" spc="-20" dirty="0">
                <a:solidFill>
                  <a:srgbClr val="404040"/>
                </a:solidFill>
                <a:latin typeface="Carlito"/>
                <a:cs typeface="Carlito"/>
              </a:rPr>
              <a:t>information </a:t>
            </a:r>
            <a:r>
              <a:rPr lang="en-US" sz="2800" dirty="0">
                <a:solidFill>
                  <a:srgbClr val="404040"/>
                </a:solidFill>
                <a:latin typeface="Carlito"/>
                <a:cs typeface="Carlito"/>
              </a:rPr>
              <a:t>about launch </a:t>
            </a:r>
            <a:r>
              <a:rPr lang="en-US" sz="2800" spc="-20" dirty="0">
                <a:solidFill>
                  <a:srgbClr val="404040"/>
                </a:solidFill>
                <a:latin typeface="Carlito"/>
                <a:cs typeface="Carlito"/>
              </a:rPr>
              <a:t>site </a:t>
            </a:r>
            <a:r>
              <a:rPr lang="en-US" sz="2800" spc="-5" dirty="0">
                <a:solidFill>
                  <a:srgbClr val="404040"/>
                </a:solidFill>
                <a:latin typeface="Carlito"/>
                <a:cs typeface="Carlito"/>
              </a:rPr>
              <a:t>names, mission </a:t>
            </a:r>
            <a:r>
              <a:rPr lang="en-US" sz="2800" spc="-20" dirty="0">
                <a:solidFill>
                  <a:srgbClr val="404040"/>
                </a:solidFill>
                <a:latin typeface="Carlito"/>
                <a:cs typeface="Carlito"/>
              </a:rPr>
              <a:t>outcomes, various pay </a:t>
            </a:r>
            <a:r>
              <a:rPr lang="en-US" sz="2800" dirty="0">
                <a:solidFill>
                  <a:srgbClr val="404040"/>
                </a:solidFill>
                <a:latin typeface="Carlito"/>
                <a:cs typeface="Carlito"/>
              </a:rPr>
              <a:t>load </a:t>
            </a:r>
            <a:r>
              <a:rPr lang="en-US" sz="2800" spc="-25" dirty="0">
                <a:solidFill>
                  <a:srgbClr val="404040"/>
                </a:solidFill>
                <a:latin typeface="Carlito"/>
                <a:cs typeface="Carlito"/>
              </a:rPr>
              <a:t>sizes </a:t>
            </a:r>
            <a:r>
              <a:rPr lang="en-US" sz="2800" spc="-5" dirty="0">
                <a:solidFill>
                  <a:srgbClr val="404040"/>
                </a:solidFill>
                <a:latin typeface="Carlito"/>
                <a:cs typeface="Carlito"/>
              </a:rPr>
              <a:t>of  </a:t>
            </a:r>
            <a:r>
              <a:rPr lang="en-US" sz="2800" spc="-25" dirty="0">
                <a:solidFill>
                  <a:srgbClr val="404040"/>
                </a:solidFill>
                <a:latin typeface="Carlito"/>
                <a:cs typeface="Carlito"/>
              </a:rPr>
              <a:t>customers </a:t>
            </a:r>
            <a:r>
              <a:rPr lang="en-US" sz="2800" dirty="0">
                <a:solidFill>
                  <a:srgbClr val="404040"/>
                </a:solidFill>
                <a:latin typeface="Carlito"/>
                <a:cs typeface="Carlito"/>
              </a:rPr>
              <a:t>and </a:t>
            </a:r>
            <a:r>
              <a:rPr lang="en-US" sz="2800" spc="-20" dirty="0">
                <a:solidFill>
                  <a:srgbClr val="404040"/>
                </a:solidFill>
                <a:latin typeface="Carlito"/>
                <a:cs typeface="Carlito"/>
              </a:rPr>
              <a:t>booster </a:t>
            </a:r>
            <a:r>
              <a:rPr lang="en-US" sz="2800" spc="-25" dirty="0">
                <a:solidFill>
                  <a:srgbClr val="404040"/>
                </a:solidFill>
                <a:latin typeface="Carlito"/>
                <a:cs typeface="Carlito"/>
              </a:rPr>
              <a:t>versions, </a:t>
            </a:r>
            <a:r>
              <a:rPr lang="en-US" sz="2800" dirty="0">
                <a:solidFill>
                  <a:srgbClr val="404040"/>
                </a:solidFill>
                <a:latin typeface="Carlito"/>
                <a:cs typeface="Carlito"/>
              </a:rPr>
              <a:t>and landing</a:t>
            </a:r>
            <a:r>
              <a:rPr lang="en-US" sz="2800" spc="5" dirty="0">
                <a:solidFill>
                  <a:srgbClr val="404040"/>
                </a:solidFill>
                <a:latin typeface="Carlito"/>
                <a:cs typeface="Carlito"/>
              </a:rPr>
              <a:t> </a:t>
            </a:r>
            <a:r>
              <a:rPr lang="en-US" sz="2800" spc="-15" dirty="0">
                <a:solidFill>
                  <a:srgbClr val="404040"/>
                </a:solidFill>
                <a:latin typeface="Carlito"/>
                <a:cs typeface="Carlito"/>
              </a:rPr>
              <a:t>outcomes</a:t>
            </a:r>
            <a:endParaRPr lang="en-US" sz="2800" dirty="0">
              <a:latin typeface="Carlito"/>
              <a:cs typeface="Carlito"/>
            </a:endParaRPr>
          </a:p>
          <a:p>
            <a:endParaRPr lang="fr-FR" dirty="0"/>
          </a:p>
        </p:txBody>
      </p:sp>
    </p:spTree>
    <p:extLst>
      <p:ext uri="{BB962C8B-B14F-4D97-AF65-F5344CB8AC3E}">
        <p14:creationId xmlns:p14="http://schemas.microsoft.com/office/powerpoint/2010/main" val="3989655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1A2615-FC01-4198-AB57-2C8A80DBC8E1}"/>
              </a:ext>
            </a:extLst>
          </p:cNvPr>
          <p:cNvSpPr>
            <a:spLocks noGrp="1"/>
          </p:cNvSpPr>
          <p:nvPr>
            <p:ph type="title"/>
          </p:nvPr>
        </p:nvSpPr>
        <p:spPr/>
        <p:txBody>
          <a:bodyPr/>
          <a:lstStyle/>
          <a:p>
            <a:r>
              <a:rPr lang="fr-FR" dirty="0"/>
              <a:t>BUILD AN INTERACTIVE MAP</a:t>
            </a:r>
          </a:p>
        </p:txBody>
      </p:sp>
      <p:sp>
        <p:nvSpPr>
          <p:cNvPr id="3" name="Espace réservé du contenu 2">
            <a:extLst>
              <a:ext uri="{FF2B5EF4-FFF2-40B4-BE49-F238E27FC236}">
                <a16:creationId xmlns:a16="http://schemas.microsoft.com/office/drawing/2014/main" id="{5D2A2C26-B211-4184-A973-441E514F4FAC}"/>
              </a:ext>
            </a:extLst>
          </p:cNvPr>
          <p:cNvSpPr>
            <a:spLocks noGrp="1"/>
          </p:cNvSpPr>
          <p:nvPr>
            <p:ph sz="half" idx="1"/>
          </p:nvPr>
        </p:nvSpPr>
        <p:spPr>
          <a:xfrm>
            <a:off x="838200" y="1825625"/>
            <a:ext cx="10744200" cy="4351338"/>
          </a:xfrm>
        </p:spPr>
        <p:txBody>
          <a:bodyPr/>
          <a:lstStyle/>
          <a:p>
            <a:pPr marL="12700" marR="5080">
              <a:lnSpc>
                <a:spcPts val="2210"/>
              </a:lnSpc>
              <a:spcBef>
                <a:spcPts val="335"/>
              </a:spcBef>
            </a:pPr>
            <a:r>
              <a:rPr lang="en-US" sz="2800" spc="-15" dirty="0">
                <a:solidFill>
                  <a:srgbClr val="404040"/>
                </a:solidFill>
                <a:latin typeface="Carlito"/>
                <a:cs typeface="Carlito"/>
              </a:rPr>
              <a:t>Folium </a:t>
            </a:r>
            <a:r>
              <a:rPr lang="en-US" sz="2800" spc="-5" dirty="0">
                <a:solidFill>
                  <a:srgbClr val="404040"/>
                </a:solidFill>
                <a:latin typeface="Carlito"/>
                <a:cs typeface="Carlito"/>
              </a:rPr>
              <a:t>maps mark Launch Sites, successful </a:t>
            </a:r>
            <a:r>
              <a:rPr lang="en-US" sz="2800" dirty="0">
                <a:solidFill>
                  <a:srgbClr val="404040"/>
                </a:solidFill>
                <a:latin typeface="Carlito"/>
                <a:cs typeface="Carlito"/>
              </a:rPr>
              <a:t>and </a:t>
            </a:r>
            <a:r>
              <a:rPr lang="en-US" sz="2800" spc="-5" dirty="0">
                <a:solidFill>
                  <a:srgbClr val="404040"/>
                </a:solidFill>
                <a:latin typeface="Carlito"/>
                <a:cs typeface="Carlito"/>
              </a:rPr>
              <a:t>unsuccessful </a:t>
            </a:r>
            <a:r>
              <a:rPr lang="en-US" sz="2800" dirty="0">
                <a:solidFill>
                  <a:srgbClr val="404040"/>
                </a:solidFill>
                <a:latin typeface="Carlito"/>
                <a:cs typeface="Carlito"/>
              </a:rPr>
              <a:t>landings, and a </a:t>
            </a:r>
            <a:r>
              <a:rPr lang="en-US" sz="2800" spc="-25" dirty="0">
                <a:solidFill>
                  <a:srgbClr val="404040"/>
                </a:solidFill>
                <a:latin typeface="Carlito"/>
                <a:cs typeface="Carlito"/>
              </a:rPr>
              <a:t>proximity example  </a:t>
            </a:r>
            <a:r>
              <a:rPr lang="en-US" sz="2800" spc="-20" dirty="0">
                <a:solidFill>
                  <a:srgbClr val="404040"/>
                </a:solidFill>
                <a:latin typeface="Carlito"/>
                <a:cs typeface="Carlito"/>
              </a:rPr>
              <a:t>to </a:t>
            </a:r>
            <a:r>
              <a:rPr lang="en-US" sz="2800" spc="-40" dirty="0">
                <a:solidFill>
                  <a:srgbClr val="404040"/>
                </a:solidFill>
                <a:latin typeface="Carlito"/>
                <a:cs typeface="Carlito"/>
              </a:rPr>
              <a:t>key </a:t>
            </a:r>
            <a:r>
              <a:rPr lang="en-US" sz="2800" spc="-5" dirty="0">
                <a:solidFill>
                  <a:srgbClr val="404040"/>
                </a:solidFill>
                <a:latin typeface="Carlito"/>
                <a:cs typeface="Carlito"/>
              </a:rPr>
              <a:t>locations: </a:t>
            </a:r>
            <a:r>
              <a:rPr lang="en-US" sz="2800" spc="-60" dirty="0">
                <a:solidFill>
                  <a:srgbClr val="404040"/>
                </a:solidFill>
                <a:latin typeface="Carlito"/>
                <a:cs typeface="Carlito"/>
              </a:rPr>
              <a:t>Railway, Highway, </a:t>
            </a:r>
            <a:r>
              <a:rPr lang="en-US" sz="2800" spc="-20" dirty="0">
                <a:solidFill>
                  <a:srgbClr val="404040"/>
                </a:solidFill>
                <a:latin typeface="Carlito"/>
                <a:cs typeface="Carlito"/>
              </a:rPr>
              <a:t>Coast, </a:t>
            </a:r>
            <a:r>
              <a:rPr lang="en-US" sz="2800" dirty="0">
                <a:solidFill>
                  <a:srgbClr val="404040"/>
                </a:solidFill>
                <a:latin typeface="Carlito"/>
                <a:cs typeface="Carlito"/>
              </a:rPr>
              <a:t>and</a:t>
            </a:r>
            <a:r>
              <a:rPr lang="en-US" sz="2800" spc="35" dirty="0">
                <a:solidFill>
                  <a:srgbClr val="404040"/>
                </a:solidFill>
                <a:latin typeface="Carlito"/>
                <a:cs typeface="Carlito"/>
              </a:rPr>
              <a:t> </a:t>
            </a:r>
            <a:r>
              <a:rPr lang="en-US" sz="2800" spc="-60" dirty="0">
                <a:solidFill>
                  <a:srgbClr val="404040"/>
                </a:solidFill>
                <a:latin typeface="Carlito"/>
                <a:cs typeface="Carlito"/>
              </a:rPr>
              <a:t>City.</a:t>
            </a:r>
            <a:endParaRPr lang="en-US" sz="2800" dirty="0">
              <a:latin typeface="Carlito"/>
              <a:cs typeface="Carlito"/>
            </a:endParaRPr>
          </a:p>
          <a:p>
            <a:pPr marL="12700" marR="311150">
              <a:lnSpc>
                <a:spcPts val="2300"/>
              </a:lnSpc>
              <a:spcBef>
                <a:spcPts val="1115"/>
              </a:spcBef>
            </a:pPr>
            <a:r>
              <a:rPr lang="en-US" sz="2800" spc="-5" dirty="0">
                <a:solidFill>
                  <a:srgbClr val="404040"/>
                </a:solidFill>
                <a:latin typeface="Carlito"/>
                <a:cs typeface="Carlito"/>
              </a:rPr>
              <a:t>This </a:t>
            </a:r>
            <a:r>
              <a:rPr lang="en-US" sz="2800" spc="-15" dirty="0">
                <a:solidFill>
                  <a:srgbClr val="404040"/>
                </a:solidFill>
                <a:latin typeface="Carlito"/>
                <a:cs typeface="Carlito"/>
              </a:rPr>
              <a:t>allows </a:t>
            </a:r>
            <a:r>
              <a:rPr lang="en-US" sz="2800" spc="-5" dirty="0">
                <a:solidFill>
                  <a:srgbClr val="404040"/>
                </a:solidFill>
                <a:latin typeface="Carlito"/>
                <a:cs typeface="Carlito"/>
              </a:rPr>
              <a:t>us </a:t>
            </a:r>
            <a:r>
              <a:rPr lang="en-US" sz="2800" spc="-20" dirty="0">
                <a:solidFill>
                  <a:srgbClr val="404040"/>
                </a:solidFill>
                <a:latin typeface="Carlito"/>
                <a:cs typeface="Carlito"/>
              </a:rPr>
              <a:t>to understand why </a:t>
            </a:r>
            <a:r>
              <a:rPr lang="en-US" sz="2800" dirty="0">
                <a:solidFill>
                  <a:srgbClr val="404040"/>
                </a:solidFill>
                <a:latin typeface="Carlito"/>
                <a:cs typeface="Carlito"/>
              </a:rPr>
              <a:t>launch </a:t>
            </a:r>
            <a:r>
              <a:rPr lang="en-US" sz="2800" spc="-20" dirty="0">
                <a:solidFill>
                  <a:srgbClr val="404040"/>
                </a:solidFill>
                <a:latin typeface="Carlito"/>
                <a:cs typeface="Carlito"/>
              </a:rPr>
              <a:t>sites </a:t>
            </a:r>
            <a:r>
              <a:rPr lang="en-US" sz="2800" spc="-25" dirty="0">
                <a:solidFill>
                  <a:srgbClr val="404040"/>
                </a:solidFill>
                <a:latin typeface="Carlito"/>
                <a:cs typeface="Carlito"/>
              </a:rPr>
              <a:t>may </a:t>
            </a:r>
            <a:r>
              <a:rPr lang="en-US" sz="2800" dirty="0">
                <a:solidFill>
                  <a:srgbClr val="404040"/>
                </a:solidFill>
                <a:latin typeface="Carlito"/>
                <a:cs typeface="Carlito"/>
              </a:rPr>
              <a:t>be </a:t>
            </a:r>
            <a:r>
              <a:rPr lang="en-US" sz="2800" spc="-20" dirty="0">
                <a:solidFill>
                  <a:srgbClr val="404040"/>
                </a:solidFill>
                <a:latin typeface="Carlito"/>
                <a:cs typeface="Carlito"/>
              </a:rPr>
              <a:t>located </a:t>
            </a:r>
            <a:r>
              <a:rPr lang="en-US" sz="2800" spc="-5" dirty="0">
                <a:solidFill>
                  <a:srgbClr val="404040"/>
                </a:solidFill>
                <a:latin typeface="Carlito"/>
                <a:cs typeface="Carlito"/>
              </a:rPr>
              <a:t>where they </a:t>
            </a:r>
            <a:r>
              <a:rPr lang="en-US" sz="2800" spc="-20" dirty="0">
                <a:solidFill>
                  <a:srgbClr val="404040"/>
                </a:solidFill>
                <a:latin typeface="Carlito"/>
                <a:cs typeface="Carlito"/>
              </a:rPr>
              <a:t>are. </a:t>
            </a:r>
            <a:r>
              <a:rPr lang="en-US" sz="2800" dirty="0">
                <a:solidFill>
                  <a:srgbClr val="404040"/>
                </a:solidFill>
                <a:latin typeface="Carlito"/>
                <a:cs typeface="Carlito"/>
              </a:rPr>
              <a:t>Also </a:t>
            </a:r>
            <a:r>
              <a:rPr lang="en-US" sz="2800" spc="-20" dirty="0">
                <a:solidFill>
                  <a:srgbClr val="404040"/>
                </a:solidFill>
                <a:latin typeface="Carlito"/>
                <a:cs typeface="Carlito"/>
              </a:rPr>
              <a:t>visualizes  </a:t>
            </a:r>
            <a:r>
              <a:rPr lang="en-US" sz="2800" spc="-5" dirty="0">
                <a:solidFill>
                  <a:srgbClr val="404040"/>
                </a:solidFill>
                <a:latin typeface="Carlito"/>
                <a:cs typeface="Carlito"/>
              </a:rPr>
              <a:t>successful </a:t>
            </a:r>
            <a:r>
              <a:rPr lang="en-US" sz="2800" dirty="0">
                <a:solidFill>
                  <a:srgbClr val="404040"/>
                </a:solidFill>
                <a:latin typeface="Carlito"/>
                <a:cs typeface="Carlito"/>
              </a:rPr>
              <a:t>landings </a:t>
            </a:r>
            <a:r>
              <a:rPr lang="en-US" sz="2800" spc="-25" dirty="0">
                <a:solidFill>
                  <a:srgbClr val="404040"/>
                </a:solidFill>
                <a:latin typeface="Carlito"/>
                <a:cs typeface="Carlito"/>
              </a:rPr>
              <a:t>relative </a:t>
            </a:r>
            <a:r>
              <a:rPr lang="en-US" sz="2800" spc="-20" dirty="0">
                <a:solidFill>
                  <a:srgbClr val="404040"/>
                </a:solidFill>
                <a:latin typeface="Carlito"/>
                <a:cs typeface="Carlito"/>
              </a:rPr>
              <a:t>to</a:t>
            </a:r>
            <a:r>
              <a:rPr lang="en-US" sz="2800" spc="-25" dirty="0">
                <a:solidFill>
                  <a:srgbClr val="404040"/>
                </a:solidFill>
                <a:latin typeface="Carlito"/>
                <a:cs typeface="Carlito"/>
              </a:rPr>
              <a:t> </a:t>
            </a:r>
            <a:r>
              <a:rPr lang="en-US" sz="2800" spc="-5" dirty="0">
                <a:solidFill>
                  <a:srgbClr val="404040"/>
                </a:solidFill>
                <a:latin typeface="Carlito"/>
                <a:cs typeface="Carlito"/>
              </a:rPr>
              <a:t>location.</a:t>
            </a:r>
            <a:endParaRPr lang="en-US" sz="2800" dirty="0">
              <a:latin typeface="Carlito"/>
              <a:cs typeface="Carlito"/>
            </a:endParaRPr>
          </a:p>
          <a:p>
            <a:endParaRPr lang="fr-FR" dirty="0"/>
          </a:p>
        </p:txBody>
      </p:sp>
    </p:spTree>
    <p:extLst>
      <p:ext uri="{BB962C8B-B14F-4D97-AF65-F5344CB8AC3E}">
        <p14:creationId xmlns:p14="http://schemas.microsoft.com/office/powerpoint/2010/main" val="309752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689BD0-E453-4C1F-80C3-9FF2E32CB771}"/>
              </a:ext>
            </a:extLst>
          </p:cNvPr>
          <p:cNvSpPr>
            <a:spLocks noGrp="1"/>
          </p:cNvSpPr>
          <p:nvPr>
            <p:ph type="title"/>
          </p:nvPr>
        </p:nvSpPr>
        <p:spPr/>
        <p:txBody>
          <a:bodyPr/>
          <a:lstStyle/>
          <a:p>
            <a:r>
              <a:rPr lang="fr-FR" dirty="0"/>
              <a:t>BUILDIND DASHBOARD WITH PLOTY</a:t>
            </a:r>
          </a:p>
        </p:txBody>
      </p:sp>
      <p:sp>
        <p:nvSpPr>
          <p:cNvPr id="3" name="Espace réservé du contenu 2">
            <a:extLst>
              <a:ext uri="{FF2B5EF4-FFF2-40B4-BE49-F238E27FC236}">
                <a16:creationId xmlns:a16="http://schemas.microsoft.com/office/drawing/2014/main" id="{A3465EDC-54DB-41E2-B454-A9F3CF8638A7}"/>
              </a:ext>
            </a:extLst>
          </p:cNvPr>
          <p:cNvSpPr>
            <a:spLocks noGrp="1"/>
          </p:cNvSpPr>
          <p:nvPr>
            <p:ph sz="half" idx="1"/>
          </p:nvPr>
        </p:nvSpPr>
        <p:spPr>
          <a:xfrm>
            <a:off x="838200" y="1825625"/>
            <a:ext cx="10515600" cy="4351338"/>
          </a:xfrm>
        </p:spPr>
        <p:txBody>
          <a:bodyPr/>
          <a:lstStyle/>
          <a:p>
            <a:pPr marL="12700">
              <a:lnSpc>
                <a:spcPct val="100000"/>
              </a:lnSpc>
              <a:spcBef>
                <a:spcPts val="1200"/>
              </a:spcBef>
            </a:pPr>
            <a:r>
              <a:rPr lang="en-US" sz="2800" spc="-10" dirty="0">
                <a:solidFill>
                  <a:srgbClr val="404040"/>
                </a:solidFill>
                <a:latin typeface="Carlito"/>
                <a:cs typeface="Carlito"/>
              </a:rPr>
              <a:t>Dashboard </a:t>
            </a:r>
            <a:r>
              <a:rPr lang="en-US" sz="2800" dirty="0">
                <a:solidFill>
                  <a:srgbClr val="404040"/>
                </a:solidFill>
                <a:latin typeface="Carlito"/>
                <a:cs typeface="Carlito"/>
              </a:rPr>
              <a:t>includes a </a:t>
            </a:r>
            <a:r>
              <a:rPr lang="en-US" sz="2800" spc="-5" dirty="0">
                <a:solidFill>
                  <a:srgbClr val="404040"/>
                </a:solidFill>
                <a:latin typeface="Carlito"/>
                <a:cs typeface="Carlito"/>
              </a:rPr>
              <a:t>pie </a:t>
            </a:r>
            <a:r>
              <a:rPr lang="en-US" sz="2800" dirty="0">
                <a:solidFill>
                  <a:srgbClr val="404040"/>
                </a:solidFill>
                <a:latin typeface="Carlito"/>
                <a:cs typeface="Carlito"/>
              </a:rPr>
              <a:t>chart and a </a:t>
            </a:r>
            <a:r>
              <a:rPr lang="en-US" sz="2800" spc="-25" dirty="0">
                <a:solidFill>
                  <a:srgbClr val="404040"/>
                </a:solidFill>
                <a:latin typeface="Carlito"/>
                <a:cs typeface="Carlito"/>
              </a:rPr>
              <a:t>scatter</a:t>
            </a:r>
            <a:r>
              <a:rPr lang="en-US" sz="2800" spc="-135" dirty="0">
                <a:solidFill>
                  <a:srgbClr val="404040"/>
                </a:solidFill>
                <a:latin typeface="Carlito"/>
                <a:cs typeface="Carlito"/>
              </a:rPr>
              <a:t> </a:t>
            </a:r>
            <a:r>
              <a:rPr lang="en-US" sz="2800" spc="-5" dirty="0">
                <a:solidFill>
                  <a:srgbClr val="404040"/>
                </a:solidFill>
                <a:latin typeface="Carlito"/>
                <a:cs typeface="Carlito"/>
              </a:rPr>
              <a:t>plot.</a:t>
            </a:r>
            <a:endParaRPr lang="en-US" sz="2800" dirty="0">
              <a:latin typeface="Carlito"/>
              <a:cs typeface="Carlito"/>
            </a:endParaRPr>
          </a:p>
          <a:p>
            <a:pPr marL="12700" marR="84455">
              <a:lnSpc>
                <a:spcPts val="2290"/>
              </a:lnSpc>
              <a:spcBef>
                <a:spcPts val="1275"/>
              </a:spcBef>
            </a:pPr>
            <a:r>
              <a:rPr lang="en-US" sz="2800" spc="-5" dirty="0">
                <a:solidFill>
                  <a:srgbClr val="404040"/>
                </a:solidFill>
                <a:latin typeface="Carlito"/>
                <a:cs typeface="Carlito"/>
              </a:rPr>
              <a:t>Pie </a:t>
            </a:r>
            <a:r>
              <a:rPr lang="en-US" sz="2800" dirty="0">
                <a:solidFill>
                  <a:srgbClr val="404040"/>
                </a:solidFill>
                <a:latin typeface="Carlito"/>
                <a:cs typeface="Carlito"/>
              </a:rPr>
              <a:t>chart </a:t>
            </a:r>
            <a:r>
              <a:rPr lang="en-US" sz="2800" spc="-5" dirty="0">
                <a:solidFill>
                  <a:srgbClr val="404040"/>
                </a:solidFill>
                <a:latin typeface="Carlito"/>
                <a:cs typeface="Carlito"/>
              </a:rPr>
              <a:t>can be selected </a:t>
            </a:r>
            <a:r>
              <a:rPr lang="en-US" sz="2800" spc="-20" dirty="0">
                <a:solidFill>
                  <a:srgbClr val="404040"/>
                </a:solidFill>
                <a:latin typeface="Carlito"/>
                <a:cs typeface="Carlito"/>
              </a:rPr>
              <a:t>to </a:t>
            </a:r>
            <a:r>
              <a:rPr lang="en-US" sz="2800" spc="-5" dirty="0">
                <a:solidFill>
                  <a:srgbClr val="404040"/>
                </a:solidFill>
                <a:latin typeface="Carlito"/>
                <a:cs typeface="Carlito"/>
              </a:rPr>
              <a:t>show distribution of successful </a:t>
            </a:r>
            <a:r>
              <a:rPr lang="en-US" sz="2800" dirty="0">
                <a:solidFill>
                  <a:srgbClr val="404040"/>
                </a:solidFill>
                <a:latin typeface="Carlito"/>
                <a:cs typeface="Carlito"/>
              </a:rPr>
              <a:t>landings </a:t>
            </a:r>
            <a:r>
              <a:rPr lang="en-US" sz="2800" spc="-20" dirty="0">
                <a:solidFill>
                  <a:srgbClr val="404040"/>
                </a:solidFill>
                <a:latin typeface="Carlito"/>
                <a:cs typeface="Carlito"/>
              </a:rPr>
              <a:t>across </a:t>
            </a:r>
            <a:r>
              <a:rPr lang="en-US" sz="2800" dirty="0">
                <a:solidFill>
                  <a:srgbClr val="404040"/>
                </a:solidFill>
                <a:latin typeface="Carlito"/>
                <a:cs typeface="Carlito"/>
              </a:rPr>
              <a:t>all launch </a:t>
            </a:r>
            <a:r>
              <a:rPr lang="en-US" sz="2800" spc="-20" dirty="0">
                <a:solidFill>
                  <a:srgbClr val="404040"/>
                </a:solidFill>
                <a:latin typeface="Carlito"/>
                <a:cs typeface="Carlito"/>
              </a:rPr>
              <a:t>sites </a:t>
            </a:r>
            <a:r>
              <a:rPr lang="en-US" sz="2800" dirty="0">
                <a:solidFill>
                  <a:srgbClr val="404040"/>
                </a:solidFill>
                <a:latin typeface="Carlito"/>
                <a:cs typeface="Carlito"/>
              </a:rPr>
              <a:t>and  </a:t>
            </a:r>
            <a:r>
              <a:rPr lang="en-US" sz="2800" spc="-5" dirty="0">
                <a:solidFill>
                  <a:srgbClr val="404040"/>
                </a:solidFill>
                <a:latin typeface="Carlito"/>
                <a:cs typeface="Carlito"/>
              </a:rPr>
              <a:t>can </a:t>
            </a:r>
            <a:r>
              <a:rPr lang="en-US" sz="2800" dirty="0">
                <a:solidFill>
                  <a:srgbClr val="404040"/>
                </a:solidFill>
                <a:latin typeface="Carlito"/>
                <a:cs typeface="Carlito"/>
              </a:rPr>
              <a:t>be </a:t>
            </a:r>
            <a:r>
              <a:rPr lang="en-US" sz="2800" spc="-5" dirty="0">
                <a:solidFill>
                  <a:srgbClr val="404040"/>
                </a:solidFill>
                <a:latin typeface="Carlito"/>
                <a:cs typeface="Carlito"/>
              </a:rPr>
              <a:t>selected </a:t>
            </a:r>
            <a:r>
              <a:rPr lang="en-US" sz="2800" spc="-20" dirty="0">
                <a:solidFill>
                  <a:srgbClr val="404040"/>
                </a:solidFill>
                <a:latin typeface="Carlito"/>
                <a:cs typeface="Carlito"/>
              </a:rPr>
              <a:t>to </a:t>
            </a:r>
            <a:r>
              <a:rPr lang="en-US" sz="2800" spc="-5" dirty="0">
                <a:solidFill>
                  <a:srgbClr val="404040"/>
                </a:solidFill>
                <a:latin typeface="Carlito"/>
                <a:cs typeface="Carlito"/>
              </a:rPr>
              <a:t>show </a:t>
            </a:r>
            <a:r>
              <a:rPr lang="en-US" sz="2800" dirty="0">
                <a:solidFill>
                  <a:srgbClr val="404040"/>
                </a:solidFill>
                <a:latin typeface="Carlito"/>
                <a:cs typeface="Carlito"/>
              </a:rPr>
              <a:t>individual launch </a:t>
            </a:r>
            <a:r>
              <a:rPr lang="en-US" sz="2800" spc="-20" dirty="0">
                <a:solidFill>
                  <a:srgbClr val="404040"/>
                </a:solidFill>
                <a:latin typeface="Carlito"/>
                <a:cs typeface="Carlito"/>
              </a:rPr>
              <a:t>site </a:t>
            </a:r>
            <a:r>
              <a:rPr lang="en-US" sz="2800" dirty="0">
                <a:solidFill>
                  <a:srgbClr val="404040"/>
                </a:solidFill>
                <a:latin typeface="Carlito"/>
                <a:cs typeface="Carlito"/>
              </a:rPr>
              <a:t>success</a:t>
            </a:r>
            <a:r>
              <a:rPr lang="en-US" sz="2800" spc="-110" dirty="0">
                <a:solidFill>
                  <a:srgbClr val="404040"/>
                </a:solidFill>
                <a:latin typeface="Carlito"/>
                <a:cs typeface="Carlito"/>
              </a:rPr>
              <a:t> </a:t>
            </a:r>
            <a:r>
              <a:rPr lang="en-US" sz="2800" spc="-30" dirty="0">
                <a:solidFill>
                  <a:srgbClr val="404040"/>
                </a:solidFill>
                <a:latin typeface="Carlito"/>
                <a:cs typeface="Carlito"/>
              </a:rPr>
              <a:t>rates.</a:t>
            </a:r>
            <a:endParaRPr lang="en-US" sz="2800" dirty="0">
              <a:latin typeface="Carlito"/>
              <a:cs typeface="Carlito"/>
            </a:endParaRPr>
          </a:p>
          <a:p>
            <a:pPr marL="12700" marR="5080">
              <a:lnSpc>
                <a:spcPts val="2210"/>
              </a:lnSpc>
              <a:spcBef>
                <a:spcPts val="1375"/>
              </a:spcBef>
            </a:pPr>
            <a:r>
              <a:rPr lang="en-US" sz="2800" spc="-25" dirty="0">
                <a:solidFill>
                  <a:srgbClr val="404040"/>
                </a:solidFill>
                <a:latin typeface="Carlito"/>
                <a:cs typeface="Carlito"/>
              </a:rPr>
              <a:t>Scatter </a:t>
            </a:r>
            <a:r>
              <a:rPr lang="en-US" sz="2800" spc="-5" dirty="0">
                <a:solidFill>
                  <a:srgbClr val="404040"/>
                </a:solidFill>
                <a:latin typeface="Carlito"/>
                <a:cs typeface="Carlito"/>
              </a:rPr>
              <a:t>plot </a:t>
            </a:r>
            <a:r>
              <a:rPr lang="en-US" sz="2800" spc="-40" dirty="0">
                <a:solidFill>
                  <a:srgbClr val="404040"/>
                </a:solidFill>
                <a:latin typeface="Carlito"/>
                <a:cs typeface="Carlito"/>
              </a:rPr>
              <a:t>takes </a:t>
            </a:r>
            <a:r>
              <a:rPr lang="en-US" sz="2800" spc="-20" dirty="0">
                <a:solidFill>
                  <a:srgbClr val="404040"/>
                </a:solidFill>
                <a:latin typeface="Carlito"/>
                <a:cs typeface="Carlito"/>
              </a:rPr>
              <a:t>two </a:t>
            </a:r>
            <a:r>
              <a:rPr lang="en-US" sz="2800" dirty="0">
                <a:solidFill>
                  <a:srgbClr val="404040"/>
                </a:solidFill>
                <a:latin typeface="Carlito"/>
                <a:cs typeface="Carlito"/>
              </a:rPr>
              <a:t>inputs: All </a:t>
            </a:r>
            <a:r>
              <a:rPr lang="en-US" sz="2800" spc="-20" dirty="0">
                <a:solidFill>
                  <a:srgbClr val="404040"/>
                </a:solidFill>
                <a:latin typeface="Carlito"/>
                <a:cs typeface="Carlito"/>
              </a:rPr>
              <a:t>sites </a:t>
            </a:r>
            <a:r>
              <a:rPr lang="en-US" sz="2800" spc="-5" dirty="0">
                <a:solidFill>
                  <a:srgbClr val="404040"/>
                </a:solidFill>
                <a:latin typeface="Carlito"/>
                <a:cs typeface="Carlito"/>
              </a:rPr>
              <a:t>or </a:t>
            </a:r>
            <a:r>
              <a:rPr lang="en-US" sz="2800" dirty="0">
                <a:solidFill>
                  <a:srgbClr val="404040"/>
                </a:solidFill>
                <a:latin typeface="Carlito"/>
                <a:cs typeface="Carlito"/>
              </a:rPr>
              <a:t>individual </a:t>
            </a:r>
            <a:r>
              <a:rPr lang="en-US" sz="2800" spc="-20" dirty="0">
                <a:solidFill>
                  <a:srgbClr val="404040"/>
                </a:solidFill>
                <a:latin typeface="Carlito"/>
                <a:cs typeface="Carlito"/>
              </a:rPr>
              <a:t>site </a:t>
            </a:r>
            <a:r>
              <a:rPr lang="en-US" sz="2800" dirty="0">
                <a:solidFill>
                  <a:srgbClr val="404040"/>
                </a:solidFill>
                <a:latin typeface="Carlito"/>
                <a:cs typeface="Carlito"/>
              </a:rPr>
              <a:t>and </a:t>
            </a:r>
            <a:r>
              <a:rPr lang="en-US" sz="2800" spc="-5" dirty="0">
                <a:solidFill>
                  <a:srgbClr val="404040"/>
                </a:solidFill>
                <a:latin typeface="Carlito"/>
                <a:cs typeface="Carlito"/>
              </a:rPr>
              <a:t>payload mass on </a:t>
            </a:r>
            <a:r>
              <a:rPr lang="en-US" sz="2800" dirty="0">
                <a:solidFill>
                  <a:srgbClr val="404040"/>
                </a:solidFill>
                <a:latin typeface="Carlito"/>
                <a:cs typeface="Carlito"/>
              </a:rPr>
              <a:t>a </a:t>
            </a:r>
            <a:r>
              <a:rPr lang="en-US" sz="2800" spc="-5" dirty="0">
                <a:solidFill>
                  <a:srgbClr val="404040"/>
                </a:solidFill>
                <a:latin typeface="Carlito"/>
                <a:cs typeface="Carlito"/>
              </a:rPr>
              <a:t>slider between </a:t>
            </a:r>
            <a:r>
              <a:rPr lang="en-US" sz="2800" dirty="0">
                <a:solidFill>
                  <a:srgbClr val="404040"/>
                </a:solidFill>
                <a:latin typeface="Carlito"/>
                <a:cs typeface="Carlito"/>
              </a:rPr>
              <a:t>0  and 10000</a:t>
            </a:r>
            <a:r>
              <a:rPr lang="en-US" sz="2800" spc="-100" dirty="0">
                <a:solidFill>
                  <a:srgbClr val="404040"/>
                </a:solidFill>
                <a:latin typeface="Carlito"/>
                <a:cs typeface="Carlito"/>
              </a:rPr>
              <a:t> </a:t>
            </a:r>
            <a:r>
              <a:rPr lang="en-US" sz="2800" dirty="0">
                <a:solidFill>
                  <a:srgbClr val="404040"/>
                </a:solidFill>
                <a:latin typeface="Carlito"/>
                <a:cs typeface="Carlito"/>
              </a:rPr>
              <a:t>kg.</a:t>
            </a:r>
            <a:endParaRPr lang="en-US" sz="2800" dirty="0">
              <a:latin typeface="Carlito"/>
              <a:cs typeface="Carlito"/>
            </a:endParaRPr>
          </a:p>
          <a:p>
            <a:pPr marL="12700">
              <a:lnSpc>
                <a:spcPct val="100000"/>
              </a:lnSpc>
              <a:spcBef>
                <a:spcPts val="1050"/>
              </a:spcBef>
            </a:pPr>
            <a:r>
              <a:rPr lang="en-US" sz="2800" spc="-5" dirty="0">
                <a:solidFill>
                  <a:srgbClr val="404040"/>
                </a:solidFill>
                <a:latin typeface="Carlito"/>
                <a:cs typeface="Carlito"/>
              </a:rPr>
              <a:t>The pie </a:t>
            </a:r>
            <a:r>
              <a:rPr lang="en-US" sz="2800" dirty="0">
                <a:solidFill>
                  <a:srgbClr val="404040"/>
                </a:solidFill>
                <a:latin typeface="Carlito"/>
                <a:cs typeface="Carlito"/>
              </a:rPr>
              <a:t>chart is </a:t>
            </a:r>
            <a:r>
              <a:rPr lang="en-US" sz="2800" spc="-5" dirty="0">
                <a:solidFill>
                  <a:srgbClr val="404040"/>
                </a:solidFill>
                <a:latin typeface="Carlito"/>
                <a:cs typeface="Carlito"/>
              </a:rPr>
              <a:t>used </a:t>
            </a:r>
            <a:r>
              <a:rPr lang="en-US" sz="2800" spc="-20" dirty="0">
                <a:solidFill>
                  <a:srgbClr val="404040"/>
                </a:solidFill>
                <a:latin typeface="Carlito"/>
                <a:cs typeface="Carlito"/>
              </a:rPr>
              <a:t>to visualize </a:t>
            </a:r>
            <a:r>
              <a:rPr lang="en-US" sz="2800" dirty="0">
                <a:solidFill>
                  <a:srgbClr val="404040"/>
                </a:solidFill>
                <a:latin typeface="Carlito"/>
                <a:cs typeface="Carlito"/>
              </a:rPr>
              <a:t>launch </a:t>
            </a:r>
            <a:r>
              <a:rPr lang="en-US" sz="2800" spc="-20" dirty="0">
                <a:solidFill>
                  <a:srgbClr val="404040"/>
                </a:solidFill>
                <a:latin typeface="Carlito"/>
                <a:cs typeface="Carlito"/>
              </a:rPr>
              <a:t>site </a:t>
            </a:r>
            <a:r>
              <a:rPr lang="en-US" sz="2800" dirty="0">
                <a:solidFill>
                  <a:srgbClr val="404040"/>
                </a:solidFill>
                <a:latin typeface="Carlito"/>
                <a:cs typeface="Carlito"/>
              </a:rPr>
              <a:t>success</a:t>
            </a:r>
            <a:r>
              <a:rPr lang="en-US" sz="2800" spc="20" dirty="0">
                <a:solidFill>
                  <a:srgbClr val="404040"/>
                </a:solidFill>
                <a:latin typeface="Carlito"/>
                <a:cs typeface="Carlito"/>
              </a:rPr>
              <a:t> </a:t>
            </a:r>
            <a:r>
              <a:rPr lang="en-US" sz="2800" spc="-40" dirty="0">
                <a:solidFill>
                  <a:srgbClr val="404040"/>
                </a:solidFill>
                <a:latin typeface="Carlito"/>
                <a:cs typeface="Carlito"/>
              </a:rPr>
              <a:t>rate.</a:t>
            </a:r>
            <a:endParaRPr lang="en-US" sz="2800" dirty="0">
              <a:latin typeface="Carlito"/>
              <a:cs typeface="Carlito"/>
            </a:endParaRPr>
          </a:p>
          <a:p>
            <a:pPr marL="12700">
              <a:lnSpc>
                <a:spcPts val="2350"/>
              </a:lnSpc>
              <a:spcBef>
                <a:spcPts val="1105"/>
              </a:spcBef>
            </a:pPr>
            <a:r>
              <a:rPr lang="en-US" sz="2800" spc="-5" dirty="0">
                <a:solidFill>
                  <a:srgbClr val="404040"/>
                </a:solidFill>
                <a:latin typeface="Carlito"/>
                <a:cs typeface="Carlito"/>
              </a:rPr>
              <a:t>The </a:t>
            </a:r>
            <a:r>
              <a:rPr lang="en-US" sz="2800" spc="-25" dirty="0">
                <a:solidFill>
                  <a:srgbClr val="404040"/>
                </a:solidFill>
                <a:latin typeface="Carlito"/>
                <a:cs typeface="Carlito"/>
              </a:rPr>
              <a:t>scatter </a:t>
            </a:r>
            <a:r>
              <a:rPr lang="en-US" sz="2800" spc="-5" dirty="0">
                <a:solidFill>
                  <a:srgbClr val="404040"/>
                </a:solidFill>
                <a:latin typeface="Carlito"/>
                <a:cs typeface="Carlito"/>
              </a:rPr>
              <a:t>plot can help </a:t>
            </a:r>
            <a:r>
              <a:rPr lang="en-US" sz="2800" dirty="0">
                <a:solidFill>
                  <a:srgbClr val="404040"/>
                </a:solidFill>
                <a:latin typeface="Carlito"/>
                <a:cs typeface="Carlito"/>
              </a:rPr>
              <a:t>us </a:t>
            </a:r>
            <a:r>
              <a:rPr lang="en-US" sz="2800" spc="-5" dirty="0">
                <a:solidFill>
                  <a:srgbClr val="404040"/>
                </a:solidFill>
                <a:latin typeface="Carlito"/>
                <a:cs typeface="Carlito"/>
              </a:rPr>
              <a:t>see how </a:t>
            </a:r>
            <a:r>
              <a:rPr lang="en-US" sz="2800" dirty="0">
                <a:solidFill>
                  <a:srgbClr val="404040"/>
                </a:solidFill>
                <a:latin typeface="Carlito"/>
                <a:cs typeface="Carlito"/>
              </a:rPr>
              <a:t>success </a:t>
            </a:r>
            <a:r>
              <a:rPr lang="en-US" sz="2800" spc="-10" dirty="0">
                <a:solidFill>
                  <a:srgbClr val="404040"/>
                </a:solidFill>
                <a:latin typeface="Carlito"/>
                <a:cs typeface="Carlito"/>
              </a:rPr>
              <a:t>varies </a:t>
            </a:r>
            <a:r>
              <a:rPr lang="en-US" sz="2800" spc="-20" dirty="0">
                <a:solidFill>
                  <a:srgbClr val="404040"/>
                </a:solidFill>
                <a:latin typeface="Carlito"/>
                <a:cs typeface="Carlito"/>
              </a:rPr>
              <a:t>across </a:t>
            </a:r>
            <a:r>
              <a:rPr lang="en-US" sz="2800" dirty="0">
                <a:solidFill>
                  <a:srgbClr val="404040"/>
                </a:solidFill>
                <a:latin typeface="Carlito"/>
                <a:cs typeface="Carlito"/>
              </a:rPr>
              <a:t>launch </a:t>
            </a:r>
            <a:r>
              <a:rPr lang="en-US" sz="2800" spc="-20" dirty="0">
                <a:solidFill>
                  <a:srgbClr val="404040"/>
                </a:solidFill>
                <a:latin typeface="Carlito"/>
                <a:cs typeface="Carlito"/>
              </a:rPr>
              <a:t>sites, </a:t>
            </a:r>
            <a:r>
              <a:rPr lang="en-US" sz="2800" spc="-10" dirty="0">
                <a:solidFill>
                  <a:srgbClr val="404040"/>
                </a:solidFill>
                <a:latin typeface="Carlito"/>
                <a:cs typeface="Carlito"/>
              </a:rPr>
              <a:t>payload </a:t>
            </a:r>
            <a:r>
              <a:rPr lang="en-US" sz="2800" spc="-5" dirty="0">
                <a:solidFill>
                  <a:srgbClr val="404040"/>
                </a:solidFill>
                <a:latin typeface="Carlito"/>
                <a:cs typeface="Carlito"/>
              </a:rPr>
              <a:t>mass,</a:t>
            </a:r>
            <a:r>
              <a:rPr lang="en-US" sz="2800" spc="15" dirty="0">
                <a:solidFill>
                  <a:srgbClr val="404040"/>
                </a:solidFill>
                <a:latin typeface="Carlito"/>
                <a:cs typeface="Carlito"/>
              </a:rPr>
              <a:t> </a:t>
            </a:r>
            <a:r>
              <a:rPr lang="en-US" sz="2800" dirty="0">
                <a:solidFill>
                  <a:srgbClr val="404040"/>
                </a:solidFill>
                <a:latin typeface="Carlito"/>
                <a:cs typeface="Carlito"/>
              </a:rPr>
              <a:t>and</a:t>
            </a:r>
            <a:endParaRPr lang="en-US" sz="2800" dirty="0">
              <a:latin typeface="Carlito"/>
              <a:cs typeface="Carlito"/>
            </a:endParaRPr>
          </a:p>
          <a:p>
            <a:pPr marL="12700">
              <a:lnSpc>
                <a:spcPts val="2350"/>
              </a:lnSpc>
            </a:pPr>
            <a:r>
              <a:rPr lang="en-US" sz="2800" spc="-20" dirty="0">
                <a:solidFill>
                  <a:srgbClr val="404040"/>
                </a:solidFill>
                <a:latin typeface="Carlito"/>
                <a:cs typeface="Carlito"/>
              </a:rPr>
              <a:t>booster </a:t>
            </a:r>
            <a:r>
              <a:rPr lang="en-US" sz="2800" spc="-25" dirty="0">
                <a:solidFill>
                  <a:srgbClr val="404040"/>
                </a:solidFill>
                <a:latin typeface="Carlito"/>
                <a:cs typeface="Carlito"/>
              </a:rPr>
              <a:t>version</a:t>
            </a:r>
            <a:r>
              <a:rPr lang="en-US" sz="2800" dirty="0">
                <a:solidFill>
                  <a:srgbClr val="404040"/>
                </a:solidFill>
                <a:latin typeface="Carlito"/>
                <a:cs typeface="Carlito"/>
              </a:rPr>
              <a:t> </a:t>
            </a:r>
            <a:r>
              <a:rPr lang="en-US" sz="2800" spc="-45" dirty="0">
                <a:solidFill>
                  <a:srgbClr val="404040"/>
                </a:solidFill>
                <a:latin typeface="Carlito"/>
                <a:cs typeface="Carlito"/>
              </a:rPr>
              <a:t>category.</a:t>
            </a:r>
            <a:endParaRPr lang="en-US" sz="2800" dirty="0">
              <a:latin typeface="Carlito"/>
              <a:cs typeface="Carlito"/>
            </a:endParaRPr>
          </a:p>
          <a:p>
            <a:endParaRPr lang="fr-FR" dirty="0"/>
          </a:p>
        </p:txBody>
      </p:sp>
    </p:spTree>
    <p:extLst>
      <p:ext uri="{BB962C8B-B14F-4D97-AF65-F5344CB8AC3E}">
        <p14:creationId xmlns:p14="http://schemas.microsoft.com/office/powerpoint/2010/main" val="3484381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607830"/>
            <a:ext cx="10243616" cy="628377"/>
          </a:xfrm>
          <a:prstGeom prst="rect">
            <a:avLst/>
          </a:prstGeom>
        </p:spPr>
        <p:txBody>
          <a:bodyPr vert="horz" wrap="square" lIns="0" tIns="12700" rIns="0" bIns="0" rtlCol="0">
            <a:spAutoFit/>
          </a:bodyPr>
          <a:lstStyle/>
          <a:p>
            <a:pPr marL="12700">
              <a:lnSpc>
                <a:spcPct val="100000"/>
              </a:lnSpc>
              <a:spcBef>
                <a:spcPts val="100"/>
              </a:spcBef>
            </a:pPr>
            <a:r>
              <a:rPr spc="-250" dirty="0"/>
              <a:t>Predictive </a:t>
            </a:r>
            <a:r>
              <a:rPr spc="-355" dirty="0"/>
              <a:t>analysis</a:t>
            </a:r>
            <a:r>
              <a:rPr spc="-555" dirty="0"/>
              <a:t> </a:t>
            </a:r>
            <a:r>
              <a:rPr spc="-280" dirty="0"/>
              <a:t>(Classification)</a:t>
            </a:r>
          </a:p>
        </p:txBody>
      </p:sp>
      <p:grpSp>
        <p:nvGrpSpPr>
          <p:cNvPr id="5" name="object 5"/>
          <p:cNvGrpSpPr/>
          <p:nvPr/>
        </p:nvGrpSpPr>
        <p:grpSpPr>
          <a:xfrm>
            <a:off x="3822191" y="1933955"/>
            <a:ext cx="1938655" cy="1728470"/>
            <a:chOff x="3822191" y="1933955"/>
            <a:chExt cx="1938655" cy="1728470"/>
          </a:xfrm>
        </p:grpSpPr>
        <p:sp>
          <p:nvSpPr>
            <p:cNvPr id="6" name="object 6"/>
            <p:cNvSpPr/>
            <p:nvPr/>
          </p:nvSpPr>
          <p:spPr>
            <a:xfrm>
              <a:off x="4133087" y="2229611"/>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solidFill>
              <a:srgbClr val="EDC1AA"/>
            </a:solidFill>
          </p:spPr>
          <p:txBody>
            <a:bodyPr wrap="square" lIns="0" tIns="0" rIns="0" bIns="0" rtlCol="0"/>
            <a:lstStyle/>
            <a:p>
              <a:endParaRPr/>
            </a:p>
          </p:txBody>
        </p:sp>
        <p:sp>
          <p:nvSpPr>
            <p:cNvPr id="7" name="object 7"/>
            <p:cNvSpPr/>
            <p:nvPr/>
          </p:nvSpPr>
          <p:spPr>
            <a:xfrm>
              <a:off x="3829811" y="1941575"/>
              <a:ext cx="1923414" cy="1153795"/>
            </a:xfrm>
            <a:custGeom>
              <a:avLst/>
              <a:gdLst/>
              <a:ahLst/>
              <a:cxnLst/>
              <a:rect l="l" t="t" r="r" b="b"/>
              <a:pathLst>
                <a:path w="1923414" h="1153795">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solidFill>
              <a:schemeClr val="accent1"/>
            </a:solidFill>
          </p:spPr>
          <p:txBody>
            <a:bodyPr wrap="square" lIns="0" tIns="0" rIns="0" bIns="0" rtlCol="0"/>
            <a:lstStyle/>
            <a:p>
              <a:endParaRPr dirty="0"/>
            </a:p>
          </p:txBody>
        </p:sp>
        <p:sp>
          <p:nvSpPr>
            <p:cNvPr id="8" name="object 8"/>
            <p:cNvSpPr/>
            <p:nvPr/>
          </p:nvSpPr>
          <p:spPr>
            <a:xfrm>
              <a:off x="3829811" y="1941575"/>
              <a:ext cx="1923414" cy="1153795"/>
            </a:xfrm>
            <a:custGeom>
              <a:avLst/>
              <a:gdLst/>
              <a:ahLst/>
              <a:cxnLst/>
              <a:rect l="l" t="t" r="r" b="b"/>
              <a:pathLst>
                <a:path w="1923414" h="1153795">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9" name="object 9"/>
          <p:cNvSpPr txBox="1"/>
          <p:nvPr/>
        </p:nvSpPr>
        <p:spPr>
          <a:xfrm>
            <a:off x="3998721" y="2219960"/>
            <a:ext cx="1568450"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Split </a:t>
            </a:r>
            <a:r>
              <a:rPr sz="1700" dirty="0">
                <a:solidFill>
                  <a:srgbClr val="FFFFFF"/>
                </a:solidFill>
                <a:latin typeface="Carlito"/>
                <a:cs typeface="Carlito"/>
              </a:rPr>
              <a:t>label</a:t>
            </a:r>
            <a:r>
              <a:rPr sz="1700" spc="-195" dirty="0">
                <a:solidFill>
                  <a:srgbClr val="FFFFFF"/>
                </a:solidFill>
                <a:latin typeface="Carlito"/>
                <a:cs typeface="Carlito"/>
              </a:rPr>
              <a:t> </a:t>
            </a:r>
            <a:r>
              <a:rPr sz="1700" spc="-5" dirty="0">
                <a:solidFill>
                  <a:srgbClr val="FFFFFF"/>
                </a:solidFill>
                <a:latin typeface="Carlito"/>
                <a:cs typeface="Carlito"/>
              </a:rPr>
              <a:t>column</a:t>
            </a:r>
            <a:endParaRPr sz="1700">
              <a:latin typeface="Carlito"/>
              <a:cs typeface="Carlito"/>
            </a:endParaRPr>
          </a:p>
        </p:txBody>
      </p:sp>
      <p:sp>
        <p:nvSpPr>
          <p:cNvPr id="10" name="object 10"/>
          <p:cNvSpPr txBox="1"/>
          <p:nvPr/>
        </p:nvSpPr>
        <p:spPr>
          <a:xfrm>
            <a:off x="3917950" y="2456180"/>
            <a:ext cx="1722755"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‘Class’ </a:t>
            </a:r>
            <a:r>
              <a:rPr sz="1700" spc="-15" dirty="0">
                <a:solidFill>
                  <a:srgbClr val="FFFFFF"/>
                </a:solidFill>
                <a:latin typeface="Carlito"/>
                <a:cs typeface="Carlito"/>
              </a:rPr>
              <a:t>from</a:t>
            </a:r>
            <a:r>
              <a:rPr sz="1700" spc="-200" dirty="0">
                <a:solidFill>
                  <a:srgbClr val="FFFFFF"/>
                </a:solidFill>
                <a:latin typeface="Carlito"/>
                <a:cs typeface="Carlito"/>
              </a:rPr>
              <a:t> </a:t>
            </a:r>
            <a:r>
              <a:rPr sz="1700" spc="-15" dirty="0">
                <a:solidFill>
                  <a:srgbClr val="FFFFFF"/>
                </a:solidFill>
                <a:latin typeface="Carlito"/>
                <a:cs typeface="Carlito"/>
              </a:rPr>
              <a:t>dataset</a:t>
            </a:r>
            <a:endParaRPr sz="1700">
              <a:latin typeface="Carlito"/>
              <a:cs typeface="Carlito"/>
            </a:endParaRPr>
          </a:p>
        </p:txBody>
      </p:sp>
      <p:grpSp>
        <p:nvGrpSpPr>
          <p:cNvPr id="11" name="object 11"/>
          <p:cNvGrpSpPr/>
          <p:nvPr/>
        </p:nvGrpSpPr>
        <p:grpSpPr>
          <a:xfrm>
            <a:off x="3822191" y="3375659"/>
            <a:ext cx="1938655" cy="1729739"/>
            <a:chOff x="3822191" y="3375659"/>
            <a:chExt cx="1938655" cy="1729739"/>
          </a:xfrm>
          <a:solidFill>
            <a:schemeClr val="accent1"/>
          </a:solidFill>
        </p:grpSpPr>
        <p:sp>
          <p:nvSpPr>
            <p:cNvPr id="12" name="object 12"/>
            <p:cNvSpPr/>
            <p:nvPr/>
          </p:nvSpPr>
          <p:spPr>
            <a:xfrm>
              <a:off x="4133087" y="3672839"/>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grpFill/>
          </p:spPr>
          <p:txBody>
            <a:bodyPr wrap="square" lIns="0" tIns="0" rIns="0" bIns="0" rtlCol="0"/>
            <a:lstStyle/>
            <a:p>
              <a:endParaRPr/>
            </a:p>
          </p:txBody>
        </p:sp>
        <p:sp>
          <p:nvSpPr>
            <p:cNvPr id="13" name="object 13"/>
            <p:cNvSpPr/>
            <p:nvPr/>
          </p:nvSpPr>
          <p:spPr>
            <a:xfrm>
              <a:off x="3829811" y="3383279"/>
              <a:ext cx="1923414" cy="1155065"/>
            </a:xfrm>
            <a:custGeom>
              <a:avLst/>
              <a:gdLst/>
              <a:ahLst/>
              <a:cxnLst/>
              <a:rect l="l" t="t" r="r" b="b"/>
              <a:pathLst>
                <a:path w="1923414" h="115506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grpFill/>
          </p:spPr>
          <p:txBody>
            <a:bodyPr wrap="square" lIns="0" tIns="0" rIns="0" bIns="0" rtlCol="0"/>
            <a:lstStyle/>
            <a:p>
              <a:endParaRPr/>
            </a:p>
          </p:txBody>
        </p:sp>
        <p:sp>
          <p:nvSpPr>
            <p:cNvPr id="14" name="object 14"/>
            <p:cNvSpPr/>
            <p:nvPr/>
          </p:nvSpPr>
          <p:spPr>
            <a:xfrm>
              <a:off x="3829811" y="3383279"/>
              <a:ext cx="1923414" cy="1155065"/>
            </a:xfrm>
            <a:custGeom>
              <a:avLst/>
              <a:gdLst/>
              <a:ahLst/>
              <a:cxnLst/>
              <a:rect l="l" t="t" r="r" b="b"/>
              <a:pathLst>
                <a:path w="1923414" h="115506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grpFill/>
            <a:ln w="15240">
              <a:solidFill>
                <a:srgbClr val="FFFFFF"/>
              </a:solidFill>
            </a:ln>
          </p:spPr>
          <p:txBody>
            <a:bodyPr wrap="square" lIns="0" tIns="0" rIns="0" bIns="0" rtlCol="0"/>
            <a:lstStyle/>
            <a:p>
              <a:endParaRPr/>
            </a:p>
          </p:txBody>
        </p:sp>
      </p:grpSp>
      <p:sp>
        <p:nvSpPr>
          <p:cNvPr id="15" name="object 15"/>
          <p:cNvSpPr txBox="1"/>
          <p:nvPr/>
        </p:nvSpPr>
        <p:spPr>
          <a:xfrm>
            <a:off x="4010914" y="3544315"/>
            <a:ext cx="1524635"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Fit </a:t>
            </a:r>
            <a:r>
              <a:rPr sz="1700" dirty="0">
                <a:solidFill>
                  <a:srgbClr val="FFFFFF"/>
                </a:solidFill>
                <a:latin typeface="Carlito"/>
                <a:cs typeface="Carlito"/>
              </a:rPr>
              <a:t>and</a:t>
            </a:r>
            <a:r>
              <a:rPr sz="1700" spc="-170" dirty="0">
                <a:solidFill>
                  <a:srgbClr val="FFFFFF"/>
                </a:solidFill>
                <a:latin typeface="Carlito"/>
                <a:cs typeface="Carlito"/>
              </a:rPr>
              <a:t> </a:t>
            </a:r>
            <a:r>
              <a:rPr sz="1700" spc="-45" dirty="0">
                <a:solidFill>
                  <a:srgbClr val="FFFFFF"/>
                </a:solidFill>
                <a:latin typeface="Carlito"/>
                <a:cs typeface="Carlito"/>
              </a:rPr>
              <a:t>Transform</a:t>
            </a:r>
            <a:endParaRPr sz="1700">
              <a:latin typeface="Carlito"/>
              <a:cs typeface="Carlito"/>
            </a:endParaRPr>
          </a:p>
        </p:txBody>
      </p:sp>
      <p:sp>
        <p:nvSpPr>
          <p:cNvPr id="16" name="object 16"/>
          <p:cNvSpPr txBox="1"/>
          <p:nvPr/>
        </p:nvSpPr>
        <p:spPr>
          <a:xfrm>
            <a:off x="4145026" y="3780282"/>
            <a:ext cx="1281430" cy="285115"/>
          </a:xfrm>
          <a:prstGeom prst="rect">
            <a:avLst/>
          </a:prstGeom>
        </p:spPr>
        <p:txBody>
          <a:bodyPr vert="horz" wrap="square" lIns="0" tIns="12700" rIns="0" bIns="0" rtlCol="0">
            <a:spAutoFit/>
          </a:bodyPr>
          <a:lstStyle/>
          <a:p>
            <a:pPr marL="12700">
              <a:lnSpc>
                <a:spcPct val="100000"/>
              </a:lnSpc>
              <a:spcBef>
                <a:spcPts val="100"/>
              </a:spcBef>
            </a:pPr>
            <a:r>
              <a:rPr sz="1700" spc="-15" dirty="0">
                <a:solidFill>
                  <a:srgbClr val="FFFFFF"/>
                </a:solidFill>
                <a:latin typeface="Carlito"/>
                <a:cs typeface="Carlito"/>
              </a:rPr>
              <a:t>Features</a:t>
            </a:r>
            <a:r>
              <a:rPr sz="1700" spc="-135" dirty="0">
                <a:solidFill>
                  <a:srgbClr val="FFFFFF"/>
                </a:solidFill>
                <a:latin typeface="Carlito"/>
                <a:cs typeface="Carlito"/>
              </a:rPr>
              <a:t> </a:t>
            </a:r>
            <a:r>
              <a:rPr sz="1700" dirty="0">
                <a:solidFill>
                  <a:srgbClr val="FFFFFF"/>
                </a:solidFill>
                <a:latin typeface="Carlito"/>
                <a:cs typeface="Carlito"/>
              </a:rPr>
              <a:t>using</a:t>
            </a:r>
            <a:endParaRPr sz="1700">
              <a:latin typeface="Carlito"/>
              <a:cs typeface="Carlito"/>
            </a:endParaRPr>
          </a:p>
        </p:txBody>
      </p:sp>
      <p:sp>
        <p:nvSpPr>
          <p:cNvPr id="17" name="object 17"/>
          <p:cNvSpPr txBox="1"/>
          <p:nvPr/>
        </p:nvSpPr>
        <p:spPr>
          <a:xfrm>
            <a:off x="4097782" y="4018026"/>
            <a:ext cx="1367790"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Standard</a:t>
            </a:r>
            <a:r>
              <a:rPr sz="1700" spc="-200" dirty="0">
                <a:solidFill>
                  <a:srgbClr val="FFFFFF"/>
                </a:solidFill>
                <a:latin typeface="Carlito"/>
                <a:cs typeface="Carlito"/>
              </a:rPr>
              <a:t> </a:t>
            </a:r>
            <a:r>
              <a:rPr sz="1700" spc="-5" dirty="0">
                <a:solidFill>
                  <a:srgbClr val="FFFFFF"/>
                </a:solidFill>
                <a:latin typeface="Carlito"/>
                <a:cs typeface="Carlito"/>
              </a:rPr>
              <a:t>Scaler</a:t>
            </a:r>
            <a:endParaRPr sz="1700">
              <a:latin typeface="Carlito"/>
              <a:cs typeface="Carlito"/>
            </a:endParaRPr>
          </a:p>
        </p:txBody>
      </p:sp>
      <p:grpSp>
        <p:nvGrpSpPr>
          <p:cNvPr id="18" name="object 18"/>
          <p:cNvGrpSpPr/>
          <p:nvPr/>
        </p:nvGrpSpPr>
        <p:grpSpPr>
          <a:xfrm>
            <a:off x="3822191" y="4818888"/>
            <a:ext cx="2950845" cy="1169035"/>
            <a:chOff x="3822191" y="4818888"/>
            <a:chExt cx="2950845" cy="1169035"/>
          </a:xfrm>
          <a:solidFill>
            <a:schemeClr val="accent1"/>
          </a:solidFill>
        </p:grpSpPr>
        <p:sp>
          <p:nvSpPr>
            <p:cNvPr id="19" name="object 19"/>
            <p:cNvSpPr/>
            <p:nvPr/>
          </p:nvSpPr>
          <p:spPr>
            <a:xfrm>
              <a:off x="4224527" y="5023104"/>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grpFill/>
          </p:spPr>
          <p:txBody>
            <a:bodyPr wrap="square" lIns="0" tIns="0" rIns="0" bIns="0" rtlCol="0"/>
            <a:lstStyle/>
            <a:p>
              <a:endParaRPr/>
            </a:p>
          </p:txBody>
        </p:sp>
        <p:sp>
          <p:nvSpPr>
            <p:cNvPr id="20" name="object 20"/>
            <p:cNvSpPr/>
            <p:nvPr/>
          </p:nvSpPr>
          <p:spPr>
            <a:xfrm>
              <a:off x="3829811" y="4826508"/>
              <a:ext cx="1923414" cy="1153795"/>
            </a:xfrm>
            <a:custGeom>
              <a:avLst/>
              <a:gdLst/>
              <a:ahLst/>
              <a:cxnLst/>
              <a:rect l="l" t="t" r="r" b="b"/>
              <a:pathLst>
                <a:path w="1923414" h="1153795">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grpFill/>
          </p:spPr>
          <p:txBody>
            <a:bodyPr wrap="square" lIns="0" tIns="0" rIns="0" bIns="0" rtlCol="0"/>
            <a:lstStyle/>
            <a:p>
              <a:endParaRPr/>
            </a:p>
          </p:txBody>
        </p:sp>
        <p:sp>
          <p:nvSpPr>
            <p:cNvPr id="21" name="object 21"/>
            <p:cNvSpPr/>
            <p:nvPr/>
          </p:nvSpPr>
          <p:spPr>
            <a:xfrm>
              <a:off x="3829811" y="4826508"/>
              <a:ext cx="1923414" cy="1153795"/>
            </a:xfrm>
            <a:custGeom>
              <a:avLst/>
              <a:gdLst/>
              <a:ahLst/>
              <a:cxnLst/>
              <a:rect l="l" t="t" r="r" b="b"/>
              <a:pathLst>
                <a:path w="1923414" h="1153795">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grpFill/>
            <a:ln w="15240">
              <a:solidFill>
                <a:srgbClr val="FFFFFF"/>
              </a:solidFill>
            </a:ln>
          </p:spPr>
          <p:txBody>
            <a:bodyPr wrap="square" lIns="0" tIns="0" rIns="0" bIns="0" rtlCol="0"/>
            <a:lstStyle/>
            <a:p>
              <a:endParaRPr/>
            </a:p>
          </p:txBody>
        </p:sp>
      </p:grpSp>
      <p:sp>
        <p:nvSpPr>
          <p:cNvPr id="22" name="object 22"/>
          <p:cNvSpPr txBox="1"/>
          <p:nvPr/>
        </p:nvSpPr>
        <p:spPr>
          <a:xfrm>
            <a:off x="4103878" y="5104841"/>
            <a:ext cx="1344930" cy="285750"/>
          </a:xfrm>
          <a:prstGeom prst="rect">
            <a:avLst/>
          </a:prstGeom>
        </p:spPr>
        <p:txBody>
          <a:bodyPr vert="horz" wrap="square" lIns="0" tIns="13335" rIns="0" bIns="0" rtlCol="0">
            <a:spAutoFit/>
          </a:bodyPr>
          <a:lstStyle/>
          <a:p>
            <a:pPr marL="12700">
              <a:lnSpc>
                <a:spcPct val="100000"/>
              </a:lnSpc>
              <a:spcBef>
                <a:spcPts val="105"/>
              </a:spcBef>
            </a:pPr>
            <a:r>
              <a:rPr sz="1700" spc="-30" dirty="0">
                <a:solidFill>
                  <a:srgbClr val="FFFFFF"/>
                </a:solidFill>
                <a:latin typeface="Carlito"/>
                <a:cs typeface="Carlito"/>
              </a:rPr>
              <a:t>Train_test_split</a:t>
            </a:r>
            <a:endParaRPr sz="1700">
              <a:latin typeface="Carlito"/>
              <a:cs typeface="Carlito"/>
            </a:endParaRPr>
          </a:p>
        </p:txBody>
      </p:sp>
      <p:sp>
        <p:nvSpPr>
          <p:cNvPr id="23" name="object 23"/>
          <p:cNvSpPr txBox="1"/>
          <p:nvPr/>
        </p:nvSpPr>
        <p:spPr>
          <a:xfrm>
            <a:off x="4583938" y="5341747"/>
            <a:ext cx="41148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a:t>
            </a:r>
            <a:r>
              <a:rPr sz="1700" spc="-25" dirty="0">
                <a:solidFill>
                  <a:srgbClr val="FFFFFF"/>
                </a:solidFill>
                <a:latin typeface="Carlito"/>
                <a:cs typeface="Carlito"/>
              </a:rPr>
              <a:t>a</a:t>
            </a:r>
            <a:r>
              <a:rPr sz="1700" spc="-45" dirty="0">
                <a:solidFill>
                  <a:srgbClr val="FFFFFF"/>
                </a:solidFill>
                <a:latin typeface="Carlito"/>
                <a:cs typeface="Carlito"/>
              </a:rPr>
              <a:t>t</a:t>
            </a:r>
            <a:r>
              <a:rPr sz="1700" dirty="0">
                <a:solidFill>
                  <a:srgbClr val="FFFFFF"/>
                </a:solidFill>
                <a:latin typeface="Carlito"/>
                <a:cs typeface="Carlito"/>
              </a:rPr>
              <a:t>a</a:t>
            </a:r>
            <a:endParaRPr sz="1700">
              <a:latin typeface="Carlito"/>
              <a:cs typeface="Carlito"/>
            </a:endParaRPr>
          </a:p>
        </p:txBody>
      </p:sp>
      <p:grpSp>
        <p:nvGrpSpPr>
          <p:cNvPr id="24" name="object 24"/>
          <p:cNvGrpSpPr/>
          <p:nvPr/>
        </p:nvGrpSpPr>
        <p:grpSpPr>
          <a:xfrm>
            <a:off x="6380988" y="3672840"/>
            <a:ext cx="1938655" cy="2315210"/>
            <a:chOff x="6380988" y="3672840"/>
            <a:chExt cx="1938655" cy="2315210"/>
          </a:xfrm>
          <a:solidFill>
            <a:srgbClr val="0E659B"/>
          </a:solidFill>
        </p:grpSpPr>
        <p:sp>
          <p:nvSpPr>
            <p:cNvPr id="25" name="object 25"/>
            <p:cNvSpPr/>
            <p:nvPr/>
          </p:nvSpPr>
          <p:spPr>
            <a:xfrm>
              <a:off x="6691884" y="3672840"/>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grpFill/>
          </p:spPr>
          <p:txBody>
            <a:bodyPr wrap="square" lIns="0" tIns="0" rIns="0" bIns="0" rtlCol="0"/>
            <a:lstStyle/>
            <a:p>
              <a:endParaRPr/>
            </a:p>
          </p:txBody>
        </p:sp>
        <p:sp>
          <p:nvSpPr>
            <p:cNvPr id="26" name="object 26"/>
            <p:cNvSpPr/>
            <p:nvPr/>
          </p:nvSpPr>
          <p:spPr>
            <a:xfrm>
              <a:off x="6388608" y="4826508"/>
              <a:ext cx="1923414" cy="1153795"/>
            </a:xfrm>
            <a:custGeom>
              <a:avLst/>
              <a:gdLst/>
              <a:ahLst/>
              <a:cxnLst/>
              <a:rect l="l" t="t" r="r" b="b"/>
              <a:pathLst>
                <a:path w="1923415" h="115379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grpFill/>
          </p:spPr>
          <p:txBody>
            <a:bodyPr wrap="square" lIns="0" tIns="0" rIns="0" bIns="0" rtlCol="0"/>
            <a:lstStyle/>
            <a:p>
              <a:endParaRPr/>
            </a:p>
          </p:txBody>
        </p:sp>
        <p:sp>
          <p:nvSpPr>
            <p:cNvPr id="27" name="object 27"/>
            <p:cNvSpPr/>
            <p:nvPr/>
          </p:nvSpPr>
          <p:spPr>
            <a:xfrm>
              <a:off x="6388608" y="4826508"/>
              <a:ext cx="1923414" cy="1153795"/>
            </a:xfrm>
            <a:custGeom>
              <a:avLst/>
              <a:gdLst/>
              <a:ahLst/>
              <a:cxnLst/>
              <a:rect l="l" t="t" r="r" b="b"/>
              <a:pathLst>
                <a:path w="1923415" h="115379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grpFill/>
            <a:ln w="15240">
              <a:solidFill>
                <a:srgbClr val="FFFFFF"/>
              </a:solidFill>
            </a:ln>
          </p:spPr>
          <p:txBody>
            <a:bodyPr wrap="square" lIns="0" tIns="0" rIns="0" bIns="0" rtlCol="0"/>
            <a:lstStyle/>
            <a:p>
              <a:endParaRPr/>
            </a:p>
          </p:txBody>
        </p:sp>
      </p:grpSp>
      <p:sp>
        <p:nvSpPr>
          <p:cNvPr id="28" name="object 28"/>
          <p:cNvSpPr txBox="1"/>
          <p:nvPr/>
        </p:nvSpPr>
        <p:spPr>
          <a:xfrm>
            <a:off x="6735826" y="4986909"/>
            <a:ext cx="1219835"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GridSearchCV</a:t>
            </a:r>
            <a:endParaRPr sz="1700">
              <a:latin typeface="Carlito"/>
              <a:cs typeface="Carlito"/>
            </a:endParaRPr>
          </a:p>
        </p:txBody>
      </p:sp>
      <p:sp>
        <p:nvSpPr>
          <p:cNvPr id="29" name="object 29"/>
          <p:cNvSpPr txBox="1"/>
          <p:nvPr/>
        </p:nvSpPr>
        <p:spPr>
          <a:xfrm>
            <a:off x="6485890" y="5217033"/>
            <a:ext cx="1732280" cy="539750"/>
          </a:xfrm>
          <a:prstGeom prst="rect">
            <a:avLst/>
          </a:prstGeom>
        </p:spPr>
        <p:txBody>
          <a:bodyPr vert="horz" wrap="square" lIns="0" tIns="25400" rIns="0" bIns="0" rtlCol="0">
            <a:spAutoFit/>
          </a:bodyPr>
          <a:lstStyle/>
          <a:p>
            <a:pPr marL="12700" marR="5080" indent="223520">
              <a:lnSpc>
                <a:spcPts val="2000"/>
              </a:lnSpc>
              <a:spcBef>
                <a:spcPts val="200"/>
              </a:spcBef>
            </a:pPr>
            <a:r>
              <a:rPr sz="1700" spc="-5" dirty="0">
                <a:solidFill>
                  <a:srgbClr val="FFFFFF"/>
                </a:solidFill>
                <a:latin typeface="Carlito"/>
                <a:cs typeface="Carlito"/>
              </a:rPr>
              <a:t>(cv=10) to find  optimal</a:t>
            </a:r>
            <a:r>
              <a:rPr sz="1700" spc="-155" dirty="0">
                <a:solidFill>
                  <a:srgbClr val="FFFFFF"/>
                </a:solidFill>
                <a:latin typeface="Carlito"/>
                <a:cs typeface="Carlito"/>
              </a:rPr>
              <a:t> </a:t>
            </a:r>
            <a:r>
              <a:rPr sz="1700" spc="-20" dirty="0">
                <a:solidFill>
                  <a:srgbClr val="FFFFFF"/>
                </a:solidFill>
                <a:latin typeface="Carlito"/>
                <a:cs typeface="Carlito"/>
              </a:rPr>
              <a:t>parameters</a:t>
            </a:r>
            <a:endParaRPr sz="1700">
              <a:latin typeface="Carlito"/>
              <a:cs typeface="Carlito"/>
            </a:endParaRPr>
          </a:p>
        </p:txBody>
      </p:sp>
      <p:grpSp>
        <p:nvGrpSpPr>
          <p:cNvPr id="30" name="object 30"/>
          <p:cNvGrpSpPr/>
          <p:nvPr/>
        </p:nvGrpSpPr>
        <p:grpSpPr>
          <a:xfrm>
            <a:off x="6380988" y="2229611"/>
            <a:ext cx="1938655" cy="2316480"/>
            <a:chOff x="6380988" y="2229611"/>
            <a:chExt cx="1938655" cy="2316480"/>
          </a:xfrm>
        </p:grpSpPr>
        <p:sp>
          <p:nvSpPr>
            <p:cNvPr id="31" name="object 31"/>
            <p:cNvSpPr/>
            <p:nvPr/>
          </p:nvSpPr>
          <p:spPr>
            <a:xfrm>
              <a:off x="6691884" y="2229611"/>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solidFill>
              <a:srgbClr val="EDC1AA"/>
            </a:solidFill>
          </p:spPr>
          <p:txBody>
            <a:bodyPr wrap="square" lIns="0" tIns="0" rIns="0" bIns="0" rtlCol="0"/>
            <a:lstStyle/>
            <a:p>
              <a:endParaRPr/>
            </a:p>
          </p:txBody>
        </p:sp>
        <p:sp>
          <p:nvSpPr>
            <p:cNvPr id="32" name="object 32"/>
            <p:cNvSpPr/>
            <p:nvPr/>
          </p:nvSpPr>
          <p:spPr>
            <a:xfrm>
              <a:off x="6388608" y="3383279"/>
              <a:ext cx="1923414" cy="1155065"/>
            </a:xfrm>
            <a:custGeom>
              <a:avLst/>
              <a:gdLst/>
              <a:ahLst/>
              <a:cxnLst/>
              <a:rect l="l" t="t" r="r" b="b"/>
              <a:pathLst>
                <a:path w="1923415" h="1155064">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solidFill>
              <a:srgbClr val="0E659B"/>
            </a:solidFill>
          </p:spPr>
          <p:txBody>
            <a:bodyPr wrap="square" lIns="0" tIns="0" rIns="0" bIns="0" rtlCol="0"/>
            <a:lstStyle/>
            <a:p>
              <a:endParaRPr/>
            </a:p>
          </p:txBody>
        </p:sp>
        <p:sp>
          <p:nvSpPr>
            <p:cNvPr id="33" name="object 33"/>
            <p:cNvSpPr/>
            <p:nvPr/>
          </p:nvSpPr>
          <p:spPr>
            <a:xfrm>
              <a:off x="6388608" y="3383279"/>
              <a:ext cx="1923414" cy="1155065"/>
            </a:xfrm>
            <a:custGeom>
              <a:avLst/>
              <a:gdLst/>
              <a:ahLst/>
              <a:cxnLst/>
              <a:rect l="l" t="t" r="r" b="b"/>
              <a:pathLst>
                <a:path w="1923415" h="1155064">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ln w="15240">
              <a:solidFill>
                <a:srgbClr val="FFFFFF"/>
              </a:solidFill>
            </a:ln>
          </p:spPr>
          <p:txBody>
            <a:bodyPr wrap="square" lIns="0" tIns="0" rIns="0" bIns="0" rtlCol="0"/>
            <a:lstStyle/>
            <a:p>
              <a:endParaRPr/>
            </a:p>
          </p:txBody>
        </p:sp>
      </p:grpSp>
      <p:sp>
        <p:nvSpPr>
          <p:cNvPr id="34" name="object 34"/>
          <p:cNvSpPr txBox="1"/>
          <p:nvPr/>
        </p:nvSpPr>
        <p:spPr>
          <a:xfrm>
            <a:off x="6546595" y="3425444"/>
            <a:ext cx="1593850"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Use</a:t>
            </a:r>
            <a:r>
              <a:rPr sz="1700" spc="-100" dirty="0">
                <a:solidFill>
                  <a:srgbClr val="FFFFFF"/>
                </a:solidFill>
                <a:latin typeface="Carlito"/>
                <a:cs typeface="Carlito"/>
              </a:rPr>
              <a:t> </a:t>
            </a:r>
            <a:r>
              <a:rPr sz="1700" spc="-10" dirty="0">
                <a:solidFill>
                  <a:srgbClr val="FFFFFF"/>
                </a:solidFill>
                <a:latin typeface="Carlito"/>
                <a:cs typeface="Carlito"/>
              </a:rPr>
              <a:t>GridSearchCV</a:t>
            </a:r>
            <a:endParaRPr sz="1700">
              <a:latin typeface="Carlito"/>
              <a:cs typeface="Carlito"/>
            </a:endParaRPr>
          </a:p>
        </p:txBody>
      </p:sp>
      <p:sp>
        <p:nvSpPr>
          <p:cNvPr id="35" name="object 35"/>
          <p:cNvSpPr txBox="1"/>
          <p:nvPr/>
        </p:nvSpPr>
        <p:spPr>
          <a:xfrm>
            <a:off x="6602983" y="3661028"/>
            <a:ext cx="1483995"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on LogReg,</a:t>
            </a:r>
            <a:r>
              <a:rPr sz="1700" spc="-200" dirty="0">
                <a:solidFill>
                  <a:srgbClr val="FFFFFF"/>
                </a:solidFill>
                <a:latin typeface="Carlito"/>
                <a:cs typeface="Carlito"/>
              </a:rPr>
              <a:t> </a:t>
            </a:r>
            <a:r>
              <a:rPr sz="1700" spc="-5" dirty="0">
                <a:solidFill>
                  <a:srgbClr val="FFFFFF"/>
                </a:solidFill>
                <a:latin typeface="Carlito"/>
                <a:cs typeface="Carlito"/>
              </a:rPr>
              <a:t>SVM,</a:t>
            </a:r>
            <a:endParaRPr sz="1700">
              <a:latin typeface="Carlito"/>
              <a:cs typeface="Carlito"/>
            </a:endParaRPr>
          </a:p>
        </p:txBody>
      </p:sp>
      <p:sp>
        <p:nvSpPr>
          <p:cNvPr id="36" name="object 36"/>
          <p:cNvSpPr txBox="1"/>
          <p:nvPr/>
        </p:nvSpPr>
        <p:spPr>
          <a:xfrm>
            <a:off x="6535928" y="3899408"/>
            <a:ext cx="160274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Decision </a:t>
            </a:r>
            <a:r>
              <a:rPr sz="1700" spc="-45" dirty="0">
                <a:solidFill>
                  <a:srgbClr val="FFFFFF"/>
                </a:solidFill>
                <a:latin typeface="Carlito"/>
                <a:cs typeface="Carlito"/>
              </a:rPr>
              <a:t>Tree,</a:t>
            </a:r>
            <a:r>
              <a:rPr sz="1700" spc="-235" dirty="0">
                <a:solidFill>
                  <a:srgbClr val="FFFFFF"/>
                </a:solidFill>
                <a:latin typeface="Carlito"/>
                <a:cs typeface="Carlito"/>
              </a:rPr>
              <a:t> </a:t>
            </a:r>
            <a:r>
              <a:rPr sz="1700" dirty="0">
                <a:solidFill>
                  <a:srgbClr val="FFFFFF"/>
                </a:solidFill>
                <a:latin typeface="Carlito"/>
                <a:cs typeface="Carlito"/>
              </a:rPr>
              <a:t>and</a:t>
            </a:r>
            <a:endParaRPr sz="1700">
              <a:latin typeface="Carlito"/>
              <a:cs typeface="Carlito"/>
            </a:endParaRPr>
          </a:p>
        </p:txBody>
      </p:sp>
      <p:sp>
        <p:nvSpPr>
          <p:cNvPr id="37" name="object 37"/>
          <p:cNvSpPr txBox="1"/>
          <p:nvPr/>
        </p:nvSpPr>
        <p:spPr>
          <a:xfrm>
            <a:off x="6795261" y="4135627"/>
            <a:ext cx="1100455"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KNN</a:t>
            </a:r>
            <a:r>
              <a:rPr sz="1700" spc="-145"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grpSp>
        <p:nvGrpSpPr>
          <p:cNvPr id="38" name="object 38"/>
          <p:cNvGrpSpPr/>
          <p:nvPr/>
        </p:nvGrpSpPr>
        <p:grpSpPr>
          <a:xfrm>
            <a:off x="6380988" y="1933955"/>
            <a:ext cx="2950845" cy="1169035"/>
            <a:chOff x="6380988" y="1933955"/>
            <a:chExt cx="2950845" cy="1169035"/>
          </a:xfrm>
          <a:solidFill>
            <a:srgbClr val="0E659B"/>
          </a:solidFill>
        </p:grpSpPr>
        <p:sp>
          <p:nvSpPr>
            <p:cNvPr id="39" name="object 39"/>
            <p:cNvSpPr/>
            <p:nvPr/>
          </p:nvSpPr>
          <p:spPr>
            <a:xfrm>
              <a:off x="6783324" y="2138171"/>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grpFill/>
          </p:spPr>
          <p:txBody>
            <a:bodyPr wrap="square" lIns="0" tIns="0" rIns="0" bIns="0" rtlCol="0"/>
            <a:lstStyle/>
            <a:p>
              <a:endParaRPr/>
            </a:p>
          </p:txBody>
        </p:sp>
        <p:sp>
          <p:nvSpPr>
            <p:cNvPr id="40" name="object 40"/>
            <p:cNvSpPr/>
            <p:nvPr/>
          </p:nvSpPr>
          <p:spPr>
            <a:xfrm>
              <a:off x="6388608" y="1941575"/>
              <a:ext cx="1923414" cy="1153795"/>
            </a:xfrm>
            <a:custGeom>
              <a:avLst/>
              <a:gdLst/>
              <a:ahLst/>
              <a:cxnLst/>
              <a:rect l="l" t="t" r="r" b="b"/>
              <a:pathLst>
                <a:path w="1923415" h="115379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grpFill/>
          </p:spPr>
          <p:txBody>
            <a:bodyPr wrap="square" lIns="0" tIns="0" rIns="0" bIns="0" rtlCol="0"/>
            <a:lstStyle/>
            <a:p>
              <a:endParaRPr/>
            </a:p>
          </p:txBody>
        </p:sp>
        <p:sp>
          <p:nvSpPr>
            <p:cNvPr id="41" name="object 41"/>
            <p:cNvSpPr/>
            <p:nvPr/>
          </p:nvSpPr>
          <p:spPr>
            <a:xfrm>
              <a:off x="6388608" y="1941575"/>
              <a:ext cx="1923414" cy="1153795"/>
            </a:xfrm>
            <a:custGeom>
              <a:avLst/>
              <a:gdLst/>
              <a:ahLst/>
              <a:cxnLst/>
              <a:rect l="l" t="t" r="r" b="b"/>
              <a:pathLst>
                <a:path w="1923415" h="115379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grpFill/>
            <a:ln w="15240">
              <a:solidFill>
                <a:srgbClr val="FFFFFF"/>
              </a:solidFill>
            </a:ln>
          </p:spPr>
          <p:txBody>
            <a:bodyPr wrap="square" lIns="0" tIns="0" rIns="0" bIns="0" rtlCol="0"/>
            <a:lstStyle/>
            <a:p>
              <a:endParaRPr/>
            </a:p>
          </p:txBody>
        </p:sp>
      </p:grpSp>
      <p:sp>
        <p:nvSpPr>
          <p:cNvPr id="42" name="object 42"/>
          <p:cNvSpPr txBox="1"/>
          <p:nvPr/>
        </p:nvSpPr>
        <p:spPr>
          <a:xfrm>
            <a:off x="6613906" y="2219960"/>
            <a:ext cx="1455420" cy="285115"/>
          </a:xfrm>
          <a:prstGeom prst="rect">
            <a:avLst/>
          </a:prstGeom>
        </p:spPr>
        <p:txBody>
          <a:bodyPr vert="horz" wrap="square" lIns="0" tIns="13335" rIns="0" bIns="0" rtlCol="0">
            <a:spAutoFit/>
          </a:bodyPr>
          <a:lstStyle/>
          <a:p>
            <a:pPr marL="12700">
              <a:lnSpc>
                <a:spcPct val="100000"/>
              </a:lnSpc>
              <a:spcBef>
                <a:spcPts val="105"/>
              </a:spcBef>
            </a:pPr>
            <a:r>
              <a:rPr sz="1700" spc="-20" dirty="0">
                <a:solidFill>
                  <a:srgbClr val="FFFFFF"/>
                </a:solidFill>
                <a:latin typeface="Carlito"/>
                <a:cs typeface="Carlito"/>
              </a:rPr>
              <a:t>Score </a:t>
            </a:r>
            <a:r>
              <a:rPr sz="1700" dirty="0">
                <a:solidFill>
                  <a:srgbClr val="FFFFFF"/>
                </a:solidFill>
                <a:latin typeface="Carlito"/>
                <a:cs typeface="Carlito"/>
              </a:rPr>
              <a:t>models</a:t>
            </a:r>
            <a:r>
              <a:rPr sz="1700" spc="-185" dirty="0">
                <a:solidFill>
                  <a:srgbClr val="FFFFFF"/>
                </a:solidFill>
                <a:latin typeface="Carlito"/>
                <a:cs typeface="Carlito"/>
              </a:rPr>
              <a:t> </a:t>
            </a:r>
            <a:r>
              <a:rPr sz="1700" dirty="0">
                <a:solidFill>
                  <a:srgbClr val="FFFFFF"/>
                </a:solidFill>
                <a:latin typeface="Carlito"/>
                <a:cs typeface="Carlito"/>
              </a:rPr>
              <a:t>on</a:t>
            </a:r>
            <a:endParaRPr sz="1700">
              <a:latin typeface="Carlito"/>
              <a:cs typeface="Carlito"/>
            </a:endParaRPr>
          </a:p>
        </p:txBody>
      </p:sp>
      <p:sp>
        <p:nvSpPr>
          <p:cNvPr id="43" name="object 43"/>
          <p:cNvSpPr txBox="1"/>
          <p:nvPr/>
        </p:nvSpPr>
        <p:spPr>
          <a:xfrm>
            <a:off x="6805930" y="2456180"/>
            <a:ext cx="1071880"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split </a:t>
            </a:r>
            <a:r>
              <a:rPr sz="1700" spc="-20" dirty="0">
                <a:solidFill>
                  <a:srgbClr val="FFFFFF"/>
                </a:solidFill>
                <a:latin typeface="Carlito"/>
                <a:cs typeface="Carlito"/>
              </a:rPr>
              <a:t>test</a:t>
            </a:r>
            <a:r>
              <a:rPr sz="1700" spc="-190" dirty="0">
                <a:solidFill>
                  <a:srgbClr val="FFFFFF"/>
                </a:solidFill>
                <a:latin typeface="Carlito"/>
                <a:cs typeface="Carlito"/>
              </a:rPr>
              <a:t> </a:t>
            </a:r>
            <a:r>
              <a:rPr sz="1700" spc="-5" dirty="0">
                <a:solidFill>
                  <a:srgbClr val="FFFFFF"/>
                </a:solidFill>
                <a:latin typeface="Carlito"/>
                <a:cs typeface="Carlito"/>
              </a:rPr>
              <a:t>set</a:t>
            </a:r>
            <a:endParaRPr sz="1700">
              <a:latin typeface="Carlito"/>
              <a:cs typeface="Carlito"/>
            </a:endParaRPr>
          </a:p>
        </p:txBody>
      </p:sp>
      <p:grpSp>
        <p:nvGrpSpPr>
          <p:cNvPr id="44" name="object 44"/>
          <p:cNvGrpSpPr/>
          <p:nvPr/>
        </p:nvGrpSpPr>
        <p:grpSpPr>
          <a:xfrm>
            <a:off x="8938259" y="1933955"/>
            <a:ext cx="1938655" cy="1728470"/>
            <a:chOff x="8938259" y="1933955"/>
            <a:chExt cx="1938655" cy="1728470"/>
          </a:xfrm>
          <a:solidFill>
            <a:srgbClr val="0E659B"/>
          </a:solidFill>
        </p:grpSpPr>
        <p:sp>
          <p:nvSpPr>
            <p:cNvPr id="45" name="object 45"/>
            <p:cNvSpPr/>
            <p:nvPr/>
          </p:nvSpPr>
          <p:spPr>
            <a:xfrm>
              <a:off x="9249155" y="2229611"/>
              <a:ext cx="173990" cy="1432560"/>
            </a:xfrm>
            <a:custGeom>
              <a:avLst/>
              <a:gdLst/>
              <a:ahLst/>
              <a:cxnLst/>
              <a:rect l="l" t="t" r="r" b="b"/>
              <a:pathLst>
                <a:path w="173990" h="1432560">
                  <a:moveTo>
                    <a:pt x="173481" y="0"/>
                  </a:moveTo>
                  <a:lnTo>
                    <a:pt x="0" y="0"/>
                  </a:lnTo>
                  <a:lnTo>
                    <a:pt x="0" y="1432560"/>
                  </a:lnTo>
                  <a:lnTo>
                    <a:pt x="173481" y="1432560"/>
                  </a:lnTo>
                  <a:lnTo>
                    <a:pt x="173481" y="0"/>
                  </a:lnTo>
                  <a:close/>
                </a:path>
              </a:pathLst>
            </a:custGeom>
            <a:grpFill/>
          </p:spPr>
          <p:txBody>
            <a:bodyPr wrap="square" lIns="0" tIns="0" rIns="0" bIns="0" rtlCol="0"/>
            <a:lstStyle/>
            <a:p>
              <a:endParaRPr/>
            </a:p>
          </p:txBody>
        </p:sp>
        <p:sp>
          <p:nvSpPr>
            <p:cNvPr id="46" name="object 46"/>
            <p:cNvSpPr/>
            <p:nvPr/>
          </p:nvSpPr>
          <p:spPr>
            <a:xfrm>
              <a:off x="8945879" y="1941575"/>
              <a:ext cx="1923414" cy="1153795"/>
            </a:xfrm>
            <a:custGeom>
              <a:avLst/>
              <a:gdLst/>
              <a:ahLst/>
              <a:cxnLst/>
              <a:rect l="l" t="t" r="r" b="b"/>
              <a:pathLst>
                <a:path w="1923415" h="115379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grpFill/>
          </p:spPr>
          <p:txBody>
            <a:bodyPr wrap="square" lIns="0" tIns="0" rIns="0" bIns="0" rtlCol="0"/>
            <a:lstStyle/>
            <a:p>
              <a:endParaRPr/>
            </a:p>
          </p:txBody>
        </p:sp>
        <p:sp>
          <p:nvSpPr>
            <p:cNvPr id="47" name="object 47"/>
            <p:cNvSpPr/>
            <p:nvPr/>
          </p:nvSpPr>
          <p:spPr>
            <a:xfrm>
              <a:off x="8945879" y="1941575"/>
              <a:ext cx="1923414" cy="1153795"/>
            </a:xfrm>
            <a:custGeom>
              <a:avLst/>
              <a:gdLst/>
              <a:ahLst/>
              <a:cxnLst/>
              <a:rect l="l" t="t" r="r" b="b"/>
              <a:pathLst>
                <a:path w="1923415" h="115379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grpFill/>
            <a:ln w="15240">
              <a:solidFill>
                <a:srgbClr val="FFFFFF"/>
              </a:solidFill>
            </a:ln>
          </p:spPr>
          <p:txBody>
            <a:bodyPr wrap="square" lIns="0" tIns="0" rIns="0" bIns="0" rtlCol="0"/>
            <a:lstStyle/>
            <a:p>
              <a:endParaRPr/>
            </a:p>
          </p:txBody>
        </p:sp>
      </p:grpSp>
      <p:sp>
        <p:nvSpPr>
          <p:cNvPr id="48" name="object 48"/>
          <p:cNvSpPr txBox="1"/>
          <p:nvPr/>
        </p:nvSpPr>
        <p:spPr>
          <a:xfrm>
            <a:off x="9140697" y="2219960"/>
            <a:ext cx="1519555"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Confusion</a:t>
            </a:r>
            <a:r>
              <a:rPr sz="1700" spc="-170" dirty="0">
                <a:solidFill>
                  <a:srgbClr val="FFFFFF"/>
                </a:solidFill>
                <a:latin typeface="Carlito"/>
                <a:cs typeface="Carlito"/>
              </a:rPr>
              <a:t> </a:t>
            </a:r>
            <a:r>
              <a:rPr sz="1700" spc="-5" dirty="0">
                <a:solidFill>
                  <a:srgbClr val="FFFFFF"/>
                </a:solidFill>
                <a:latin typeface="Carlito"/>
                <a:cs typeface="Carlito"/>
              </a:rPr>
              <a:t>Matrix</a:t>
            </a:r>
            <a:endParaRPr sz="1700">
              <a:latin typeface="Carlito"/>
              <a:cs typeface="Carlito"/>
            </a:endParaRPr>
          </a:p>
        </p:txBody>
      </p:sp>
      <p:sp>
        <p:nvSpPr>
          <p:cNvPr id="49" name="object 49"/>
          <p:cNvSpPr txBox="1"/>
          <p:nvPr/>
        </p:nvSpPr>
        <p:spPr>
          <a:xfrm>
            <a:off x="9299193" y="2456180"/>
            <a:ext cx="1202690" cy="285115"/>
          </a:xfrm>
          <a:prstGeom prst="rect">
            <a:avLst/>
          </a:prstGeom>
        </p:spPr>
        <p:txBody>
          <a:bodyPr vert="horz" wrap="square" lIns="0" tIns="13335" rIns="0" bIns="0" rtlCol="0">
            <a:spAutoFit/>
          </a:bodyPr>
          <a:lstStyle/>
          <a:p>
            <a:pPr marL="12700">
              <a:lnSpc>
                <a:spcPct val="100000"/>
              </a:lnSpc>
              <a:spcBef>
                <a:spcPts val="105"/>
              </a:spcBef>
            </a:pPr>
            <a:r>
              <a:rPr sz="1700" spc="-25" dirty="0">
                <a:solidFill>
                  <a:srgbClr val="FFFFFF"/>
                </a:solidFill>
                <a:latin typeface="Carlito"/>
                <a:cs typeface="Carlito"/>
              </a:rPr>
              <a:t>for </a:t>
            </a:r>
            <a:r>
              <a:rPr sz="1700" dirty="0">
                <a:solidFill>
                  <a:srgbClr val="FFFFFF"/>
                </a:solidFill>
                <a:latin typeface="Carlito"/>
                <a:cs typeface="Carlito"/>
              </a:rPr>
              <a:t>all</a:t>
            </a:r>
            <a:r>
              <a:rPr sz="1700" spc="-165"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grpSp>
        <p:nvGrpSpPr>
          <p:cNvPr id="50" name="object 50"/>
          <p:cNvGrpSpPr/>
          <p:nvPr/>
        </p:nvGrpSpPr>
        <p:grpSpPr>
          <a:xfrm>
            <a:off x="8938259" y="3375659"/>
            <a:ext cx="1938655" cy="1170305"/>
            <a:chOff x="8938259" y="3375659"/>
            <a:chExt cx="1938655" cy="1170305"/>
          </a:xfrm>
          <a:solidFill>
            <a:srgbClr val="0E659B"/>
          </a:solidFill>
        </p:grpSpPr>
        <p:sp>
          <p:nvSpPr>
            <p:cNvPr id="51" name="object 51"/>
            <p:cNvSpPr/>
            <p:nvPr/>
          </p:nvSpPr>
          <p:spPr>
            <a:xfrm>
              <a:off x="8945879" y="3383279"/>
              <a:ext cx="1923414" cy="1155065"/>
            </a:xfrm>
            <a:custGeom>
              <a:avLst/>
              <a:gdLst/>
              <a:ahLst/>
              <a:cxnLst/>
              <a:rect l="l" t="t" r="r" b="b"/>
              <a:pathLst>
                <a:path w="1923415" h="1155064">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grpFill/>
          </p:spPr>
          <p:txBody>
            <a:bodyPr wrap="square" lIns="0" tIns="0" rIns="0" bIns="0" rtlCol="0"/>
            <a:lstStyle/>
            <a:p>
              <a:endParaRPr/>
            </a:p>
          </p:txBody>
        </p:sp>
        <p:sp>
          <p:nvSpPr>
            <p:cNvPr id="52" name="object 52"/>
            <p:cNvSpPr/>
            <p:nvPr/>
          </p:nvSpPr>
          <p:spPr>
            <a:xfrm>
              <a:off x="8945879" y="3383279"/>
              <a:ext cx="1923414" cy="1155065"/>
            </a:xfrm>
            <a:custGeom>
              <a:avLst/>
              <a:gdLst/>
              <a:ahLst/>
              <a:cxnLst/>
              <a:rect l="l" t="t" r="r" b="b"/>
              <a:pathLst>
                <a:path w="1923415" h="1155064">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grpFill/>
            <a:ln w="15239">
              <a:solidFill>
                <a:srgbClr val="FFFFFF"/>
              </a:solidFill>
            </a:ln>
          </p:spPr>
          <p:txBody>
            <a:bodyPr wrap="square" lIns="0" tIns="0" rIns="0" bIns="0" rtlCol="0"/>
            <a:lstStyle/>
            <a:p>
              <a:endParaRPr/>
            </a:p>
          </p:txBody>
        </p:sp>
      </p:grpSp>
      <p:sp>
        <p:nvSpPr>
          <p:cNvPr id="53" name="object 53"/>
          <p:cNvSpPr txBox="1"/>
          <p:nvPr/>
        </p:nvSpPr>
        <p:spPr>
          <a:xfrm>
            <a:off x="9055354" y="3656457"/>
            <a:ext cx="1709420" cy="539750"/>
          </a:xfrm>
          <a:prstGeom prst="rect">
            <a:avLst/>
          </a:prstGeom>
        </p:spPr>
        <p:txBody>
          <a:bodyPr vert="horz" wrap="square" lIns="0" tIns="25400" rIns="0" bIns="0" rtlCol="0">
            <a:spAutoFit/>
          </a:bodyPr>
          <a:lstStyle/>
          <a:p>
            <a:pPr marL="123825" marR="5080" indent="-111760">
              <a:lnSpc>
                <a:spcPts val="2000"/>
              </a:lnSpc>
              <a:spcBef>
                <a:spcPts val="200"/>
              </a:spcBef>
            </a:pPr>
            <a:r>
              <a:rPr sz="1700" dirty="0">
                <a:solidFill>
                  <a:srgbClr val="FFFFFF"/>
                </a:solidFill>
                <a:latin typeface="Carlito"/>
                <a:cs typeface="Carlito"/>
              </a:rPr>
              <a:t>Barplot </a:t>
            </a:r>
            <a:r>
              <a:rPr sz="1700" spc="-5" dirty="0">
                <a:solidFill>
                  <a:srgbClr val="FFFFFF"/>
                </a:solidFill>
                <a:latin typeface="Carlito"/>
                <a:cs typeface="Carlito"/>
              </a:rPr>
              <a:t>to</a:t>
            </a:r>
            <a:r>
              <a:rPr sz="1700" spc="-155" dirty="0">
                <a:solidFill>
                  <a:srgbClr val="FFFFFF"/>
                </a:solidFill>
                <a:latin typeface="Carlito"/>
                <a:cs typeface="Carlito"/>
              </a:rPr>
              <a:t> </a:t>
            </a:r>
            <a:r>
              <a:rPr sz="1700" spc="-20" dirty="0">
                <a:solidFill>
                  <a:srgbClr val="FFFFFF"/>
                </a:solidFill>
                <a:latin typeface="Carlito"/>
                <a:cs typeface="Carlito"/>
              </a:rPr>
              <a:t>compare  </a:t>
            </a:r>
            <a:r>
              <a:rPr sz="1700" spc="-10" dirty="0">
                <a:solidFill>
                  <a:srgbClr val="FFFFFF"/>
                </a:solidFill>
                <a:latin typeface="Carlito"/>
                <a:cs typeface="Carlito"/>
              </a:rPr>
              <a:t>scores </a:t>
            </a:r>
            <a:r>
              <a:rPr sz="1700" dirty="0">
                <a:solidFill>
                  <a:srgbClr val="FFFFFF"/>
                </a:solidFill>
                <a:latin typeface="Carlito"/>
                <a:cs typeface="Carlito"/>
              </a:rPr>
              <a:t>of</a:t>
            </a:r>
            <a:r>
              <a:rPr sz="1700" spc="-150"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sp>
        <p:nvSpPr>
          <p:cNvPr id="54" name="object 54"/>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fr-FR" smtClean="0"/>
              <a:pPr marL="38100">
                <a:lnSpc>
                  <a:spcPts val="1100"/>
                </a:lnSpc>
              </a:pPr>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574482" y="5643881"/>
            <a:ext cx="9043035" cy="848994"/>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chemeClr val="tx2"/>
                </a:solidFill>
                <a:latin typeface="Carlito"/>
                <a:cs typeface="Carlito"/>
              </a:rPr>
              <a:t>This is </a:t>
            </a:r>
            <a:r>
              <a:rPr sz="1800" dirty="0">
                <a:solidFill>
                  <a:schemeClr val="tx2"/>
                </a:solidFill>
                <a:latin typeface="Carlito"/>
                <a:cs typeface="Carlito"/>
              </a:rPr>
              <a:t>a </a:t>
            </a:r>
            <a:r>
              <a:rPr sz="1800" spc="-20" dirty="0">
                <a:solidFill>
                  <a:schemeClr val="tx2"/>
                </a:solidFill>
                <a:latin typeface="Carlito"/>
                <a:cs typeface="Carlito"/>
              </a:rPr>
              <a:t>preview </a:t>
            </a:r>
            <a:r>
              <a:rPr sz="1800" spc="-5" dirty="0">
                <a:solidFill>
                  <a:schemeClr val="tx2"/>
                </a:solidFill>
                <a:latin typeface="Carlito"/>
                <a:cs typeface="Carlito"/>
              </a:rPr>
              <a:t>of </a:t>
            </a:r>
            <a:r>
              <a:rPr sz="1800" dirty="0">
                <a:solidFill>
                  <a:schemeClr val="tx2"/>
                </a:solidFill>
                <a:latin typeface="Carlito"/>
                <a:cs typeface="Carlito"/>
              </a:rPr>
              <a:t>the </a:t>
            </a:r>
            <a:r>
              <a:rPr sz="1800" spc="-15" dirty="0">
                <a:solidFill>
                  <a:schemeClr val="tx2"/>
                </a:solidFill>
                <a:latin typeface="Carlito"/>
                <a:cs typeface="Carlito"/>
              </a:rPr>
              <a:t>Plotly dashboard. </a:t>
            </a:r>
            <a:r>
              <a:rPr sz="1800" spc="-5" dirty="0">
                <a:solidFill>
                  <a:schemeClr val="tx2"/>
                </a:solidFill>
                <a:latin typeface="Carlito"/>
                <a:cs typeface="Carlito"/>
              </a:rPr>
              <a:t>The </a:t>
            </a:r>
            <a:r>
              <a:rPr sz="1800" spc="-20" dirty="0">
                <a:solidFill>
                  <a:schemeClr val="tx2"/>
                </a:solidFill>
                <a:latin typeface="Carlito"/>
                <a:cs typeface="Carlito"/>
              </a:rPr>
              <a:t>following </a:t>
            </a:r>
            <a:r>
              <a:rPr sz="1800" spc="-5" dirty="0">
                <a:solidFill>
                  <a:schemeClr val="tx2"/>
                </a:solidFill>
                <a:latin typeface="Carlito"/>
                <a:cs typeface="Carlito"/>
              </a:rPr>
              <a:t>sides will show </a:t>
            </a:r>
            <a:r>
              <a:rPr sz="1800" dirty="0">
                <a:solidFill>
                  <a:schemeClr val="tx2"/>
                </a:solidFill>
                <a:latin typeface="Carlito"/>
                <a:cs typeface="Carlito"/>
              </a:rPr>
              <a:t>the </a:t>
            </a:r>
            <a:r>
              <a:rPr sz="1800" spc="-15" dirty="0">
                <a:solidFill>
                  <a:schemeClr val="tx2"/>
                </a:solidFill>
                <a:latin typeface="Carlito"/>
                <a:cs typeface="Carlito"/>
              </a:rPr>
              <a:t>results </a:t>
            </a:r>
            <a:r>
              <a:rPr sz="1800" spc="-5" dirty="0">
                <a:solidFill>
                  <a:schemeClr val="tx2"/>
                </a:solidFill>
                <a:latin typeface="Carlito"/>
                <a:cs typeface="Carlito"/>
              </a:rPr>
              <a:t>of </a:t>
            </a:r>
            <a:r>
              <a:rPr sz="1800" spc="-20" dirty="0">
                <a:solidFill>
                  <a:schemeClr val="tx2"/>
                </a:solidFill>
                <a:latin typeface="Carlito"/>
                <a:cs typeface="Carlito"/>
              </a:rPr>
              <a:t>EDA </a:t>
            </a:r>
            <a:r>
              <a:rPr sz="1800" spc="-5" dirty="0">
                <a:solidFill>
                  <a:schemeClr val="tx2"/>
                </a:solidFill>
                <a:latin typeface="Carlito"/>
                <a:cs typeface="Carlito"/>
              </a:rPr>
              <a:t>with  </a:t>
            </a:r>
            <a:r>
              <a:rPr sz="1800" spc="-20" dirty="0">
                <a:solidFill>
                  <a:schemeClr val="tx2"/>
                </a:solidFill>
                <a:latin typeface="Carlito"/>
                <a:cs typeface="Carlito"/>
              </a:rPr>
              <a:t>visualization, EDA </a:t>
            </a:r>
            <a:r>
              <a:rPr sz="1800" spc="-5" dirty="0">
                <a:solidFill>
                  <a:schemeClr val="tx2"/>
                </a:solidFill>
                <a:latin typeface="Carlito"/>
                <a:cs typeface="Carlito"/>
              </a:rPr>
              <a:t>with </a:t>
            </a:r>
            <a:r>
              <a:rPr sz="1800" dirty="0">
                <a:solidFill>
                  <a:schemeClr val="tx2"/>
                </a:solidFill>
                <a:latin typeface="Carlito"/>
                <a:cs typeface="Carlito"/>
              </a:rPr>
              <a:t>SQL, </a:t>
            </a:r>
            <a:r>
              <a:rPr sz="1800" spc="-25" dirty="0">
                <a:solidFill>
                  <a:schemeClr val="tx2"/>
                </a:solidFill>
                <a:latin typeface="Carlito"/>
                <a:cs typeface="Carlito"/>
              </a:rPr>
              <a:t>Interactive </a:t>
            </a:r>
            <a:r>
              <a:rPr sz="1800" dirty="0">
                <a:solidFill>
                  <a:schemeClr val="tx2"/>
                </a:solidFill>
                <a:latin typeface="Carlito"/>
                <a:cs typeface="Carlito"/>
              </a:rPr>
              <a:t>Map </a:t>
            </a:r>
            <a:r>
              <a:rPr sz="1800" spc="-5" dirty="0">
                <a:solidFill>
                  <a:schemeClr val="tx2"/>
                </a:solidFill>
                <a:latin typeface="Carlito"/>
                <a:cs typeface="Carlito"/>
              </a:rPr>
              <a:t>with </a:t>
            </a:r>
            <a:r>
              <a:rPr sz="1800" spc="-20" dirty="0">
                <a:solidFill>
                  <a:schemeClr val="tx2"/>
                </a:solidFill>
                <a:latin typeface="Carlito"/>
                <a:cs typeface="Carlito"/>
              </a:rPr>
              <a:t>Folium, </a:t>
            </a:r>
            <a:r>
              <a:rPr sz="1800" dirty="0">
                <a:solidFill>
                  <a:schemeClr val="tx2"/>
                </a:solidFill>
                <a:latin typeface="Carlito"/>
                <a:cs typeface="Carlito"/>
              </a:rPr>
              <a:t>and </a:t>
            </a:r>
            <a:r>
              <a:rPr sz="1800" spc="-10" dirty="0">
                <a:solidFill>
                  <a:schemeClr val="tx2"/>
                </a:solidFill>
                <a:latin typeface="Carlito"/>
                <a:cs typeface="Carlito"/>
              </a:rPr>
              <a:t>finally </a:t>
            </a:r>
            <a:r>
              <a:rPr sz="1800" dirty="0">
                <a:solidFill>
                  <a:schemeClr val="tx2"/>
                </a:solidFill>
                <a:latin typeface="Carlito"/>
                <a:cs typeface="Carlito"/>
              </a:rPr>
              <a:t>the </a:t>
            </a:r>
            <a:r>
              <a:rPr sz="1800" spc="-15" dirty="0">
                <a:solidFill>
                  <a:schemeClr val="tx2"/>
                </a:solidFill>
                <a:latin typeface="Carlito"/>
                <a:cs typeface="Carlito"/>
              </a:rPr>
              <a:t>results </a:t>
            </a:r>
            <a:r>
              <a:rPr sz="1800" spc="-5" dirty="0">
                <a:solidFill>
                  <a:schemeClr val="tx2"/>
                </a:solidFill>
                <a:latin typeface="Carlito"/>
                <a:cs typeface="Carlito"/>
              </a:rPr>
              <a:t>of our </a:t>
            </a:r>
            <a:r>
              <a:rPr sz="1800" dirty="0">
                <a:solidFill>
                  <a:schemeClr val="tx2"/>
                </a:solidFill>
                <a:latin typeface="Carlito"/>
                <a:cs typeface="Carlito"/>
              </a:rPr>
              <a:t>model </a:t>
            </a:r>
            <a:r>
              <a:rPr sz="1800" spc="-5" dirty="0">
                <a:solidFill>
                  <a:schemeClr val="tx2"/>
                </a:solidFill>
                <a:latin typeface="Carlito"/>
                <a:cs typeface="Carlito"/>
              </a:rPr>
              <a:t>with  </a:t>
            </a:r>
            <a:r>
              <a:rPr sz="1800" dirty="0">
                <a:solidFill>
                  <a:schemeClr val="tx2"/>
                </a:solidFill>
                <a:latin typeface="Carlito"/>
                <a:cs typeface="Carlito"/>
              </a:rPr>
              <a:t>about 83%</a:t>
            </a:r>
            <a:r>
              <a:rPr sz="1800" spc="-5" dirty="0">
                <a:solidFill>
                  <a:schemeClr val="tx2"/>
                </a:solidFill>
                <a:latin typeface="Carlito"/>
                <a:cs typeface="Carlito"/>
              </a:rPr>
              <a:t> </a:t>
            </a:r>
            <a:r>
              <a:rPr sz="1800" spc="-45" dirty="0">
                <a:solidFill>
                  <a:schemeClr val="tx2"/>
                </a:solidFill>
                <a:latin typeface="Carlito"/>
                <a:cs typeface="Carlito"/>
              </a:rPr>
              <a:t>accuracy.</a:t>
            </a:r>
            <a:endParaRPr sz="1800" dirty="0">
              <a:solidFill>
                <a:schemeClr val="tx2"/>
              </a:solidFill>
              <a:latin typeface="Carlito"/>
              <a:cs typeface="Carlito"/>
            </a:endParaRPr>
          </a:p>
        </p:txBody>
      </p:sp>
      <p:sp>
        <p:nvSpPr>
          <p:cNvPr id="5" name="object 5"/>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fr-FR" smtClean="0"/>
              <a:pPr marL="38100">
                <a:lnSpc>
                  <a:spcPts val="1100"/>
                </a:lnSpc>
              </a:pPr>
              <a:t>16</a:t>
            </a:fld>
            <a:endParaRPr dirty="0"/>
          </a:p>
        </p:txBody>
      </p:sp>
      <p:pic>
        <p:nvPicPr>
          <p:cNvPr id="7" name="Picture 6">
            <a:extLst>
              <a:ext uri="{FF2B5EF4-FFF2-40B4-BE49-F238E27FC236}">
                <a16:creationId xmlns:a16="http://schemas.microsoft.com/office/drawing/2014/main" id="{ED8F4877-D962-4130-8512-2C5408972F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611" y="1735136"/>
            <a:ext cx="9043035" cy="3354704"/>
          </a:xfrm>
          <a:prstGeom prst="rect">
            <a:avLst/>
          </a:prstGeom>
        </p:spPr>
      </p:pic>
      <p:sp>
        <p:nvSpPr>
          <p:cNvPr id="6" name="Titre 5">
            <a:extLst>
              <a:ext uri="{FF2B5EF4-FFF2-40B4-BE49-F238E27FC236}">
                <a16:creationId xmlns:a16="http://schemas.microsoft.com/office/drawing/2014/main" id="{B89FC1DB-86B2-403B-B020-DF7D2CC39B91}"/>
              </a:ext>
            </a:extLst>
          </p:cNvPr>
          <p:cNvSpPr>
            <a:spLocks noGrp="1"/>
          </p:cNvSpPr>
          <p:nvPr>
            <p:ph type="title"/>
          </p:nvPr>
        </p:nvSpPr>
        <p:spPr/>
        <p:txBody>
          <a:bodyPr/>
          <a:lstStyle/>
          <a:p>
            <a:r>
              <a:rPr lang="fr-FR" dirty="0" err="1"/>
              <a:t>Results</a:t>
            </a:r>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5A1E13-BB44-45BE-BBA1-FA3FD0AA3978}"/>
              </a:ext>
            </a:extLst>
          </p:cNvPr>
          <p:cNvSpPr>
            <a:spLocks noGrp="1"/>
          </p:cNvSpPr>
          <p:nvPr>
            <p:ph type="title"/>
          </p:nvPr>
        </p:nvSpPr>
        <p:spPr>
          <a:xfrm>
            <a:off x="533400" y="3209364"/>
            <a:ext cx="10515600" cy="1631576"/>
          </a:xfrm>
        </p:spPr>
        <p:txBody>
          <a:bodyPr/>
          <a:lstStyle/>
          <a:p>
            <a:r>
              <a:rPr lang="fr-FR" dirty="0"/>
              <a:t>EDA </a:t>
            </a:r>
            <a:r>
              <a:rPr lang="fr-FR" dirty="0" err="1"/>
              <a:t>with</a:t>
            </a:r>
            <a:r>
              <a:rPr lang="fr-FR" dirty="0"/>
              <a:t> </a:t>
            </a:r>
            <a:r>
              <a:rPr lang="fr-FR" dirty="0" err="1"/>
              <a:t>Visualization</a:t>
            </a:r>
            <a:endParaRPr lang="fr-FR" dirty="0"/>
          </a:p>
        </p:txBody>
      </p:sp>
      <p:cxnSp>
        <p:nvCxnSpPr>
          <p:cNvPr id="6" name="Connecteur droit 5">
            <a:extLst>
              <a:ext uri="{FF2B5EF4-FFF2-40B4-BE49-F238E27FC236}">
                <a16:creationId xmlns:a16="http://schemas.microsoft.com/office/drawing/2014/main" id="{E7963D2E-4BEF-44B7-B2DE-C96BEAE4AC12}"/>
              </a:ext>
            </a:extLst>
          </p:cNvPr>
          <p:cNvCxnSpPr/>
          <p:nvPr/>
        </p:nvCxnSpPr>
        <p:spPr>
          <a:xfrm>
            <a:off x="533400" y="4840940"/>
            <a:ext cx="1115657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bject 3">
            <a:extLst>
              <a:ext uri="{FF2B5EF4-FFF2-40B4-BE49-F238E27FC236}">
                <a16:creationId xmlns:a16="http://schemas.microsoft.com/office/drawing/2014/main" id="{A98F6431-A793-4BD2-8EBF-DC16045AE400}"/>
              </a:ext>
            </a:extLst>
          </p:cNvPr>
          <p:cNvSpPr txBox="1"/>
          <p:nvPr/>
        </p:nvSpPr>
        <p:spPr>
          <a:xfrm>
            <a:off x="533400" y="4998466"/>
            <a:ext cx="7373620" cy="391160"/>
          </a:xfrm>
          <a:prstGeom prst="rect">
            <a:avLst/>
          </a:prstGeom>
        </p:spPr>
        <p:txBody>
          <a:bodyPr vert="horz" wrap="square" lIns="0" tIns="12700" rIns="0" bIns="0" rtlCol="0">
            <a:spAutoFit/>
          </a:bodyPr>
          <a:lstStyle/>
          <a:p>
            <a:pPr marL="12700">
              <a:lnSpc>
                <a:spcPct val="100000"/>
              </a:lnSpc>
              <a:spcBef>
                <a:spcPts val="100"/>
              </a:spcBef>
              <a:tabLst>
                <a:tab pos="2052955" algn="l"/>
                <a:tab pos="4218940" algn="l"/>
                <a:tab pos="5101590" algn="l"/>
                <a:tab pos="6543675" algn="l"/>
              </a:tabLst>
            </a:pPr>
            <a:r>
              <a:rPr sz="2400" spc="-275" dirty="0">
                <a:solidFill>
                  <a:srgbClr val="616E52"/>
                </a:solidFill>
                <a:latin typeface="Arial"/>
                <a:cs typeface="Arial"/>
              </a:rPr>
              <a:t>EXPLORATORY	</a:t>
            </a:r>
            <a:r>
              <a:rPr sz="2400" spc="-340" dirty="0">
                <a:solidFill>
                  <a:srgbClr val="616E52"/>
                </a:solidFill>
                <a:latin typeface="Arial"/>
                <a:cs typeface="Arial"/>
              </a:rPr>
              <a:t>DATA  </a:t>
            </a:r>
            <a:r>
              <a:rPr sz="2400" spc="-330" dirty="0">
                <a:solidFill>
                  <a:srgbClr val="616E52"/>
                </a:solidFill>
                <a:latin typeface="Arial"/>
                <a:cs typeface="Arial"/>
              </a:rPr>
              <a:t> </a:t>
            </a:r>
            <a:r>
              <a:rPr sz="2400" spc="-225" dirty="0">
                <a:solidFill>
                  <a:srgbClr val="616E52"/>
                </a:solidFill>
                <a:latin typeface="Arial"/>
                <a:cs typeface="Arial"/>
              </a:rPr>
              <a:t>ANALYSIS	</a:t>
            </a:r>
            <a:r>
              <a:rPr sz="2400" spc="-85" dirty="0">
                <a:solidFill>
                  <a:srgbClr val="616E52"/>
                </a:solidFill>
                <a:latin typeface="Arial"/>
                <a:cs typeface="Arial"/>
              </a:rPr>
              <a:t>WITH	</a:t>
            </a:r>
            <a:r>
              <a:rPr sz="2400" spc="-215" dirty="0">
                <a:solidFill>
                  <a:srgbClr val="616E52"/>
                </a:solidFill>
                <a:latin typeface="Arial"/>
                <a:cs typeface="Arial"/>
              </a:rPr>
              <a:t>SEABORN	</a:t>
            </a:r>
            <a:r>
              <a:rPr sz="2400" spc="-295" dirty="0">
                <a:solidFill>
                  <a:srgbClr val="616E52"/>
                </a:solidFill>
                <a:latin typeface="Arial"/>
                <a:cs typeface="Arial"/>
              </a:rPr>
              <a:t>PLOTS</a:t>
            </a:r>
            <a:endParaRPr sz="2400" dirty="0">
              <a:latin typeface="Arial"/>
              <a:cs typeface="Arial"/>
            </a:endParaRPr>
          </a:p>
        </p:txBody>
      </p:sp>
    </p:spTree>
    <p:extLst>
      <p:ext uri="{BB962C8B-B14F-4D97-AF65-F5344CB8AC3E}">
        <p14:creationId xmlns:p14="http://schemas.microsoft.com/office/powerpoint/2010/main" val="1836264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303E01-08E4-4459-B96D-3F9B3B315258}"/>
              </a:ext>
            </a:extLst>
          </p:cNvPr>
          <p:cNvSpPr>
            <a:spLocks noGrp="1"/>
          </p:cNvSpPr>
          <p:nvPr>
            <p:ph type="title"/>
          </p:nvPr>
        </p:nvSpPr>
        <p:spPr/>
        <p:txBody>
          <a:bodyPr/>
          <a:lstStyle/>
          <a:p>
            <a:r>
              <a:rPr lang="fr-FR" dirty="0"/>
              <a:t>FLIGHT NUMBER VS LAUNCHSITE</a:t>
            </a:r>
          </a:p>
        </p:txBody>
      </p:sp>
      <p:pic>
        <p:nvPicPr>
          <p:cNvPr id="5" name="Image 4">
            <a:extLst>
              <a:ext uri="{FF2B5EF4-FFF2-40B4-BE49-F238E27FC236}">
                <a16:creationId xmlns:a16="http://schemas.microsoft.com/office/drawing/2014/main" id="{3CF26D08-D64E-4470-A09F-3FC1AFDA0E59}"/>
              </a:ext>
            </a:extLst>
          </p:cNvPr>
          <p:cNvPicPr>
            <a:picLocks noChangeAspect="1"/>
          </p:cNvPicPr>
          <p:nvPr/>
        </p:nvPicPr>
        <p:blipFill>
          <a:blip r:embed="rId2"/>
          <a:stretch>
            <a:fillRect/>
          </a:stretch>
        </p:blipFill>
        <p:spPr>
          <a:xfrm>
            <a:off x="-35859" y="1690688"/>
            <a:ext cx="12101609" cy="2377646"/>
          </a:xfrm>
          <a:prstGeom prst="rect">
            <a:avLst/>
          </a:prstGeom>
        </p:spPr>
      </p:pic>
      <p:sp>
        <p:nvSpPr>
          <p:cNvPr id="6" name="object 8">
            <a:extLst>
              <a:ext uri="{FF2B5EF4-FFF2-40B4-BE49-F238E27FC236}">
                <a16:creationId xmlns:a16="http://schemas.microsoft.com/office/drawing/2014/main" id="{82E415C5-4BBF-4ACD-96CD-2753B6FEC034}"/>
              </a:ext>
            </a:extLst>
          </p:cNvPr>
          <p:cNvSpPr txBox="1"/>
          <p:nvPr/>
        </p:nvSpPr>
        <p:spPr>
          <a:xfrm>
            <a:off x="655170" y="4211574"/>
            <a:ext cx="7018618" cy="289182"/>
          </a:xfrm>
          <a:prstGeom prst="rect">
            <a:avLst/>
          </a:prstGeom>
        </p:spPr>
        <p:txBody>
          <a:bodyPr vert="horz" wrap="square" lIns="0" tIns="12065" rIns="0" bIns="0" rtlCol="0">
            <a:spAutoFit/>
          </a:bodyPr>
          <a:lstStyle/>
          <a:p>
            <a:pPr marL="12700">
              <a:lnSpc>
                <a:spcPct val="100000"/>
              </a:lnSpc>
              <a:spcBef>
                <a:spcPts val="95"/>
              </a:spcBef>
            </a:pPr>
            <a:r>
              <a:rPr spc="-20" dirty="0">
                <a:latin typeface="Carlito"/>
                <a:cs typeface="Carlito"/>
              </a:rPr>
              <a:t>Green indicates successful </a:t>
            </a:r>
            <a:r>
              <a:rPr spc="-10" dirty="0">
                <a:latin typeface="Carlito"/>
                <a:cs typeface="Carlito"/>
              </a:rPr>
              <a:t>launch; </a:t>
            </a:r>
            <a:r>
              <a:rPr spc="-15" dirty="0">
                <a:latin typeface="Carlito"/>
                <a:cs typeface="Carlito"/>
              </a:rPr>
              <a:t>Purple </a:t>
            </a:r>
            <a:r>
              <a:rPr spc="-20" dirty="0">
                <a:latin typeface="Carlito"/>
                <a:cs typeface="Carlito"/>
              </a:rPr>
              <a:t>indicates unsuccessful</a:t>
            </a:r>
            <a:r>
              <a:rPr spc="180" dirty="0">
                <a:latin typeface="Carlito"/>
                <a:cs typeface="Carlito"/>
              </a:rPr>
              <a:t> </a:t>
            </a:r>
            <a:r>
              <a:rPr spc="-10" dirty="0">
                <a:latin typeface="Carlito"/>
                <a:cs typeface="Carlito"/>
              </a:rPr>
              <a:t>launch</a:t>
            </a:r>
            <a:r>
              <a:rPr sz="1600" spc="-10" dirty="0">
                <a:latin typeface="Carlito"/>
                <a:cs typeface="Carlito"/>
              </a:rPr>
              <a:t>.</a:t>
            </a:r>
            <a:endParaRPr sz="1600" dirty="0">
              <a:latin typeface="Carlito"/>
              <a:cs typeface="Carlito"/>
            </a:endParaRPr>
          </a:p>
        </p:txBody>
      </p:sp>
      <p:sp>
        <p:nvSpPr>
          <p:cNvPr id="7" name="Rectangle 6">
            <a:extLst>
              <a:ext uri="{FF2B5EF4-FFF2-40B4-BE49-F238E27FC236}">
                <a16:creationId xmlns:a16="http://schemas.microsoft.com/office/drawing/2014/main" id="{A31400E9-DE30-4F8F-AE11-2B35B5490B42}"/>
              </a:ext>
            </a:extLst>
          </p:cNvPr>
          <p:cNvSpPr/>
          <p:nvPr/>
        </p:nvSpPr>
        <p:spPr>
          <a:xfrm>
            <a:off x="-35858" y="4894730"/>
            <a:ext cx="12227858" cy="1963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marR="5080" algn="just">
              <a:lnSpc>
                <a:spcPct val="120900"/>
              </a:lnSpc>
              <a:spcBef>
                <a:spcPts val="105"/>
              </a:spcBef>
            </a:pPr>
            <a:r>
              <a:rPr lang="en-US" sz="2000" spc="-20" dirty="0">
                <a:solidFill>
                  <a:srgbClr val="FFFFFF"/>
                </a:solidFill>
                <a:latin typeface="Carlito"/>
                <a:cs typeface="Carlito"/>
              </a:rPr>
              <a:t>Graphic </a:t>
            </a:r>
            <a:r>
              <a:rPr lang="en-US" sz="2000" spc="-10" dirty="0">
                <a:solidFill>
                  <a:srgbClr val="FFFFFF"/>
                </a:solidFill>
                <a:latin typeface="Carlito"/>
                <a:cs typeface="Carlito"/>
              </a:rPr>
              <a:t>suggests </a:t>
            </a:r>
            <a:r>
              <a:rPr lang="en-US" sz="2000" spc="-5" dirty="0">
                <a:solidFill>
                  <a:srgbClr val="FFFFFF"/>
                </a:solidFill>
                <a:latin typeface="Carlito"/>
                <a:cs typeface="Carlito"/>
              </a:rPr>
              <a:t>an </a:t>
            </a:r>
            <a:r>
              <a:rPr lang="en-US" sz="2000" spc="-20" dirty="0">
                <a:solidFill>
                  <a:srgbClr val="FFFFFF"/>
                </a:solidFill>
                <a:latin typeface="Carlito"/>
                <a:cs typeface="Carlito"/>
              </a:rPr>
              <a:t>increase </a:t>
            </a:r>
            <a:r>
              <a:rPr lang="en-US" sz="2000" dirty="0">
                <a:solidFill>
                  <a:srgbClr val="FFFFFF"/>
                </a:solidFill>
                <a:latin typeface="Carlito"/>
                <a:cs typeface="Carlito"/>
              </a:rPr>
              <a:t>in </a:t>
            </a:r>
            <a:r>
              <a:rPr lang="en-US" sz="2000" spc="-15" dirty="0">
                <a:solidFill>
                  <a:srgbClr val="FFFFFF"/>
                </a:solidFill>
                <a:latin typeface="Carlito"/>
                <a:cs typeface="Carlito"/>
              </a:rPr>
              <a:t>success </a:t>
            </a:r>
            <a:r>
              <a:rPr lang="en-US" sz="2000" spc="-40" dirty="0">
                <a:solidFill>
                  <a:srgbClr val="FFFFFF"/>
                </a:solidFill>
                <a:latin typeface="Carlito"/>
                <a:cs typeface="Carlito"/>
              </a:rPr>
              <a:t>rate </a:t>
            </a:r>
            <a:r>
              <a:rPr lang="en-US" sz="2000" spc="-20" dirty="0">
                <a:solidFill>
                  <a:srgbClr val="FFFFFF"/>
                </a:solidFill>
                <a:latin typeface="Carlito"/>
                <a:cs typeface="Carlito"/>
              </a:rPr>
              <a:t>over </a:t>
            </a:r>
            <a:r>
              <a:rPr lang="en-US" sz="2000" spc="-5" dirty="0">
                <a:solidFill>
                  <a:srgbClr val="FFFFFF"/>
                </a:solidFill>
                <a:latin typeface="Carlito"/>
                <a:cs typeface="Carlito"/>
              </a:rPr>
              <a:t>time </a:t>
            </a:r>
            <a:r>
              <a:rPr lang="en-US" sz="2000" spc="-20" dirty="0">
                <a:solidFill>
                  <a:srgbClr val="FFFFFF"/>
                </a:solidFill>
                <a:latin typeface="Carlito"/>
                <a:cs typeface="Carlito"/>
              </a:rPr>
              <a:t>(indicated </a:t>
            </a:r>
            <a:r>
              <a:rPr lang="en-US" sz="2000" dirty="0">
                <a:solidFill>
                  <a:srgbClr val="FFFFFF"/>
                </a:solidFill>
                <a:latin typeface="Carlito"/>
                <a:cs typeface="Carlito"/>
              </a:rPr>
              <a:t>in </a:t>
            </a:r>
            <a:r>
              <a:rPr lang="en-US" sz="2000" spc="-10" dirty="0">
                <a:solidFill>
                  <a:srgbClr val="FFFFFF"/>
                </a:solidFill>
                <a:latin typeface="Carlito"/>
                <a:cs typeface="Carlito"/>
              </a:rPr>
              <a:t>Flight </a:t>
            </a:r>
            <a:r>
              <a:rPr lang="en-US" sz="2000" spc="-5" dirty="0">
                <a:solidFill>
                  <a:srgbClr val="FFFFFF"/>
                </a:solidFill>
                <a:latin typeface="Carlito"/>
                <a:cs typeface="Carlito"/>
              </a:rPr>
              <a:t>Number).  </a:t>
            </a:r>
            <a:r>
              <a:rPr lang="en-US" sz="2000" spc="-25" dirty="0">
                <a:solidFill>
                  <a:srgbClr val="FFFFFF"/>
                </a:solidFill>
                <a:latin typeface="Carlito"/>
                <a:cs typeface="Carlito"/>
              </a:rPr>
              <a:t>Likely </a:t>
            </a:r>
            <a:r>
              <a:rPr lang="en-US" sz="2000" spc="-5" dirty="0">
                <a:solidFill>
                  <a:srgbClr val="FFFFFF"/>
                </a:solidFill>
                <a:latin typeface="Carlito"/>
                <a:cs typeface="Carlito"/>
              </a:rPr>
              <a:t>a big </a:t>
            </a:r>
            <a:r>
              <a:rPr lang="en-US" sz="2000" spc="-25" dirty="0">
                <a:solidFill>
                  <a:srgbClr val="FFFFFF"/>
                </a:solidFill>
                <a:latin typeface="Carlito"/>
                <a:cs typeface="Carlito"/>
              </a:rPr>
              <a:t>breakthrough </a:t>
            </a:r>
            <a:r>
              <a:rPr lang="en-US" sz="2000" spc="-20" dirty="0">
                <a:solidFill>
                  <a:srgbClr val="FFFFFF"/>
                </a:solidFill>
                <a:latin typeface="Carlito"/>
                <a:cs typeface="Carlito"/>
              </a:rPr>
              <a:t>around </a:t>
            </a:r>
            <a:r>
              <a:rPr lang="en-US" sz="2000" spc="-10" dirty="0">
                <a:solidFill>
                  <a:srgbClr val="FFFFFF"/>
                </a:solidFill>
                <a:latin typeface="Carlito"/>
                <a:cs typeface="Carlito"/>
              </a:rPr>
              <a:t>flight </a:t>
            </a:r>
            <a:r>
              <a:rPr lang="en-US" sz="2000" spc="-15" dirty="0">
                <a:solidFill>
                  <a:srgbClr val="FFFFFF"/>
                </a:solidFill>
                <a:latin typeface="Carlito"/>
                <a:cs typeface="Carlito"/>
              </a:rPr>
              <a:t>20 </a:t>
            </a:r>
            <a:r>
              <a:rPr lang="en-US" sz="2000" spc="-5" dirty="0">
                <a:solidFill>
                  <a:srgbClr val="FFFFFF"/>
                </a:solidFill>
                <a:latin typeface="Carlito"/>
                <a:cs typeface="Carlito"/>
              </a:rPr>
              <a:t>which </a:t>
            </a:r>
            <a:r>
              <a:rPr lang="en-US" sz="2000" spc="-15" dirty="0">
                <a:solidFill>
                  <a:srgbClr val="FFFFFF"/>
                </a:solidFill>
                <a:latin typeface="Carlito"/>
                <a:cs typeface="Carlito"/>
              </a:rPr>
              <a:t>significantly </a:t>
            </a:r>
            <a:r>
              <a:rPr lang="en-US" sz="2000" spc="-20" dirty="0">
                <a:solidFill>
                  <a:srgbClr val="FFFFFF"/>
                </a:solidFill>
                <a:latin typeface="Carlito"/>
                <a:cs typeface="Carlito"/>
              </a:rPr>
              <a:t>increased </a:t>
            </a:r>
            <a:r>
              <a:rPr lang="en-US" sz="2000" spc="-15" dirty="0">
                <a:solidFill>
                  <a:srgbClr val="FFFFFF"/>
                </a:solidFill>
                <a:latin typeface="Carlito"/>
                <a:cs typeface="Carlito"/>
              </a:rPr>
              <a:t>success </a:t>
            </a:r>
            <a:r>
              <a:rPr lang="en-US" sz="2000" spc="-25" dirty="0">
                <a:solidFill>
                  <a:srgbClr val="FFFFFF"/>
                </a:solidFill>
                <a:latin typeface="Carlito"/>
                <a:cs typeface="Carlito"/>
              </a:rPr>
              <a:t>rate.  </a:t>
            </a:r>
            <a:r>
              <a:rPr lang="en-US" sz="2000" spc="-20" dirty="0">
                <a:solidFill>
                  <a:srgbClr val="FFFFFF"/>
                </a:solidFill>
                <a:latin typeface="Carlito"/>
                <a:cs typeface="Carlito"/>
              </a:rPr>
              <a:t>CCAFS appears </a:t>
            </a:r>
            <a:r>
              <a:rPr lang="en-US" sz="2000" spc="-15" dirty="0">
                <a:solidFill>
                  <a:srgbClr val="FFFFFF"/>
                </a:solidFill>
                <a:latin typeface="Carlito"/>
                <a:cs typeface="Carlito"/>
              </a:rPr>
              <a:t>to </a:t>
            </a:r>
            <a:r>
              <a:rPr lang="en-US" sz="2000" spc="-5" dirty="0">
                <a:solidFill>
                  <a:srgbClr val="FFFFFF"/>
                </a:solidFill>
                <a:latin typeface="Carlito"/>
                <a:cs typeface="Carlito"/>
              </a:rPr>
              <a:t>be the main </a:t>
            </a:r>
            <a:r>
              <a:rPr lang="en-US" sz="2000" spc="-10" dirty="0">
                <a:solidFill>
                  <a:srgbClr val="FFFFFF"/>
                </a:solidFill>
                <a:latin typeface="Carlito"/>
                <a:cs typeface="Carlito"/>
              </a:rPr>
              <a:t>launch </a:t>
            </a:r>
            <a:r>
              <a:rPr lang="en-US" sz="2000" spc="-15" dirty="0">
                <a:solidFill>
                  <a:srgbClr val="FFFFFF"/>
                </a:solidFill>
                <a:latin typeface="Carlito"/>
                <a:cs typeface="Carlito"/>
              </a:rPr>
              <a:t>site </a:t>
            </a:r>
            <a:r>
              <a:rPr lang="en-US" sz="2000" spc="-5" dirty="0">
                <a:solidFill>
                  <a:srgbClr val="FFFFFF"/>
                </a:solidFill>
                <a:latin typeface="Carlito"/>
                <a:cs typeface="Carlito"/>
              </a:rPr>
              <a:t>as it has the </a:t>
            </a:r>
            <a:r>
              <a:rPr lang="en-US" sz="2000" spc="-20" dirty="0">
                <a:solidFill>
                  <a:srgbClr val="FFFFFF"/>
                </a:solidFill>
                <a:latin typeface="Carlito"/>
                <a:cs typeface="Carlito"/>
              </a:rPr>
              <a:t>most</a:t>
            </a:r>
            <a:r>
              <a:rPr lang="en-US" sz="2000" spc="-90" dirty="0">
                <a:solidFill>
                  <a:srgbClr val="FFFFFF"/>
                </a:solidFill>
                <a:latin typeface="Carlito"/>
                <a:cs typeface="Carlito"/>
              </a:rPr>
              <a:t> </a:t>
            </a:r>
            <a:r>
              <a:rPr lang="en-US" sz="2000" spc="-20" dirty="0">
                <a:solidFill>
                  <a:srgbClr val="FFFFFF"/>
                </a:solidFill>
                <a:latin typeface="Carlito"/>
                <a:cs typeface="Carlito"/>
              </a:rPr>
              <a:t>volume.</a:t>
            </a:r>
            <a:endParaRPr lang="en-US" sz="2000" dirty="0">
              <a:latin typeface="Carlito"/>
              <a:cs typeface="Carlito"/>
            </a:endParaRPr>
          </a:p>
        </p:txBody>
      </p:sp>
    </p:spTree>
    <p:extLst>
      <p:ext uri="{BB962C8B-B14F-4D97-AF65-F5344CB8AC3E}">
        <p14:creationId xmlns:p14="http://schemas.microsoft.com/office/powerpoint/2010/main" val="1146294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80BA4F-B981-4101-9565-E2B65A585ABD}"/>
              </a:ext>
            </a:extLst>
          </p:cNvPr>
          <p:cNvSpPr>
            <a:spLocks noGrp="1"/>
          </p:cNvSpPr>
          <p:nvPr>
            <p:ph type="title"/>
          </p:nvPr>
        </p:nvSpPr>
        <p:spPr/>
        <p:txBody>
          <a:bodyPr/>
          <a:lstStyle/>
          <a:p>
            <a:r>
              <a:rPr lang="fr-FR" dirty="0"/>
              <a:t>PAYLOAD VS LAUNCH SITE</a:t>
            </a:r>
          </a:p>
        </p:txBody>
      </p:sp>
      <p:sp>
        <p:nvSpPr>
          <p:cNvPr id="5" name="object 7">
            <a:extLst>
              <a:ext uri="{FF2B5EF4-FFF2-40B4-BE49-F238E27FC236}">
                <a16:creationId xmlns:a16="http://schemas.microsoft.com/office/drawing/2014/main" id="{103B830A-63EE-4961-8D0B-CA7518F25A87}"/>
              </a:ext>
            </a:extLst>
          </p:cNvPr>
          <p:cNvSpPr/>
          <p:nvPr/>
        </p:nvSpPr>
        <p:spPr>
          <a:xfrm>
            <a:off x="39623" y="1653539"/>
            <a:ext cx="12100560" cy="2703308"/>
          </a:xfrm>
          <a:prstGeom prst="rect">
            <a:avLst/>
          </a:prstGeom>
          <a:blipFill>
            <a:blip r:embed="rId2" cstate="print"/>
            <a:stretch>
              <a:fillRect/>
            </a:stretch>
          </a:blipFill>
        </p:spPr>
        <p:txBody>
          <a:bodyPr wrap="square" lIns="0" tIns="0" rIns="0" bIns="0" rtlCol="0"/>
          <a:lstStyle/>
          <a:p>
            <a:endParaRPr/>
          </a:p>
        </p:txBody>
      </p:sp>
      <p:sp>
        <p:nvSpPr>
          <p:cNvPr id="6" name="object 8">
            <a:extLst>
              <a:ext uri="{FF2B5EF4-FFF2-40B4-BE49-F238E27FC236}">
                <a16:creationId xmlns:a16="http://schemas.microsoft.com/office/drawing/2014/main" id="{A050AB76-80AD-4DF0-BAE2-98B0B8AA11C2}"/>
              </a:ext>
            </a:extLst>
          </p:cNvPr>
          <p:cNvSpPr txBox="1"/>
          <p:nvPr/>
        </p:nvSpPr>
        <p:spPr>
          <a:xfrm>
            <a:off x="902614" y="4346194"/>
            <a:ext cx="8008304" cy="319959"/>
          </a:xfrm>
          <a:prstGeom prst="rect">
            <a:avLst/>
          </a:prstGeom>
        </p:spPr>
        <p:txBody>
          <a:bodyPr vert="horz" wrap="square" lIns="0" tIns="12065" rIns="0" bIns="0" rtlCol="0">
            <a:spAutoFit/>
          </a:bodyPr>
          <a:lstStyle/>
          <a:p>
            <a:pPr marL="12700">
              <a:lnSpc>
                <a:spcPct val="100000"/>
              </a:lnSpc>
              <a:spcBef>
                <a:spcPts val="95"/>
              </a:spcBef>
            </a:pPr>
            <a:r>
              <a:rPr sz="2000" spc="-20" dirty="0">
                <a:latin typeface="Carlito"/>
                <a:cs typeface="Carlito"/>
              </a:rPr>
              <a:t>Green indicates successful </a:t>
            </a:r>
            <a:r>
              <a:rPr sz="2000" spc="-10" dirty="0">
                <a:latin typeface="Carlito"/>
                <a:cs typeface="Carlito"/>
              </a:rPr>
              <a:t>launch; </a:t>
            </a:r>
            <a:r>
              <a:rPr sz="2000" spc="-15" dirty="0">
                <a:latin typeface="Carlito"/>
                <a:cs typeface="Carlito"/>
              </a:rPr>
              <a:t>Purple </a:t>
            </a:r>
            <a:r>
              <a:rPr sz="2000" spc="-20" dirty="0">
                <a:latin typeface="Carlito"/>
                <a:cs typeface="Carlito"/>
              </a:rPr>
              <a:t>indicates unsuccessful</a:t>
            </a:r>
            <a:r>
              <a:rPr sz="2000" spc="185" dirty="0">
                <a:latin typeface="Carlito"/>
                <a:cs typeface="Carlito"/>
              </a:rPr>
              <a:t> </a:t>
            </a:r>
            <a:r>
              <a:rPr sz="2000" spc="-10" dirty="0">
                <a:latin typeface="Carlito"/>
                <a:cs typeface="Carlito"/>
              </a:rPr>
              <a:t>launch</a:t>
            </a:r>
            <a:r>
              <a:rPr sz="1600" spc="-10" dirty="0">
                <a:latin typeface="Carlito"/>
                <a:cs typeface="Carlito"/>
              </a:rPr>
              <a:t>.</a:t>
            </a:r>
            <a:endParaRPr sz="1600" dirty="0">
              <a:latin typeface="Carlito"/>
              <a:cs typeface="Carlito"/>
            </a:endParaRPr>
          </a:p>
        </p:txBody>
      </p:sp>
      <p:sp>
        <p:nvSpPr>
          <p:cNvPr id="7" name="Rectangle 6">
            <a:extLst>
              <a:ext uri="{FF2B5EF4-FFF2-40B4-BE49-F238E27FC236}">
                <a16:creationId xmlns:a16="http://schemas.microsoft.com/office/drawing/2014/main" id="{A2E211BF-B966-40EB-9D35-CC596DF58915}"/>
              </a:ext>
            </a:extLst>
          </p:cNvPr>
          <p:cNvSpPr/>
          <p:nvPr/>
        </p:nvSpPr>
        <p:spPr>
          <a:xfrm>
            <a:off x="39623" y="5204461"/>
            <a:ext cx="12152377" cy="1653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25" dirty="0">
                <a:solidFill>
                  <a:srgbClr val="FFFFFF"/>
                </a:solidFill>
                <a:latin typeface="Carlito"/>
                <a:cs typeface="Carlito"/>
              </a:rPr>
              <a:t>Payload </a:t>
            </a:r>
            <a:r>
              <a:rPr lang="en-US" sz="2000" spc="-5" dirty="0">
                <a:solidFill>
                  <a:srgbClr val="FFFFFF"/>
                </a:solidFill>
                <a:latin typeface="Carlito"/>
                <a:cs typeface="Carlito"/>
              </a:rPr>
              <a:t>mass </a:t>
            </a:r>
            <a:r>
              <a:rPr lang="en-US" sz="2000" spc="-20" dirty="0">
                <a:solidFill>
                  <a:srgbClr val="FFFFFF"/>
                </a:solidFill>
                <a:latin typeface="Carlito"/>
                <a:cs typeface="Carlito"/>
              </a:rPr>
              <a:t>appears </a:t>
            </a:r>
            <a:r>
              <a:rPr lang="en-US" sz="2000" spc="-15" dirty="0">
                <a:solidFill>
                  <a:srgbClr val="FFFFFF"/>
                </a:solidFill>
                <a:latin typeface="Carlito"/>
                <a:cs typeface="Carlito"/>
              </a:rPr>
              <a:t>to </a:t>
            </a:r>
            <a:r>
              <a:rPr lang="en-US" sz="2000" spc="-20" dirty="0">
                <a:solidFill>
                  <a:srgbClr val="FFFFFF"/>
                </a:solidFill>
                <a:latin typeface="Carlito"/>
                <a:cs typeface="Carlito"/>
              </a:rPr>
              <a:t>fall mostly between </a:t>
            </a:r>
            <a:r>
              <a:rPr lang="en-US" sz="2000" spc="-10" dirty="0">
                <a:solidFill>
                  <a:srgbClr val="FFFFFF"/>
                </a:solidFill>
                <a:latin typeface="Carlito"/>
                <a:cs typeface="Carlito"/>
              </a:rPr>
              <a:t>0-6000 </a:t>
            </a:r>
            <a:r>
              <a:rPr lang="en-US" sz="2000" spc="-5" dirty="0">
                <a:solidFill>
                  <a:srgbClr val="FFFFFF"/>
                </a:solidFill>
                <a:latin typeface="Carlito"/>
                <a:cs typeface="Carlito"/>
              </a:rPr>
              <a:t>kg.  </a:t>
            </a:r>
            <a:r>
              <a:rPr lang="en-US" sz="2000" spc="-25" dirty="0">
                <a:solidFill>
                  <a:srgbClr val="FFFFFF"/>
                </a:solidFill>
                <a:latin typeface="Carlito"/>
                <a:cs typeface="Carlito"/>
              </a:rPr>
              <a:t>Different </a:t>
            </a:r>
            <a:r>
              <a:rPr lang="en-US" sz="2000" spc="-5" dirty="0">
                <a:solidFill>
                  <a:srgbClr val="FFFFFF"/>
                </a:solidFill>
                <a:latin typeface="Carlito"/>
                <a:cs typeface="Carlito"/>
              </a:rPr>
              <a:t>launch </a:t>
            </a:r>
            <a:r>
              <a:rPr lang="en-US" sz="2000" spc="-10" dirty="0">
                <a:solidFill>
                  <a:srgbClr val="FFFFFF"/>
                </a:solidFill>
                <a:latin typeface="Carlito"/>
                <a:cs typeface="Carlito"/>
              </a:rPr>
              <a:t>sites </a:t>
            </a:r>
            <a:r>
              <a:rPr lang="en-US" sz="2000" spc="-5" dirty="0">
                <a:solidFill>
                  <a:srgbClr val="FFFFFF"/>
                </a:solidFill>
                <a:latin typeface="Carlito"/>
                <a:cs typeface="Carlito"/>
              </a:rPr>
              <a:t>also </a:t>
            </a:r>
            <a:r>
              <a:rPr lang="en-US" sz="2000" spc="-15" dirty="0">
                <a:solidFill>
                  <a:srgbClr val="FFFFFF"/>
                </a:solidFill>
                <a:latin typeface="Carlito"/>
                <a:cs typeface="Carlito"/>
              </a:rPr>
              <a:t>seem to use </a:t>
            </a:r>
            <a:r>
              <a:rPr lang="en-US" sz="2000" spc="-25" dirty="0">
                <a:solidFill>
                  <a:srgbClr val="FFFFFF"/>
                </a:solidFill>
                <a:latin typeface="Carlito"/>
                <a:cs typeface="Carlito"/>
              </a:rPr>
              <a:t>different </a:t>
            </a:r>
            <a:r>
              <a:rPr lang="en-US" sz="2000" spc="-20" dirty="0">
                <a:solidFill>
                  <a:srgbClr val="FFFFFF"/>
                </a:solidFill>
                <a:latin typeface="Carlito"/>
                <a:cs typeface="Carlito"/>
              </a:rPr>
              <a:t>payload</a:t>
            </a:r>
            <a:r>
              <a:rPr lang="en-US" sz="2000" spc="-10" dirty="0">
                <a:solidFill>
                  <a:srgbClr val="FFFFFF"/>
                </a:solidFill>
                <a:latin typeface="Carlito"/>
                <a:cs typeface="Carlito"/>
              </a:rPr>
              <a:t> </a:t>
            </a:r>
            <a:r>
              <a:rPr lang="en-US" sz="2000" spc="-5" dirty="0">
                <a:solidFill>
                  <a:srgbClr val="FFFFFF"/>
                </a:solidFill>
                <a:latin typeface="Carlito"/>
                <a:cs typeface="Carlito"/>
              </a:rPr>
              <a:t>mass</a:t>
            </a:r>
            <a:endParaRPr lang="fr-FR" sz="2000" dirty="0"/>
          </a:p>
        </p:txBody>
      </p:sp>
    </p:spTree>
    <p:extLst>
      <p:ext uri="{BB962C8B-B14F-4D97-AF65-F5344CB8AC3E}">
        <p14:creationId xmlns:p14="http://schemas.microsoft.com/office/powerpoint/2010/main" val="2053156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endParaRPr lang="en-US" sz="1800" dirty="0"/>
          </a:p>
          <a:p>
            <a:r>
              <a:rPr lang="en-US" sz="2200" dirty="0"/>
              <a:t>Discussion</a:t>
            </a:r>
            <a:endParaRPr lang="en-US" sz="1800" dirty="0"/>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6FAE68-FF2A-4E14-9E9C-B93AECD859F2}"/>
              </a:ext>
            </a:extLst>
          </p:cNvPr>
          <p:cNvSpPr>
            <a:spLocks noGrp="1"/>
          </p:cNvSpPr>
          <p:nvPr>
            <p:ph type="title"/>
          </p:nvPr>
        </p:nvSpPr>
        <p:spPr/>
        <p:txBody>
          <a:bodyPr/>
          <a:lstStyle/>
          <a:p>
            <a:r>
              <a:rPr lang="fr-FR" dirty="0"/>
              <a:t>SUCCESS RATE vs ORBIT TYPE</a:t>
            </a:r>
          </a:p>
        </p:txBody>
      </p:sp>
      <p:sp>
        <p:nvSpPr>
          <p:cNvPr id="5" name="object 7">
            <a:extLst>
              <a:ext uri="{FF2B5EF4-FFF2-40B4-BE49-F238E27FC236}">
                <a16:creationId xmlns:a16="http://schemas.microsoft.com/office/drawing/2014/main" id="{3A40A157-2359-4621-B3C6-986DF850C50A}"/>
              </a:ext>
            </a:extLst>
          </p:cNvPr>
          <p:cNvSpPr/>
          <p:nvPr/>
        </p:nvSpPr>
        <p:spPr>
          <a:xfrm>
            <a:off x="1165412" y="1544260"/>
            <a:ext cx="8624047" cy="3514344"/>
          </a:xfrm>
          <a:prstGeom prst="rect">
            <a:avLst/>
          </a:prstGeom>
          <a:blipFill>
            <a:blip r:embed="rId2" cstate="print"/>
            <a:stretch>
              <a:fillRect/>
            </a:stretch>
          </a:blipFill>
        </p:spPr>
        <p:txBody>
          <a:bodyPr wrap="square" lIns="0" tIns="0" rIns="0" bIns="0" rtlCol="0"/>
          <a:lstStyle/>
          <a:p>
            <a:endParaRPr/>
          </a:p>
        </p:txBody>
      </p:sp>
      <p:sp>
        <p:nvSpPr>
          <p:cNvPr id="6" name="Rectangle 5">
            <a:extLst>
              <a:ext uri="{FF2B5EF4-FFF2-40B4-BE49-F238E27FC236}">
                <a16:creationId xmlns:a16="http://schemas.microsoft.com/office/drawing/2014/main" id="{34D6EEBA-6932-4D85-8DCC-B9CDE919F97D}"/>
              </a:ext>
            </a:extLst>
          </p:cNvPr>
          <p:cNvSpPr/>
          <p:nvPr/>
        </p:nvSpPr>
        <p:spPr>
          <a:xfrm>
            <a:off x="0" y="5468471"/>
            <a:ext cx="12192000" cy="1389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marR="5080">
              <a:lnSpc>
                <a:spcPct val="120800"/>
              </a:lnSpc>
              <a:spcBef>
                <a:spcPts val="100"/>
              </a:spcBef>
            </a:pPr>
            <a:r>
              <a:rPr lang="en-US" sz="2000" spc="-15" dirty="0">
                <a:solidFill>
                  <a:srgbClr val="FFFFFF"/>
                </a:solidFill>
                <a:latin typeface="Carlito"/>
                <a:cs typeface="Carlito"/>
              </a:rPr>
              <a:t>ES-L1 </a:t>
            </a:r>
            <a:r>
              <a:rPr lang="en-US" sz="2000" spc="-20" dirty="0">
                <a:solidFill>
                  <a:srgbClr val="FFFFFF"/>
                </a:solidFill>
                <a:latin typeface="Carlito"/>
                <a:cs typeface="Carlito"/>
              </a:rPr>
              <a:t>(1), </a:t>
            </a:r>
            <a:r>
              <a:rPr lang="en-US" sz="2000" spc="-25" dirty="0">
                <a:solidFill>
                  <a:srgbClr val="FFFFFF"/>
                </a:solidFill>
                <a:latin typeface="Carlito"/>
                <a:cs typeface="Carlito"/>
              </a:rPr>
              <a:t>GEO </a:t>
            </a:r>
            <a:r>
              <a:rPr lang="en-US" sz="2000" spc="-20" dirty="0">
                <a:solidFill>
                  <a:srgbClr val="FFFFFF"/>
                </a:solidFill>
                <a:latin typeface="Carlito"/>
                <a:cs typeface="Carlito"/>
              </a:rPr>
              <a:t>(1), HEO </a:t>
            </a:r>
            <a:r>
              <a:rPr lang="en-US" sz="2000" spc="-15" dirty="0">
                <a:solidFill>
                  <a:srgbClr val="FFFFFF"/>
                </a:solidFill>
                <a:latin typeface="Carlito"/>
                <a:cs typeface="Carlito"/>
              </a:rPr>
              <a:t>(1) </a:t>
            </a:r>
            <a:r>
              <a:rPr lang="en-US" sz="2000" spc="-25" dirty="0">
                <a:solidFill>
                  <a:srgbClr val="FFFFFF"/>
                </a:solidFill>
                <a:latin typeface="Carlito"/>
                <a:cs typeface="Carlito"/>
              </a:rPr>
              <a:t>have </a:t>
            </a:r>
            <a:r>
              <a:rPr lang="en-US" sz="2000" spc="-20" dirty="0">
                <a:solidFill>
                  <a:srgbClr val="FFFFFF"/>
                </a:solidFill>
                <a:latin typeface="Carlito"/>
                <a:cs typeface="Carlito"/>
              </a:rPr>
              <a:t>100% </a:t>
            </a:r>
            <a:r>
              <a:rPr lang="en-US" sz="2000" spc="-15" dirty="0">
                <a:solidFill>
                  <a:srgbClr val="FFFFFF"/>
                </a:solidFill>
                <a:latin typeface="Carlito"/>
                <a:cs typeface="Carlito"/>
              </a:rPr>
              <a:t>success </a:t>
            </a:r>
            <a:r>
              <a:rPr lang="en-US" sz="2000" spc="-40" dirty="0">
                <a:solidFill>
                  <a:srgbClr val="FFFFFF"/>
                </a:solidFill>
                <a:latin typeface="Carlito"/>
                <a:cs typeface="Carlito"/>
              </a:rPr>
              <a:t>rate </a:t>
            </a:r>
            <a:r>
              <a:rPr lang="en-US" sz="2000" spc="-15" dirty="0">
                <a:solidFill>
                  <a:srgbClr val="FFFFFF"/>
                </a:solidFill>
                <a:latin typeface="Carlito"/>
                <a:cs typeface="Carlito"/>
              </a:rPr>
              <a:t>(sample </a:t>
            </a:r>
            <a:r>
              <a:rPr lang="en-US" sz="2000" spc="-20" dirty="0">
                <a:solidFill>
                  <a:srgbClr val="FFFFFF"/>
                </a:solidFill>
                <a:latin typeface="Carlito"/>
                <a:cs typeface="Carlito"/>
              </a:rPr>
              <a:t>sizes </a:t>
            </a:r>
            <a:r>
              <a:rPr lang="en-US" sz="2000" spc="-5" dirty="0">
                <a:solidFill>
                  <a:srgbClr val="FFFFFF"/>
                </a:solidFill>
                <a:latin typeface="Carlito"/>
                <a:cs typeface="Carlito"/>
              </a:rPr>
              <a:t>in </a:t>
            </a:r>
            <a:r>
              <a:rPr lang="en-US" sz="2000" spc="-20" dirty="0">
                <a:solidFill>
                  <a:srgbClr val="FFFFFF"/>
                </a:solidFill>
                <a:latin typeface="Carlito"/>
                <a:cs typeface="Carlito"/>
              </a:rPr>
              <a:t>parenthesis)  </a:t>
            </a:r>
            <a:r>
              <a:rPr lang="en-US" sz="2000" spc="-10" dirty="0">
                <a:solidFill>
                  <a:srgbClr val="FFFFFF"/>
                </a:solidFill>
                <a:latin typeface="Carlito"/>
                <a:cs typeface="Carlito"/>
              </a:rPr>
              <a:t>SSO </a:t>
            </a:r>
            <a:r>
              <a:rPr lang="en-US" sz="2000" spc="-15" dirty="0">
                <a:solidFill>
                  <a:srgbClr val="FFFFFF"/>
                </a:solidFill>
                <a:latin typeface="Carlito"/>
                <a:cs typeface="Carlito"/>
              </a:rPr>
              <a:t>(5) </a:t>
            </a:r>
            <a:r>
              <a:rPr lang="en-US" sz="2000" spc="-5" dirty="0">
                <a:solidFill>
                  <a:srgbClr val="FFFFFF"/>
                </a:solidFill>
                <a:latin typeface="Carlito"/>
                <a:cs typeface="Carlito"/>
              </a:rPr>
              <a:t>has </a:t>
            </a:r>
            <a:r>
              <a:rPr lang="en-US" sz="2000" spc="-20" dirty="0">
                <a:solidFill>
                  <a:srgbClr val="FFFFFF"/>
                </a:solidFill>
                <a:latin typeface="Carlito"/>
                <a:cs typeface="Carlito"/>
              </a:rPr>
              <a:t>100% </a:t>
            </a:r>
            <a:r>
              <a:rPr lang="en-US" sz="2000" spc="-10" dirty="0">
                <a:solidFill>
                  <a:srgbClr val="FFFFFF"/>
                </a:solidFill>
                <a:latin typeface="Carlito"/>
                <a:cs typeface="Carlito"/>
              </a:rPr>
              <a:t>success</a:t>
            </a:r>
            <a:r>
              <a:rPr lang="en-US" sz="2000" spc="45" dirty="0">
                <a:solidFill>
                  <a:srgbClr val="FFFFFF"/>
                </a:solidFill>
                <a:latin typeface="Carlito"/>
                <a:cs typeface="Carlito"/>
              </a:rPr>
              <a:t> </a:t>
            </a:r>
            <a:r>
              <a:rPr lang="en-US" sz="2000" spc="-40" dirty="0">
                <a:solidFill>
                  <a:srgbClr val="FFFFFF"/>
                </a:solidFill>
                <a:latin typeface="Carlito"/>
                <a:cs typeface="Carlito"/>
              </a:rPr>
              <a:t>rate</a:t>
            </a:r>
            <a:endParaRPr lang="en-US" sz="2000" dirty="0">
              <a:latin typeface="Carlito"/>
              <a:cs typeface="Carlito"/>
            </a:endParaRPr>
          </a:p>
          <a:p>
            <a:pPr marL="12700">
              <a:lnSpc>
                <a:spcPct val="100000"/>
              </a:lnSpc>
              <a:spcBef>
                <a:spcPts val="250"/>
              </a:spcBef>
            </a:pPr>
            <a:r>
              <a:rPr lang="en-US" sz="2000" spc="-25" dirty="0">
                <a:solidFill>
                  <a:srgbClr val="FFFFFF"/>
                </a:solidFill>
                <a:latin typeface="Carlito"/>
                <a:cs typeface="Carlito"/>
              </a:rPr>
              <a:t>VLEO </a:t>
            </a:r>
            <a:r>
              <a:rPr lang="en-US" sz="2000" spc="-20" dirty="0">
                <a:solidFill>
                  <a:srgbClr val="FFFFFF"/>
                </a:solidFill>
                <a:latin typeface="Carlito"/>
                <a:cs typeface="Carlito"/>
              </a:rPr>
              <a:t>(14) </a:t>
            </a:r>
            <a:r>
              <a:rPr lang="en-US" sz="2000" spc="-5" dirty="0">
                <a:solidFill>
                  <a:srgbClr val="FFFFFF"/>
                </a:solidFill>
                <a:latin typeface="Carlito"/>
                <a:cs typeface="Carlito"/>
              </a:rPr>
              <a:t>has </a:t>
            </a:r>
            <a:r>
              <a:rPr lang="en-US" sz="2000" spc="-20" dirty="0">
                <a:solidFill>
                  <a:srgbClr val="FFFFFF"/>
                </a:solidFill>
                <a:latin typeface="Carlito"/>
                <a:cs typeface="Carlito"/>
              </a:rPr>
              <a:t>decent </a:t>
            </a:r>
            <a:r>
              <a:rPr lang="en-US" sz="2000" spc="-15" dirty="0">
                <a:solidFill>
                  <a:srgbClr val="FFFFFF"/>
                </a:solidFill>
                <a:latin typeface="Carlito"/>
                <a:cs typeface="Carlito"/>
              </a:rPr>
              <a:t>success </a:t>
            </a:r>
            <a:r>
              <a:rPr lang="en-US" sz="2000" spc="-40" dirty="0">
                <a:solidFill>
                  <a:srgbClr val="FFFFFF"/>
                </a:solidFill>
                <a:latin typeface="Carlito"/>
                <a:cs typeface="Carlito"/>
              </a:rPr>
              <a:t>rate </a:t>
            </a:r>
            <a:r>
              <a:rPr lang="en-US" sz="2000" spc="-5" dirty="0">
                <a:solidFill>
                  <a:srgbClr val="FFFFFF"/>
                </a:solidFill>
                <a:latin typeface="Carlito"/>
                <a:cs typeface="Carlito"/>
              </a:rPr>
              <a:t>and</a:t>
            </a:r>
            <a:r>
              <a:rPr lang="en-US" sz="2000" spc="150" dirty="0">
                <a:solidFill>
                  <a:srgbClr val="FFFFFF"/>
                </a:solidFill>
                <a:latin typeface="Carlito"/>
                <a:cs typeface="Carlito"/>
              </a:rPr>
              <a:t> </a:t>
            </a:r>
            <a:r>
              <a:rPr lang="en-US" sz="2000" spc="-25" dirty="0">
                <a:solidFill>
                  <a:srgbClr val="FFFFFF"/>
                </a:solidFill>
                <a:latin typeface="Carlito"/>
                <a:cs typeface="Carlito"/>
              </a:rPr>
              <a:t>attempts</a:t>
            </a:r>
            <a:endParaRPr lang="en-US" sz="2000" dirty="0">
              <a:latin typeface="Carlito"/>
              <a:cs typeface="Carlito"/>
            </a:endParaRPr>
          </a:p>
          <a:p>
            <a:pPr marL="12700">
              <a:lnSpc>
                <a:spcPct val="100000"/>
              </a:lnSpc>
              <a:spcBef>
                <a:spcPts val="395"/>
              </a:spcBef>
            </a:pPr>
            <a:r>
              <a:rPr lang="en-US" sz="2000" spc="-5" dirty="0">
                <a:solidFill>
                  <a:srgbClr val="FFFFFF"/>
                </a:solidFill>
                <a:latin typeface="Carlito"/>
                <a:cs typeface="Carlito"/>
              </a:rPr>
              <a:t>SO </a:t>
            </a:r>
            <a:r>
              <a:rPr lang="en-US" sz="2000" spc="-15" dirty="0">
                <a:solidFill>
                  <a:srgbClr val="FFFFFF"/>
                </a:solidFill>
                <a:latin typeface="Carlito"/>
                <a:cs typeface="Carlito"/>
              </a:rPr>
              <a:t>(1) </a:t>
            </a:r>
            <a:r>
              <a:rPr lang="en-US" sz="2000" spc="-5" dirty="0">
                <a:solidFill>
                  <a:srgbClr val="FFFFFF"/>
                </a:solidFill>
                <a:latin typeface="Carlito"/>
                <a:cs typeface="Carlito"/>
              </a:rPr>
              <a:t>has </a:t>
            </a:r>
            <a:r>
              <a:rPr lang="en-US" sz="2000" spc="-15" dirty="0">
                <a:solidFill>
                  <a:srgbClr val="FFFFFF"/>
                </a:solidFill>
                <a:latin typeface="Carlito"/>
                <a:cs typeface="Carlito"/>
              </a:rPr>
              <a:t>0% success</a:t>
            </a:r>
            <a:r>
              <a:rPr lang="en-US" sz="2000" spc="85" dirty="0">
                <a:solidFill>
                  <a:srgbClr val="FFFFFF"/>
                </a:solidFill>
                <a:latin typeface="Carlito"/>
                <a:cs typeface="Carlito"/>
              </a:rPr>
              <a:t> </a:t>
            </a:r>
            <a:r>
              <a:rPr lang="en-US" sz="2000" spc="-40" dirty="0">
                <a:solidFill>
                  <a:srgbClr val="FFFFFF"/>
                </a:solidFill>
                <a:latin typeface="Carlito"/>
                <a:cs typeface="Carlito"/>
              </a:rPr>
              <a:t>rate</a:t>
            </a:r>
            <a:endParaRPr lang="en-US" sz="2000" dirty="0">
              <a:latin typeface="Carlito"/>
              <a:cs typeface="Carlito"/>
            </a:endParaRPr>
          </a:p>
          <a:p>
            <a:pPr marL="12700">
              <a:lnSpc>
                <a:spcPct val="100000"/>
              </a:lnSpc>
              <a:spcBef>
                <a:spcPts val="565"/>
              </a:spcBef>
            </a:pPr>
            <a:r>
              <a:rPr lang="en-US" sz="2000" spc="-40" dirty="0">
                <a:solidFill>
                  <a:srgbClr val="FFFFFF"/>
                </a:solidFill>
                <a:latin typeface="Carlito"/>
                <a:cs typeface="Carlito"/>
              </a:rPr>
              <a:t>GTO </a:t>
            </a:r>
            <a:r>
              <a:rPr lang="en-US" sz="2000" spc="-20" dirty="0">
                <a:solidFill>
                  <a:srgbClr val="FFFFFF"/>
                </a:solidFill>
                <a:latin typeface="Carlito"/>
                <a:cs typeface="Carlito"/>
              </a:rPr>
              <a:t>(27) </a:t>
            </a:r>
            <a:r>
              <a:rPr lang="en-US" sz="2000" spc="-5" dirty="0">
                <a:solidFill>
                  <a:srgbClr val="FFFFFF"/>
                </a:solidFill>
                <a:latin typeface="Carlito"/>
                <a:cs typeface="Carlito"/>
              </a:rPr>
              <a:t>has the </a:t>
            </a:r>
            <a:r>
              <a:rPr lang="en-US" sz="2000" spc="-20" dirty="0">
                <a:solidFill>
                  <a:srgbClr val="FFFFFF"/>
                </a:solidFill>
                <a:latin typeface="Carlito"/>
                <a:cs typeface="Carlito"/>
              </a:rPr>
              <a:t>around 50% </a:t>
            </a:r>
            <a:r>
              <a:rPr lang="en-US" sz="2000" spc="-15" dirty="0">
                <a:solidFill>
                  <a:srgbClr val="FFFFFF"/>
                </a:solidFill>
                <a:latin typeface="Carlito"/>
                <a:cs typeface="Carlito"/>
              </a:rPr>
              <a:t>success </a:t>
            </a:r>
            <a:r>
              <a:rPr lang="en-US" sz="2000" spc="-40" dirty="0">
                <a:solidFill>
                  <a:srgbClr val="FFFFFF"/>
                </a:solidFill>
                <a:latin typeface="Carlito"/>
                <a:cs typeface="Carlito"/>
              </a:rPr>
              <a:t>rate </a:t>
            </a:r>
            <a:r>
              <a:rPr lang="en-US" sz="2000" spc="-15" dirty="0">
                <a:solidFill>
                  <a:srgbClr val="FFFFFF"/>
                </a:solidFill>
                <a:latin typeface="Carlito"/>
                <a:cs typeface="Carlito"/>
              </a:rPr>
              <a:t>but </a:t>
            </a:r>
            <a:r>
              <a:rPr lang="en-US" sz="2000" spc="-20" dirty="0">
                <a:solidFill>
                  <a:srgbClr val="FFFFFF"/>
                </a:solidFill>
                <a:latin typeface="Carlito"/>
                <a:cs typeface="Carlito"/>
              </a:rPr>
              <a:t>largest</a:t>
            </a:r>
            <a:r>
              <a:rPr lang="en-US" sz="2000" spc="225" dirty="0">
                <a:solidFill>
                  <a:srgbClr val="FFFFFF"/>
                </a:solidFill>
                <a:latin typeface="Carlito"/>
                <a:cs typeface="Carlito"/>
              </a:rPr>
              <a:t> </a:t>
            </a:r>
            <a:r>
              <a:rPr lang="en-US" sz="2000" spc="-5" dirty="0">
                <a:solidFill>
                  <a:srgbClr val="FFFFFF"/>
                </a:solidFill>
                <a:latin typeface="Carlito"/>
                <a:cs typeface="Carlito"/>
              </a:rPr>
              <a:t>sample</a:t>
            </a:r>
            <a:endParaRPr lang="en-US" sz="2000" dirty="0">
              <a:latin typeface="Carlito"/>
              <a:cs typeface="Carlito"/>
            </a:endParaRPr>
          </a:p>
        </p:txBody>
      </p:sp>
    </p:spTree>
    <p:extLst>
      <p:ext uri="{BB962C8B-B14F-4D97-AF65-F5344CB8AC3E}">
        <p14:creationId xmlns:p14="http://schemas.microsoft.com/office/powerpoint/2010/main" val="271375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9BF3-9D17-47EF-8D4F-AC93C2BFB2CE}"/>
              </a:ext>
            </a:extLst>
          </p:cNvPr>
          <p:cNvSpPr>
            <a:spLocks noGrp="1"/>
          </p:cNvSpPr>
          <p:nvPr>
            <p:ph type="title"/>
          </p:nvPr>
        </p:nvSpPr>
        <p:spPr/>
        <p:txBody>
          <a:bodyPr/>
          <a:lstStyle/>
          <a:p>
            <a:r>
              <a:rPr lang="fr-FR" dirty="0"/>
              <a:t>FLIGHT NUMBER VS ORBIT TYPE</a:t>
            </a:r>
          </a:p>
        </p:txBody>
      </p:sp>
      <p:sp>
        <p:nvSpPr>
          <p:cNvPr id="5" name="object 7">
            <a:extLst>
              <a:ext uri="{FF2B5EF4-FFF2-40B4-BE49-F238E27FC236}">
                <a16:creationId xmlns:a16="http://schemas.microsoft.com/office/drawing/2014/main" id="{9041C903-48DC-4B14-8844-C6356EB1EA9D}"/>
              </a:ext>
            </a:extLst>
          </p:cNvPr>
          <p:cNvSpPr/>
          <p:nvPr/>
        </p:nvSpPr>
        <p:spPr>
          <a:xfrm>
            <a:off x="45719" y="1644394"/>
            <a:ext cx="12094464" cy="2873818"/>
          </a:xfrm>
          <a:prstGeom prst="rect">
            <a:avLst/>
          </a:prstGeom>
          <a:blipFill>
            <a:blip r:embed="rId2" cstate="print"/>
            <a:stretch>
              <a:fillRect/>
            </a:stretch>
          </a:blipFill>
        </p:spPr>
        <p:txBody>
          <a:bodyPr wrap="square" lIns="0" tIns="0" rIns="0" bIns="0" rtlCol="0"/>
          <a:lstStyle/>
          <a:p>
            <a:endParaRPr/>
          </a:p>
        </p:txBody>
      </p:sp>
      <p:sp>
        <p:nvSpPr>
          <p:cNvPr id="6" name="Rectangle 5">
            <a:extLst>
              <a:ext uri="{FF2B5EF4-FFF2-40B4-BE49-F238E27FC236}">
                <a16:creationId xmlns:a16="http://schemas.microsoft.com/office/drawing/2014/main" id="{F6BDCC52-459D-45E3-90F0-3641465B92A5}"/>
              </a:ext>
            </a:extLst>
          </p:cNvPr>
          <p:cNvSpPr/>
          <p:nvPr/>
        </p:nvSpPr>
        <p:spPr>
          <a:xfrm>
            <a:off x="0" y="5342965"/>
            <a:ext cx="12192000" cy="1515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marR="3951604">
              <a:lnSpc>
                <a:spcPct val="121200"/>
              </a:lnSpc>
              <a:spcBef>
                <a:spcPts val="100"/>
              </a:spcBef>
            </a:pPr>
            <a:r>
              <a:rPr lang="en-US" sz="2000" spc="-15" dirty="0">
                <a:solidFill>
                  <a:srgbClr val="FFFFFF"/>
                </a:solidFill>
                <a:latin typeface="Carlito"/>
                <a:cs typeface="Carlito"/>
              </a:rPr>
              <a:t>Launch Orbit </a:t>
            </a:r>
            <a:r>
              <a:rPr lang="en-US" sz="2000" spc="-25" dirty="0">
                <a:solidFill>
                  <a:srgbClr val="FFFFFF"/>
                </a:solidFill>
                <a:latin typeface="Carlito"/>
                <a:cs typeface="Carlito"/>
              </a:rPr>
              <a:t>preferences </a:t>
            </a:r>
            <a:r>
              <a:rPr lang="en-US" sz="2000" spc="-5" dirty="0">
                <a:solidFill>
                  <a:srgbClr val="FFFFFF"/>
                </a:solidFill>
                <a:latin typeface="Carlito"/>
                <a:cs typeface="Carlito"/>
              </a:rPr>
              <a:t>changed </a:t>
            </a:r>
            <a:r>
              <a:rPr lang="en-US" sz="2000" spc="-20" dirty="0">
                <a:solidFill>
                  <a:srgbClr val="FFFFFF"/>
                </a:solidFill>
                <a:latin typeface="Carlito"/>
                <a:cs typeface="Carlito"/>
              </a:rPr>
              <a:t>over </a:t>
            </a:r>
            <a:r>
              <a:rPr lang="en-US" sz="2000" spc="-10" dirty="0">
                <a:solidFill>
                  <a:srgbClr val="FFFFFF"/>
                </a:solidFill>
                <a:latin typeface="Carlito"/>
                <a:cs typeface="Carlito"/>
              </a:rPr>
              <a:t>Flight </a:t>
            </a:r>
            <a:r>
              <a:rPr lang="en-US" sz="2000" spc="-50" dirty="0">
                <a:solidFill>
                  <a:srgbClr val="FFFFFF"/>
                </a:solidFill>
                <a:latin typeface="Carlito"/>
                <a:cs typeface="Carlito"/>
              </a:rPr>
              <a:t>Number.  </a:t>
            </a:r>
            <a:r>
              <a:rPr lang="en-US" sz="2000" spc="-15" dirty="0">
                <a:solidFill>
                  <a:srgbClr val="FFFFFF"/>
                </a:solidFill>
                <a:latin typeface="Carlito"/>
                <a:cs typeface="Carlito"/>
              </a:rPr>
              <a:t>Launch </a:t>
            </a:r>
            <a:r>
              <a:rPr lang="en-US" sz="2000" spc="-25" dirty="0">
                <a:solidFill>
                  <a:srgbClr val="FFFFFF"/>
                </a:solidFill>
                <a:latin typeface="Carlito"/>
                <a:cs typeface="Carlito"/>
              </a:rPr>
              <a:t>Outcome </a:t>
            </a:r>
            <a:r>
              <a:rPr lang="en-US" sz="2000" spc="-15" dirty="0">
                <a:solidFill>
                  <a:srgbClr val="FFFFFF"/>
                </a:solidFill>
                <a:latin typeface="Carlito"/>
                <a:cs typeface="Carlito"/>
              </a:rPr>
              <a:t>seems to </a:t>
            </a:r>
            <a:r>
              <a:rPr lang="en-US" sz="2000" spc="-25" dirty="0">
                <a:solidFill>
                  <a:srgbClr val="FFFFFF"/>
                </a:solidFill>
                <a:latin typeface="Carlito"/>
                <a:cs typeface="Carlito"/>
              </a:rPr>
              <a:t>correlate </a:t>
            </a:r>
            <a:r>
              <a:rPr lang="en-US" sz="2000" spc="-5" dirty="0">
                <a:solidFill>
                  <a:srgbClr val="FFFFFF"/>
                </a:solidFill>
                <a:latin typeface="Carlito"/>
                <a:cs typeface="Carlito"/>
              </a:rPr>
              <a:t>with this</a:t>
            </a:r>
            <a:r>
              <a:rPr lang="en-US" sz="2000" spc="120" dirty="0">
                <a:solidFill>
                  <a:srgbClr val="FFFFFF"/>
                </a:solidFill>
                <a:latin typeface="Carlito"/>
                <a:cs typeface="Carlito"/>
              </a:rPr>
              <a:t> </a:t>
            </a:r>
            <a:r>
              <a:rPr lang="en-US" sz="2000" spc="-25" dirty="0">
                <a:solidFill>
                  <a:srgbClr val="FFFFFF"/>
                </a:solidFill>
                <a:latin typeface="Carlito"/>
                <a:cs typeface="Carlito"/>
              </a:rPr>
              <a:t>preference.</a:t>
            </a:r>
            <a:endParaRPr lang="en-US" sz="2000" dirty="0">
              <a:latin typeface="Carlito"/>
              <a:cs typeface="Carlito"/>
            </a:endParaRPr>
          </a:p>
          <a:p>
            <a:pPr marL="12700" marR="5080">
              <a:lnSpc>
                <a:spcPts val="2330"/>
              </a:lnSpc>
              <a:spcBef>
                <a:spcPts val="135"/>
              </a:spcBef>
            </a:pPr>
            <a:r>
              <a:rPr lang="en-US" sz="2000" spc="-15" dirty="0">
                <a:solidFill>
                  <a:srgbClr val="FFFFFF"/>
                </a:solidFill>
                <a:latin typeface="Carlito"/>
                <a:cs typeface="Carlito"/>
              </a:rPr>
              <a:t>SpaceX </a:t>
            </a:r>
            <a:r>
              <a:rPr lang="en-US" sz="2000" spc="-20" dirty="0">
                <a:solidFill>
                  <a:srgbClr val="FFFFFF"/>
                </a:solidFill>
                <a:latin typeface="Carlito"/>
                <a:cs typeface="Carlito"/>
              </a:rPr>
              <a:t>started </a:t>
            </a:r>
            <a:r>
              <a:rPr lang="en-US" sz="2000" spc="-5" dirty="0">
                <a:solidFill>
                  <a:srgbClr val="FFFFFF"/>
                </a:solidFill>
                <a:latin typeface="Carlito"/>
                <a:cs typeface="Carlito"/>
              </a:rPr>
              <a:t>with </a:t>
            </a:r>
            <a:r>
              <a:rPr lang="en-US" sz="2000" spc="-25" dirty="0">
                <a:solidFill>
                  <a:srgbClr val="FFFFFF"/>
                </a:solidFill>
                <a:latin typeface="Carlito"/>
                <a:cs typeface="Carlito"/>
              </a:rPr>
              <a:t>LEO </a:t>
            </a:r>
            <a:r>
              <a:rPr lang="en-US" sz="2000" spc="-5" dirty="0">
                <a:solidFill>
                  <a:srgbClr val="FFFFFF"/>
                </a:solidFill>
                <a:latin typeface="Carlito"/>
                <a:cs typeface="Carlito"/>
              </a:rPr>
              <a:t>orbits which </a:t>
            </a:r>
            <a:r>
              <a:rPr lang="en-US" sz="2000" spc="-20" dirty="0">
                <a:solidFill>
                  <a:srgbClr val="FFFFFF"/>
                </a:solidFill>
                <a:latin typeface="Carlito"/>
                <a:cs typeface="Carlito"/>
              </a:rPr>
              <a:t>saw </a:t>
            </a:r>
            <a:r>
              <a:rPr lang="en-US" sz="2000" spc="-25" dirty="0">
                <a:solidFill>
                  <a:srgbClr val="FFFFFF"/>
                </a:solidFill>
                <a:latin typeface="Carlito"/>
                <a:cs typeface="Carlito"/>
              </a:rPr>
              <a:t>moderate </a:t>
            </a:r>
            <a:r>
              <a:rPr lang="en-US" sz="2000" spc="-15" dirty="0">
                <a:solidFill>
                  <a:srgbClr val="FFFFFF"/>
                </a:solidFill>
                <a:latin typeface="Carlito"/>
                <a:cs typeface="Carlito"/>
              </a:rPr>
              <a:t>success </a:t>
            </a:r>
            <a:r>
              <a:rPr lang="en-US" sz="2000" spc="-25" dirty="0">
                <a:solidFill>
                  <a:srgbClr val="FFFFFF"/>
                </a:solidFill>
                <a:latin typeface="Carlito"/>
                <a:cs typeface="Carlito"/>
              </a:rPr>
              <a:t>LEO </a:t>
            </a:r>
            <a:r>
              <a:rPr lang="en-US" sz="2000" spc="-5" dirty="0">
                <a:solidFill>
                  <a:srgbClr val="FFFFFF"/>
                </a:solidFill>
                <a:latin typeface="Carlito"/>
                <a:cs typeface="Carlito"/>
              </a:rPr>
              <a:t>and </a:t>
            </a:r>
            <a:r>
              <a:rPr lang="en-US" sz="2000" spc="-25" dirty="0">
                <a:solidFill>
                  <a:srgbClr val="FFFFFF"/>
                </a:solidFill>
                <a:latin typeface="Carlito"/>
                <a:cs typeface="Carlito"/>
              </a:rPr>
              <a:t>returned </a:t>
            </a:r>
            <a:r>
              <a:rPr lang="en-US" sz="2000" spc="-15" dirty="0">
                <a:solidFill>
                  <a:srgbClr val="FFFFFF"/>
                </a:solidFill>
                <a:latin typeface="Carlito"/>
                <a:cs typeface="Carlito"/>
              </a:rPr>
              <a:t>to </a:t>
            </a:r>
            <a:r>
              <a:rPr lang="en-US" sz="2000" spc="-25" dirty="0">
                <a:solidFill>
                  <a:srgbClr val="FFFFFF"/>
                </a:solidFill>
                <a:latin typeface="Carlito"/>
                <a:cs typeface="Carlito"/>
              </a:rPr>
              <a:t>VLEO </a:t>
            </a:r>
            <a:r>
              <a:rPr lang="en-US" sz="2000" dirty="0">
                <a:solidFill>
                  <a:srgbClr val="FFFFFF"/>
                </a:solidFill>
                <a:latin typeface="Carlito"/>
                <a:cs typeface="Carlito"/>
              </a:rPr>
              <a:t>in </a:t>
            </a:r>
            <a:r>
              <a:rPr lang="en-US" sz="2000" spc="-25" dirty="0">
                <a:solidFill>
                  <a:srgbClr val="FFFFFF"/>
                </a:solidFill>
                <a:latin typeface="Carlito"/>
                <a:cs typeface="Carlito"/>
              </a:rPr>
              <a:t>recent </a:t>
            </a:r>
            <a:r>
              <a:rPr lang="en-US" sz="2000" spc="-5" dirty="0">
                <a:solidFill>
                  <a:srgbClr val="FFFFFF"/>
                </a:solidFill>
                <a:latin typeface="Carlito"/>
                <a:cs typeface="Carlito"/>
              </a:rPr>
              <a:t>launches  </a:t>
            </a:r>
            <a:r>
              <a:rPr lang="en-US" sz="2000" spc="-15" dirty="0">
                <a:solidFill>
                  <a:srgbClr val="FFFFFF"/>
                </a:solidFill>
                <a:latin typeface="Carlito"/>
                <a:cs typeface="Carlito"/>
              </a:rPr>
              <a:t>SpaceX </a:t>
            </a:r>
            <a:r>
              <a:rPr lang="en-US" sz="2000" spc="-20" dirty="0">
                <a:solidFill>
                  <a:srgbClr val="FFFFFF"/>
                </a:solidFill>
                <a:latin typeface="Carlito"/>
                <a:cs typeface="Carlito"/>
              </a:rPr>
              <a:t>appears </a:t>
            </a:r>
            <a:r>
              <a:rPr lang="en-US" sz="2000" spc="-15" dirty="0">
                <a:solidFill>
                  <a:srgbClr val="FFFFFF"/>
                </a:solidFill>
                <a:latin typeface="Carlito"/>
                <a:cs typeface="Carlito"/>
              </a:rPr>
              <a:t>to </a:t>
            </a:r>
            <a:r>
              <a:rPr lang="en-US" sz="2000" spc="-25" dirty="0">
                <a:solidFill>
                  <a:srgbClr val="FFFFFF"/>
                </a:solidFill>
                <a:latin typeface="Carlito"/>
                <a:cs typeface="Carlito"/>
              </a:rPr>
              <a:t>perform better </a:t>
            </a:r>
            <a:r>
              <a:rPr lang="en-US" sz="2000" dirty="0">
                <a:solidFill>
                  <a:srgbClr val="FFFFFF"/>
                </a:solidFill>
                <a:latin typeface="Carlito"/>
                <a:cs typeface="Carlito"/>
              </a:rPr>
              <a:t>in </a:t>
            </a:r>
            <a:r>
              <a:rPr lang="en-US" sz="2000" spc="-20" dirty="0">
                <a:solidFill>
                  <a:srgbClr val="FFFFFF"/>
                </a:solidFill>
                <a:latin typeface="Carlito"/>
                <a:cs typeface="Carlito"/>
              </a:rPr>
              <a:t>lower </a:t>
            </a:r>
            <a:r>
              <a:rPr lang="en-US" sz="2000" spc="-5" dirty="0">
                <a:solidFill>
                  <a:srgbClr val="FFFFFF"/>
                </a:solidFill>
                <a:latin typeface="Carlito"/>
                <a:cs typeface="Carlito"/>
              </a:rPr>
              <a:t>orbits or </a:t>
            </a:r>
            <a:r>
              <a:rPr lang="en-US" sz="2000" spc="-20" dirty="0">
                <a:solidFill>
                  <a:srgbClr val="FFFFFF"/>
                </a:solidFill>
                <a:latin typeface="Carlito"/>
                <a:cs typeface="Carlito"/>
              </a:rPr>
              <a:t>Sun-synchronous</a:t>
            </a:r>
            <a:r>
              <a:rPr lang="en-US" sz="2000" spc="275" dirty="0">
                <a:solidFill>
                  <a:srgbClr val="FFFFFF"/>
                </a:solidFill>
                <a:latin typeface="Carlito"/>
                <a:cs typeface="Carlito"/>
              </a:rPr>
              <a:t> </a:t>
            </a:r>
            <a:r>
              <a:rPr lang="en-US" sz="2000" spc="-5" dirty="0">
                <a:solidFill>
                  <a:srgbClr val="FFFFFF"/>
                </a:solidFill>
                <a:latin typeface="Carlito"/>
                <a:cs typeface="Carlito"/>
              </a:rPr>
              <a:t>orbits</a:t>
            </a:r>
            <a:endParaRPr lang="en-US" sz="2000" dirty="0">
              <a:latin typeface="Carlito"/>
              <a:cs typeface="Carlito"/>
            </a:endParaRPr>
          </a:p>
        </p:txBody>
      </p:sp>
      <p:sp>
        <p:nvSpPr>
          <p:cNvPr id="7" name="object 8">
            <a:extLst>
              <a:ext uri="{FF2B5EF4-FFF2-40B4-BE49-F238E27FC236}">
                <a16:creationId xmlns:a16="http://schemas.microsoft.com/office/drawing/2014/main" id="{387CCED0-1CFE-4CCC-A2E8-012F0F67B883}"/>
              </a:ext>
            </a:extLst>
          </p:cNvPr>
          <p:cNvSpPr txBox="1"/>
          <p:nvPr/>
        </p:nvSpPr>
        <p:spPr>
          <a:xfrm>
            <a:off x="230631" y="4795968"/>
            <a:ext cx="8214122" cy="319959"/>
          </a:xfrm>
          <a:prstGeom prst="rect">
            <a:avLst/>
          </a:prstGeom>
        </p:spPr>
        <p:txBody>
          <a:bodyPr vert="horz" wrap="square" lIns="0" tIns="12065" rIns="0" bIns="0" rtlCol="0">
            <a:spAutoFit/>
          </a:bodyPr>
          <a:lstStyle/>
          <a:p>
            <a:pPr marL="12700">
              <a:lnSpc>
                <a:spcPct val="100000"/>
              </a:lnSpc>
              <a:spcBef>
                <a:spcPts val="95"/>
              </a:spcBef>
            </a:pPr>
            <a:r>
              <a:rPr sz="2000" spc="-20" dirty="0">
                <a:latin typeface="Carlito"/>
                <a:cs typeface="Carlito"/>
              </a:rPr>
              <a:t>Green indicates successful </a:t>
            </a:r>
            <a:r>
              <a:rPr sz="2000" spc="-10" dirty="0">
                <a:latin typeface="Carlito"/>
                <a:cs typeface="Carlito"/>
              </a:rPr>
              <a:t>launch; </a:t>
            </a:r>
            <a:r>
              <a:rPr sz="2000" spc="-15" dirty="0">
                <a:latin typeface="Carlito"/>
                <a:cs typeface="Carlito"/>
              </a:rPr>
              <a:t>Purple </a:t>
            </a:r>
            <a:r>
              <a:rPr sz="2000" spc="-20" dirty="0">
                <a:latin typeface="Carlito"/>
                <a:cs typeface="Carlito"/>
              </a:rPr>
              <a:t>indicates unsuccessful</a:t>
            </a:r>
            <a:r>
              <a:rPr sz="2000" spc="185" dirty="0">
                <a:latin typeface="Carlito"/>
                <a:cs typeface="Carlito"/>
              </a:rPr>
              <a:t> </a:t>
            </a:r>
            <a:r>
              <a:rPr sz="2000" spc="-10" dirty="0">
                <a:latin typeface="Carlito"/>
                <a:cs typeface="Carlito"/>
              </a:rPr>
              <a:t>launch</a:t>
            </a:r>
            <a:r>
              <a:rPr sz="1600" spc="-10" dirty="0">
                <a:latin typeface="Carlito"/>
                <a:cs typeface="Carlito"/>
              </a:rPr>
              <a:t>.</a:t>
            </a:r>
            <a:endParaRPr sz="1600" dirty="0">
              <a:latin typeface="Carlito"/>
              <a:cs typeface="Carlito"/>
            </a:endParaRPr>
          </a:p>
        </p:txBody>
      </p:sp>
    </p:spTree>
    <p:extLst>
      <p:ext uri="{BB962C8B-B14F-4D97-AF65-F5344CB8AC3E}">
        <p14:creationId xmlns:p14="http://schemas.microsoft.com/office/powerpoint/2010/main" val="2174179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D9361C-AA2D-48E3-9951-3DE227D381BC}"/>
              </a:ext>
            </a:extLst>
          </p:cNvPr>
          <p:cNvSpPr>
            <a:spLocks noGrp="1"/>
          </p:cNvSpPr>
          <p:nvPr>
            <p:ph type="title"/>
          </p:nvPr>
        </p:nvSpPr>
        <p:spPr/>
        <p:txBody>
          <a:bodyPr/>
          <a:lstStyle/>
          <a:p>
            <a:r>
              <a:rPr lang="fr-FR" dirty="0"/>
              <a:t>PLAYLOAD VS ORBIT TYPE</a:t>
            </a:r>
          </a:p>
        </p:txBody>
      </p:sp>
      <p:sp>
        <p:nvSpPr>
          <p:cNvPr id="5" name="object 7">
            <a:extLst>
              <a:ext uri="{FF2B5EF4-FFF2-40B4-BE49-F238E27FC236}">
                <a16:creationId xmlns:a16="http://schemas.microsoft.com/office/drawing/2014/main" id="{DBCF2C68-1FB1-452B-9E39-95B803C0D30F}"/>
              </a:ext>
            </a:extLst>
          </p:cNvPr>
          <p:cNvSpPr/>
          <p:nvPr/>
        </p:nvSpPr>
        <p:spPr>
          <a:xfrm>
            <a:off x="45719" y="1615438"/>
            <a:ext cx="12094464" cy="2831055"/>
          </a:xfrm>
          <a:prstGeom prst="rect">
            <a:avLst/>
          </a:prstGeom>
          <a:blipFill>
            <a:blip r:embed="rId2" cstate="print"/>
            <a:stretch>
              <a:fillRect/>
            </a:stretch>
          </a:blipFill>
        </p:spPr>
        <p:txBody>
          <a:bodyPr wrap="square" lIns="0" tIns="0" rIns="0" bIns="0" rtlCol="0"/>
          <a:lstStyle/>
          <a:p>
            <a:endParaRPr/>
          </a:p>
        </p:txBody>
      </p:sp>
      <p:sp>
        <p:nvSpPr>
          <p:cNvPr id="6" name="object 8">
            <a:extLst>
              <a:ext uri="{FF2B5EF4-FFF2-40B4-BE49-F238E27FC236}">
                <a16:creationId xmlns:a16="http://schemas.microsoft.com/office/drawing/2014/main" id="{8B966C50-827C-4508-B123-559286672B96}"/>
              </a:ext>
            </a:extLst>
          </p:cNvPr>
          <p:cNvSpPr txBox="1"/>
          <p:nvPr/>
        </p:nvSpPr>
        <p:spPr>
          <a:xfrm>
            <a:off x="838199" y="4446493"/>
            <a:ext cx="7534835" cy="319959"/>
          </a:xfrm>
          <a:prstGeom prst="rect">
            <a:avLst/>
          </a:prstGeom>
        </p:spPr>
        <p:txBody>
          <a:bodyPr vert="horz" wrap="square" lIns="0" tIns="12065" rIns="0" bIns="0" rtlCol="0">
            <a:spAutoFit/>
          </a:bodyPr>
          <a:lstStyle/>
          <a:p>
            <a:pPr marL="12700">
              <a:lnSpc>
                <a:spcPct val="100000"/>
              </a:lnSpc>
              <a:spcBef>
                <a:spcPts val="95"/>
              </a:spcBef>
            </a:pPr>
            <a:r>
              <a:rPr sz="2000" spc="-20" dirty="0">
                <a:latin typeface="Carlito"/>
                <a:cs typeface="Carlito"/>
              </a:rPr>
              <a:t>Green indicates successful </a:t>
            </a:r>
            <a:r>
              <a:rPr sz="2000" spc="-10" dirty="0">
                <a:latin typeface="Carlito"/>
                <a:cs typeface="Carlito"/>
              </a:rPr>
              <a:t>launch; </a:t>
            </a:r>
            <a:r>
              <a:rPr sz="2000" spc="-15" dirty="0">
                <a:latin typeface="Carlito"/>
                <a:cs typeface="Carlito"/>
              </a:rPr>
              <a:t>Purple </a:t>
            </a:r>
            <a:r>
              <a:rPr sz="2000" spc="-20" dirty="0">
                <a:latin typeface="Carlito"/>
                <a:cs typeface="Carlito"/>
              </a:rPr>
              <a:t>indicates unsuccessful</a:t>
            </a:r>
            <a:r>
              <a:rPr sz="2000" spc="185" dirty="0">
                <a:latin typeface="Carlito"/>
                <a:cs typeface="Carlito"/>
              </a:rPr>
              <a:t> </a:t>
            </a:r>
            <a:r>
              <a:rPr sz="2000" spc="-10" dirty="0">
                <a:latin typeface="Carlito"/>
                <a:cs typeface="Carlito"/>
              </a:rPr>
              <a:t>launch</a:t>
            </a:r>
            <a:r>
              <a:rPr sz="1600" spc="-10" dirty="0">
                <a:latin typeface="Carlito"/>
                <a:cs typeface="Carlito"/>
              </a:rPr>
              <a:t>.</a:t>
            </a:r>
            <a:endParaRPr sz="1600" dirty="0">
              <a:latin typeface="Carlito"/>
              <a:cs typeface="Carlito"/>
            </a:endParaRPr>
          </a:p>
        </p:txBody>
      </p:sp>
      <p:sp>
        <p:nvSpPr>
          <p:cNvPr id="7" name="Rectangle 6">
            <a:extLst>
              <a:ext uri="{FF2B5EF4-FFF2-40B4-BE49-F238E27FC236}">
                <a16:creationId xmlns:a16="http://schemas.microsoft.com/office/drawing/2014/main" id="{FA22CD7F-F583-4BE9-ACB2-CD836818CE2C}"/>
              </a:ext>
            </a:extLst>
          </p:cNvPr>
          <p:cNvSpPr/>
          <p:nvPr/>
        </p:nvSpPr>
        <p:spPr>
          <a:xfrm>
            <a:off x="0" y="5488828"/>
            <a:ext cx="12192000" cy="1353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495"/>
              </a:spcBef>
            </a:pPr>
            <a:r>
              <a:rPr lang="en-US" sz="2000" spc="-25" dirty="0">
                <a:solidFill>
                  <a:srgbClr val="FFFFFF"/>
                </a:solidFill>
                <a:latin typeface="Carlito"/>
                <a:cs typeface="Carlito"/>
              </a:rPr>
              <a:t>Payload </a:t>
            </a:r>
            <a:r>
              <a:rPr lang="en-US" sz="2000" spc="-5" dirty="0">
                <a:solidFill>
                  <a:srgbClr val="FFFFFF"/>
                </a:solidFill>
                <a:latin typeface="Carlito"/>
                <a:cs typeface="Carlito"/>
              </a:rPr>
              <a:t>mass </a:t>
            </a:r>
            <a:r>
              <a:rPr lang="en-US" sz="2000" spc="-20" dirty="0">
                <a:solidFill>
                  <a:srgbClr val="FFFFFF"/>
                </a:solidFill>
                <a:latin typeface="Carlito"/>
                <a:cs typeface="Carlito"/>
              </a:rPr>
              <a:t>seems </a:t>
            </a:r>
            <a:r>
              <a:rPr lang="en-US" sz="2000" spc="-15" dirty="0">
                <a:solidFill>
                  <a:srgbClr val="FFFFFF"/>
                </a:solidFill>
                <a:latin typeface="Carlito"/>
                <a:cs typeface="Carlito"/>
              </a:rPr>
              <a:t>to </a:t>
            </a:r>
            <a:r>
              <a:rPr lang="en-US" sz="2000" spc="-25" dirty="0">
                <a:solidFill>
                  <a:srgbClr val="FFFFFF"/>
                </a:solidFill>
                <a:latin typeface="Carlito"/>
                <a:cs typeface="Carlito"/>
              </a:rPr>
              <a:t>correlate </a:t>
            </a:r>
            <a:r>
              <a:rPr lang="en-US" sz="2000" spc="-5" dirty="0">
                <a:solidFill>
                  <a:srgbClr val="FFFFFF"/>
                </a:solidFill>
                <a:latin typeface="Carlito"/>
                <a:cs typeface="Carlito"/>
              </a:rPr>
              <a:t>with</a:t>
            </a:r>
            <a:r>
              <a:rPr lang="en-US" sz="2000" spc="40" dirty="0">
                <a:solidFill>
                  <a:srgbClr val="FFFFFF"/>
                </a:solidFill>
                <a:latin typeface="Carlito"/>
                <a:cs typeface="Carlito"/>
              </a:rPr>
              <a:t> </a:t>
            </a:r>
            <a:r>
              <a:rPr lang="en-US" sz="2000" spc="-15" dirty="0">
                <a:solidFill>
                  <a:srgbClr val="FFFFFF"/>
                </a:solidFill>
                <a:latin typeface="Carlito"/>
                <a:cs typeface="Carlito"/>
              </a:rPr>
              <a:t>orbit</a:t>
            </a:r>
            <a:endParaRPr lang="en-US" sz="2000" dirty="0">
              <a:latin typeface="Carlito"/>
              <a:cs typeface="Carlito"/>
            </a:endParaRPr>
          </a:p>
          <a:p>
            <a:pPr marL="12700">
              <a:lnSpc>
                <a:spcPct val="100000"/>
              </a:lnSpc>
              <a:spcBef>
                <a:spcPts val="395"/>
              </a:spcBef>
            </a:pPr>
            <a:r>
              <a:rPr lang="en-US" sz="2000" spc="-25" dirty="0">
                <a:solidFill>
                  <a:srgbClr val="FFFFFF"/>
                </a:solidFill>
                <a:latin typeface="Carlito"/>
                <a:cs typeface="Carlito"/>
              </a:rPr>
              <a:t>LEO </a:t>
            </a:r>
            <a:r>
              <a:rPr lang="en-US" sz="2000" spc="-5" dirty="0">
                <a:solidFill>
                  <a:srgbClr val="FFFFFF"/>
                </a:solidFill>
                <a:latin typeface="Carlito"/>
                <a:cs typeface="Carlito"/>
              </a:rPr>
              <a:t>and </a:t>
            </a:r>
            <a:r>
              <a:rPr lang="en-US" sz="2000" spc="-15" dirty="0">
                <a:solidFill>
                  <a:srgbClr val="FFFFFF"/>
                </a:solidFill>
                <a:latin typeface="Carlito"/>
                <a:cs typeface="Carlito"/>
              </a:rPr>
              <a:t>SSO seem to </a:t>
            </a:r>
            <a:r>
              <a:rPr lang="en-US" sz="2000" spc="-25" dirty="0">
                <a:solidFill>
                  <a:srgbClr val="FFFFFF"/>
                </a:solidFill>
                <a:latin typeface="Carlito"/>
                <a:cs typeface="Carlito"/>
              </a:rPr>
              <a:t>have </a:t>
            </a:r>
            <a:r>
              <a:rPr lang="en-US" sz="2000" spc="-20" dirty="0">
                <a:solidFill>
                  <a:srgbClr val="FFFFFF"/>
                </a:solidFill>
                <a:latin typeface="Carlito"/>
                <a:cs typeface="Carlito"/>
              </a:rPr>
              <a:t>relatively low payload</a:t>
            </a:r>
            <a:r>
              <a:rPr lang="en-US" sz="2000" spc="135" dirty="0">
                <a:solidFill>
                  <a:srgbClr val="FFFFFF"/>
                </a:solidFill>
                <a:latin typeface="Carlito"/>
                <a:cs typeface="Carlito"/>
              </a:rPr>
              <a:t> </a:t>
            </a:r>
            <a:r>
              <a:rPr lang="en-US" sz="2000" spc="-5" dirty="0">
                <a:solidFill>
                  <a:srgbClr val="FFFFFF"/>
                </a:solidFill>
                <a:latin typeface="Carlito"/>
                <a:cs typeface="Carlito"/>
              </a:rPr>
              <a:t>mass</a:t>
            </a:r>
            <a:endParaRPr lang="en-US" sz="2000" dirty="0">
              <a:latin typeface="Carlito"/>
              <a:cs typeface="Carlito"/>
            </a:endParaRPr>
          </a:p>
          <a:p>
            <a:pPr marL="12700">
              <a:lnSpc>
                <a:spcPct val="100000"/>
              </a:lnSpc>
              <a:spcBef>
                <a:spcPts val="409"/>
              </a:spcBef>
            </a:pPr>
            <a:r>
              <a:rPr lang="en-US" sz="2000" spc="-5" dirty="0">
                <a:solidFill>
                  <a:srgbClr val="FFFFFF"/>
                </a:solidFill>
                <a:latin typeface="Carlito"/>
                <a:cs typeface="Carlito"/>
              </a:rPr>
              <a:t>The other </a:t>
            </a:r>
            <a:r>
              <a:rPr lang="en-US" sz="2000" spc="-20" dirty="0">
                <a:solidFill>
                  <a:srgbClr val="FFFFFF"/>
                </a:solidFill>
                <a:latin typeface="Carlito"/>
                <a:cs typeface="Carlito"/>
              </a:rPr>
              <a:t>most successful </a:t>
            </a:r>
            <a:r>
              <a:rPr lang="en-US" sz="2000" spc="-5" dirty="0">
                <a:solidFill>
                  <a:srgbClr val="FFFFFF"/>
                </a:solidFill>
                <a:latin typeface="Carlito"/>
                <a:cs typeface="Carlito"/>
              </a:rPr>
              <a:t>orbit </a:t>
            </a:r>
            <a:r>
              <a:rPr lang="en-US" sz="2000" spc="-20" dirty="0">
                <a:solidFill>
                  <a:srgbClr val="FFFFFF"/>
                </a:solidFill>
                <a:latin typeface="Carlito"/>
                <a:cs typeface="Carlito"/>
              </a:rPr>
              <a:t>VLEO </a:t>
            </a:r>
            <a:r>
              <a:rPr lang="en-US" sz="2000" spc="-5" dirty="0">
                <a:solidFill>
                  <a:srgbClr val="FFFFFF"/>
                </a:solidFill>
                <a:latin typeface="Carlito"/>
                <a:cs typeface="Carlito"/>
              </a:rPr>
              <a:t>only has </a:t>
            </a:r>
            <a:r>
              <a:rPr lang="en-US" sz="2000" spc="-10" dirty="0">
                <a:solidFill>
                  <a:srgbClr val="FFFFFF"/>
                </a:solidFill>
                <a:latin typeface="Carlito"/>
                <a:cs typeface="Carlito"/>
              </a:rPr>
              <a:t>payload </a:t>
            </a:r>
            <a:r>
              <a:rPr lang="en-US" sz="2000" spc="-5" dirty="0">
                <a:solidFill>
                  <a:srgbClr val="FFFFFF"/>
                </a:solidFill>
                <a:latin typeface="Carlito"/>
                <a:cs typeface="Carlito"/>
              </a:rPr>
              <a:t>mass </a:t>
            </a:r>
            <a:r>
              <a:rPr lang="en-US" sz="2000" spc="-20" dirty="0">
                <a:solidFill>
                  <a:srgbClr val="FFFFFF"/>
                </a:solidFill>
                <a:latin typeface="Carlito"/>
                <a:cs typeface="Carlito"/>
              </a:rPr>
              <a:t>values </a:t>
            </a:r>
            <a:r>
              <a:rPr lang="en-US" sz="2000" spc="-5" dirty="0">
                <a:solidFill>
                  <a:srgbClr val="FFFFFF"/>
                </a:solidFill>
                <a:latin typeface="Carlito"/>
                <a:cs typeface="Carlito"/>
              </a:rPr>
              <a:t>in the higher end of the</a:t>
            </a:r>
            <a:r>
              <a:rPr lang="en-US" sz="2000" spc="85" dirty="0">
                <a:solidFill>
                  <a:srgbClr val="FFFFFF"/>
                </a:solidFill>
                <a:latin typeface="Carlito"/>
                <a:cs typeface="Carlito"/>
              </a:rPr>
              <a:t> </a:t>
            </a:r>
            <a:r>
              <a:rPr lang="en-US" sz="2000" spc="-25" dirty="0">
                <a:solidFill>
                  <a:srgbClr val="FFFFFF"/>
                </a:solidFill>
                <a:latin typeface="Carlito"/>
                <a:cs typeface="Carlito"/>
              </a:rPr>
              <a:t>range</a:t>
            </a:r>
            <a:endParaRPr lang="en-US" sz="2000" dirty="0">
              <a:latin typeface="Carlito"/>
              <a:cs typeface="Carlito"/>
            </a:endParaRPr>
          </a:p>
        </p:txBody>
      </p:sp>
    </p:spTree>
    <p:extLst>
      <p:ext uri="{BB962C8B-B14F-4D97-AF65-F5344CB8AC3E}">
        <p14:creationId xmlns:p14="http://schemas.microsoft.com/office/powerpoint/2010/main" val="2620520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DF959E-13E0-4DCD-B623-67350E0307F0}"/>
              </a:ext>
            </a:extLst>
          </p:cNvPr>
          <p:cNvSpPr>
            <a:spLocks noGrp="1"/>
          </p:cNvSpPr>
          <p:nvPr>
            <p:ph type="title"/>
          </p:nvPr>
        </p:nvSpPr>
        <p:spPr/>
        <p:txBody>
          <a:bodyPr/>
          <a:lstStyle/>
          <a:p>
            <a:r>
              <a:rPr lang="fr-FR" dirty="0"/>
              <a:t>LAUNCH SUCCESS YEARLY TREND</a:t>
            </a:r>
          </a:p>
        </p:txBody>
      </p:sp>
      <p:sp>
        <p:nvSpPr>
          <p:cNvPr id="5" name="object 7">
            <a:extLst>
              <a:ext uri="{FF2B5EF4-FFF2-40B4-BE49-F238E27FC236}">
                <a16:creationId xmlns:a16="http://schemas.microsoft.com/office/drawing/2014/main" id="{01124417-3BFC-4EA6-86E9-C1CB4E912DCC}"/>
              </a:ext>
            </a:extLst>
          </p:cNvPr>
          <p:cNvSpPr/>
          <p:nvPr/>
        </p:nvSpPr>
        <p:spPr>
          <a:xfrm>
            <a:off x="2151529" y="1484374"/>
            <a:ext cx="5468471" cy="3517931"/>
          </a:xfrm>
          <a:prstGeom prst="rect">
            <a:avLst/>
          </a:prstGeom>
          <a:blipFill>
            <a:blip r:embed="rId2" cstate="print"/>
            <a:stretch>
              <a:fillRect/>
            </a:stretch>
          </a:blipFill>
        </p:spPr>
        <p:txBody>
          <a:bodyPr wrap="square" lIns="0" tIns="0" rIns="0" bIns="0" rtlCol="0"/>
          <a:lstStyle/>
          <a:p>
            <a:endParaRPr/>
          </a:p>
        </p:txBody>
      </p:sp>
      <p:sp>
        <p:nvSpPr>
          <p:cNvPr id="6" name="object 8">
            <a:extLst>
              <a:ext uri="{FF2B5EF4-FFF2-40B4-BE49-F238E27FC236}">
                <a16:creationId xmlns:a16="http://schemas.microsoft.com/office/drawing/2014/main" id="{5535D579-32D4-400F-9BD4-CF52873EEC34}"/>
              </a:ext>
            </a:extLst>
          </p:cNvPr>
          <p:cNvSpPr txBox="1"/>
          <p:nvPr/>
        </p:nvSpPr>
        <p:spPr>
          <a:xfrm>
            <a:off x="8099896" y="2730259"/>
            <a:ext cx="2460528" cy="566181"/>
          </a:xfrm>
          <a:prstGeom prst="rect">
            <a:avLst/>
          </a:prstGeom>
        </p:spPr>
        <p:txBody>
          <a:bodyPr vert="horz" wrap="square" lIns="0" tIns="12065" rIns="0" bIns="0" rtlCol="0">
            <a:spAutoFit/>
          </a:bodyPr>
          <a:lstStyle/>
          <a:p>
            <a:pPr marL="12700" marR="5080">
              <a:lnSpc>
                <a:spcPct val="100000"/>
              </a:lnSpc>
              <a:spcBef>
                <a:spcPts val="95"/>
              </a:spcBef>
            </a:pPr>
            <a:r>
              <a:rPr spc="-20" dirty="0">
                <a:latin typeface="Carlito"/>
                <a:cs typeface="Carlito"/>
              </a:rPr>
              <a:t>95% confidence interval  </a:t>
            </a:r>
            <a:r>
              <a:rPr spc="-10" dirty="0">
                <a:latin typeface="Carlito"/>
                <a:cs typeface="Carlito"/>
              </a:rPr>
              <a:t>(light blue</a:t>
            </a:r>
            <a:r>
              <a:rPr spc="-100" dirty="0">
                <a:latin typeface="Carlito"/>
                <a:cs typeface="Carlito"/>
              </a:rPr>
              <a:t> </a:t>
            </a:r>
            <a:r>
              <a:rPr spc="-10" dirty="0">
                <a:latin typeface="Carlito"/>
                <a:cs typeface="Carlito"/>
              </a:rPr>
              <a:t>shading)</a:t>
            </a:r>
            <a:endParaRPr dirty="0">
              <a:latin typeface="Carlito"/>
              <a:cs typeface="Carlito"/>
            </a:endParaRPr>
          </a:p>
        </p:txBody>
      </p:sp>
      <p:sp>
        <p:nvSpPr>
          <p:cNvPr id="7" name="Rectangle 6">
            <a:extLst>
              <a:ext uri="{FF2B5EF4-FFF2-40B4-BE49-F238E27FC236}">
                <a16:creationId xmlns:a16="http://schemas.microsoft.com/office/drawing/2014/main" id="{FEE680F8-FC87-4F22-AE8B-DD22DFDDBC21}"/>
              </a:ext>
            </a:extLst>
          </p:cNvPr>
          <p:cNvSpPr/>
          <p:nvPr/>
        </p:nvSpPr>
        <p:spPr>
          <a:xfrm>
            <a:off x="0" y="5378824"/>
            <a:ext cx="12192000" cy="1479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object 6">
            <a:extLst>
              <a:ext uri="{FF2B5EF4-FFF2-40B4-BE49-F238E27FC236}">
                <a16:creationId xmlns:a16="http://schemas.microsoft.com/office/drawing/2014/main" id="{149DBD62-325A-4F7A-8C40-751B59562137}"/>
              </a:ext>
            </a:extLst>
          </p:cNvPr>
          <p:cNvSpPr txBox="1"/>
          <p:nvPr/>
        </p:nvSpPr>
        <p:spPr>
          <a:xfrm>
            <a:off x="691925" y="5676899"/>
            <a:ext cx="5977890" cy="1039387"/>
          </a:xfrm>
          <a:prstGeom prst="rect">
            <a:avLst/>
          </a:prstGeom>
        </p:spPr>
        <p:txBody>
          <a:bodyPr vert="horz" wrap="square" lIns="0" tIns="64135" rIns="0" bIns="0" rtlCol="0">
            <a:spAutoFit/>
          </a:bodyPr>
          <a:lstStyle/>
          <a:p>
            <a:pPr marL="12700">
              <a:lnSpc>
                <a:spcPct val="100000"/>
              </a:lnSpc>
              <a:spcBef>
                <a:spcPts val="505"/>
              </a:spcBef>
            </a:pPr>
            <a:r>
              <a:rPr sz="2000" spc="-15" dirty="0">
                <a:solidFill>
                  <a:srgbClr val="FFFFFF"/>
                </a:solidFill>
                <a:latin typeface="Carlito"/>
                <a:cs typeface="Carlito"/>
              </a:rPr>
              <a:t>Success </a:t>
            </a:r>
            <a:r>
              <a:rPr sz="2000" spc="-20" dirty="0">
                <a:solidFill>
                  <a:srgbClr val="FFFFFF"/>
                </a:solidFill>
                <a:latin typeface="Carlito"/>
                <a:cs typeface="Carlito"/>
              </a:rPr>
              <a:t>generally </a:t>
            </a:r>
            <a:r>
              <a:rPr sz="2000" spc="-10" dirty="0">
                <a:solidFill>
                  <a:srgbClr val="FFFFFF"/>
                </a:solidFill>
                <a:latin typeface="Carlito"/>
                <a:cs typeface="Carlito"/>
              </a:rPr>
              <a:t>increases </a:t>
            </a:r>
            <a:r>
              <a:rPr sz="2000" spc="-20" dirty="0">
                <a:solidFill>
                  <a:srgbClr val="FFFFFF"/>
                </a:solidFill>
                <a:latin typeface="Carlito"/>
                <a:cs typeface="Carlito"/>
              </a:rPr>
              <a:t>over </a:t>
            </a:r>
            <a:r>
              <a:rPr sz="2000" spc="-5" dirty="0">
                <a:solidFill>
                  <a:srgbClr val="FFFFFF"/>
                </a:solidFill>
                <a:latin typeface="Carlito"/>
                <a:cs typeface="Carlito"/>
              </a:rPr>
              <a:t>time since </a:t>
            </a:r>
            <a:r>
              <a:rPr sz="2000" spc="-20" dirty="0">
                <a:solidFill>
                  <a:srgbClr val="FFFFFF"/>
                </a:solidFill>
                <a:latin typeface="Carlito"/>
                <a:cs typeface="Carlito"/>
              </a:rPr>
              <a:t>2013 </a:t>
            </a:r>
            <a:r>
              <a:rPr sz="2000" spc="-5" dirty="0">
                <a:solidFill>
                  <a:srgbClr val="FFFFFF"/>
                </a:solidFill>
                <a:latin typeface="Carlito"/>
                <a:cs typeface="Carlito"/>
              </a:rPr>
              <a:t>with a </a:t>
            </a:r>
            <a:r>
              <a:rPr sz="2000" spc="-10" dirty="0">
                <a:solidFill>
                  <a:srgbClr val="FFFFFF"/>
                </a:solidFill>
                <a:latin typeface="Carlito"/>
                <a:cs typeface="Carlito"/>
              </a:rPr>
              <a:t>slight </a:t>
            </a:r>
            <a:r>
              <a:rPr sz="2000" spc="-5" dirty="0">
                <a:solidFill>
                  <a:srgbClr val="FFFFFF"/>
                </a:solidFill>
                <a:latin typeface="Carlito"/>
                <a:cs typeface="Carlito"/>
              </a:rPr>
              <a:t>dip </a:t>
            </a:r>
            <a:r>
              <a:rPr sz="2000" dirty="0">
                <a:solidFill>
                  <a:srgbClr val="FFFFFF"/>
                </a:solidFill>
                <a:latin typeface="Carlito"/>
                <a:cs typeface="Carlito"/>
              </a:rPr>
              <a:t>in</a:t>
            </a:r>
            <a:r>
              <a:rPr sz="2000" spc="55" dirty="0">
                <a:solidFill>
                  <a:srgbClr val="FFFFFF"/>
                </a:solidFill>
                <a:latin typeface="Carlito"/>
                <a:cs typeface="Carlito"/>
              </a:rPr>
              <a:t> </a:t>
            </a:r>
            <a:r>
              <a:rPr sz="2000" spc="-25" dirty="0">
                <a:solidFill>
                  <a:srgbClr val="FFFFFF"/>
                </a:solidFill>
                <a:latin typeface="Carlito"/>
                <a:cs typeface="Carlito"/>
              </a:rPr>
              <a:t>2018</a:t>
            </a:r>
            <a:endParaRPr sz="2000" dirty="0">
              <a:latin typeface="Carlito"/>
              <a:cs typeface="Carlito"/>
            </a:endParaRPr>
          </a:p>
          <a:p>
            <a:pPr marL="12700">
              <a:lnSpc>
                <a:spcPct val="100000"/>
              </a:lnSpc>
              <a:spcBef>
                <a:spcPts val="405"/>
              </a:spcBef>
            </a:pPr>
            <a:r>
              <a:rPr sz="2000" spc="-20" dirty="0">
                <a:solidFill>
                  <a:srgbClr val="FFFFFF"/>
                </a:solidFill>
                <a:latin typeface="Carlito"/>
                <a:cs typeface="Carlito"/>
              </a:rPr>
              <a:t>Success </a:t>
            </a:r>
            <a:r>
              <a:rPr sz="2000" dirty="0">
                <a:solidFill>
                  <a:srgbClr val="FFFFFF"/>
                </a:solidFill>
                <a:latin typeface="Carlito"/>
                <a:cs typeface="Carlito"/>
              </a:rPr>
              <a:t>in </a:t>
            </a:r>
            <a:r>
              <a:rPr sz="2000" spc="-25" dirty="0">
                <a:solidFill>
                  <a:srgbClr val="FFFFFF"/>
                </a:solidFill>
                <a:latin typeface="Carlito"/>
                <a:cs typeface="Carlito"/>
              </a:rPr>
              <a:t>recent years </a:t>
            </a:r>
            <a:r>
              <a:rPr sz="2000" spc="-15" dirty="0">
                <a:solidFill>
                  <a:srgbClr val="FFFFFF"/>
                </a:solidFill>
                <a:latin typeface="Carlito"/>
                <a:cs typeface="Carlito"/>
              </a:rPr>
              <a:t>at </a:t>
            </a:r>
            <a:r>
              <a:rPr sz="2000" spc="-20" dirty="0">
                <a:solidFill>
                  <a:srgbClr val="FFFFFF"/>
                </a:solidFill>
                <a:latin typeface="Carlito"/>
                <a:cs typeface="Carlito"/>
              </a:rPr>
              <a:t>around</a:t>
            </a:r>
            <a:r>
              <a:rPr sz="2000" spc="90" dirty="0">
                <a:solidFill>
                  <a:srgbClr val="FFFFFF"/>
                </a:solidFill>
                <a:latin typeface="Carlito"/>
                <a:cs typeface="Carlito"/>
              </a:rPr>
              <a:t> </a:t>
            </a:r>
            <a:r>
              <a:rPr sz="2000" spc="-25" dirty="0">
                <a:solidFill>
                  <a:srgbClr val="FFFFFF"/>
                </a:solidFill>
                <a:latin typeface="Carlito"/>
                <a:cs typeface="Carlito"/>
              </a:rPr>
              <a:t>80%</a:t>
            </a:r>
            <a:endParaRPr sz="2000" dirty="0">
              <a:latin typeface="Carlito"/>
              <a:cs typeface="Carlito"/>
            </a:endParaRPr>
          </a:p>
        </p:txBody>
      </p:sp>
    </p:spTree>
    <p:extLst>
      <p:ext uri="{BB962C8B-B14F-4D97-AF65-F5344CB8AC3E}">
        <p14:creationId xmlns:p14="http://schemas.microsoft.com/office/powerpoint/2010/main" val="3754188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6DC193-C0E3-47B4-A656-10AC98E6FFCD}"/>
              </a:ext>
            </a:extLst>
          </p:cNvPr>
          <p:cNvSpPr>
            <a:spLocks noGrp="1"/>
          </p:cNvSpPr>
          <p:nvPr>
            <p:ph type="title"/>
          </p:nvPr>
        </p:nvSpPr>
        <p:spPr>
          <a:xfrm>
            <a:off x="1107141" y="3913093"/>
            <a:ext cx="4558554" cy="1325563"/>
          </a:xfrm>
        </p:spPr>
        <p:txBody>
          <a:bodyPr>
            <a:normAutofit/>
          </a:bodyPr>
          <a:lstStyle/>
          <a:p>
            <a:r>
              <a:rPr lang="fr-FR" sz="4400" dirty="0"/>
              <a:t>EDA </a:t>
            </a:r>
            <a:r>
              <a:rPr lang="fr-FR" sz="4400" dirty="0" err="1"/>
              <a:t>with</a:t>
            </a:r>
            <a:r>
              <a:rPr lang="fr-FR" sz="4400" dirty="0"/>
              <a:t> SQL</a:t>
            </a:r>
          </a:p>
        </p:txBody>
      </p:sp>
      <p:cxnSp>
        <p:nvCxnSpPr>
          <p:cNvPr id="6" name="Connecteur droit 5">
            <a:extLst>
              <a:ext uri="{FF2B5EF4-FFF2-40B4-BE49-F238E27FC236}">
                <a16:creationId xmlns:a16="http://schemas.microsoft.com/office/drawing/2014/main" id="{D1112D69-2A95-4929-9F6E-CEA603A35BF8}"/>
              </a:ext>
            </a:extLst>
          </p:cNvPr>
          <p:cNvCxnSpPr/>
          <p:nvPr/>
        </p:nvCxnSpPr>
        <p:spPr>
          <a:xfrm>
            <a:off x="0" y="48230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bject 3">
            <a:extLst>
              <a:ext uri="{FF2B5EF4-FFF2-40B4-BE49-F238E27FC236}">
                <a16:creationId xmlns:a16="http://schemas.microsoft.com/office/drawing/2014/main" id="{789BDC0E-F98B-4447-B687-1AD6F4FE9C67}"/>
              </a:ext>
            </a:extLst>
          </p:cNvPr>
          <p:cNvSpPr txBox="1"/>
          <p:nvPr/>
        </p:nvSpPr>
        <p:spPr>
          <a:xfrm>
            <a:off x="620207" y="4804686"/>
            <a:ext cx="6479839" cy="1044575"/>
          </a:xfrm>
          <a:prstGeom prst="rect">
            <a:avLst/>
          </a:prstGeom>
        </p:spPr>
        <p:txBody>
          <a:bodyPr vert="horz" wrap="square" lIns="0" tIns="156210" rIns="0" bIns="0" rtlCol="0">
            <a:spAutoFit/>
          </a:bodyPr>
          <a:lstStyle/>
          <a:p>
            <a:pPr marL="12700">
              <a:lnSpc>
                <a:spcPct val="100000"/>
              </a:lnSpc>
              <a:spcBef>
                <a:spcPts val="1230"/>
              </a:spcBef>
              <a:tabLst>
                <a:tab pos="2051685" algn="l"/>
                <a:tab pos="4216400" algn="l"/>
                <a:tab pos="5087620" algn="l"/>
                <a:tab pos="5720080" algn="l"/>
              </a:tabLst>
            </a:pPr>
            <a:r>
              <a:rPr sz="2400" spc="-275" dirty="0">
                <a:solidFill>
                  <a:schemeClr val="bg2">
                    <a:lumMod val="50000"/>
                  </a:schemeClr>
                </a:solidFill>
                <a:latin typeface="Arial"/>
                <a:cs typeface="Arial"/>
              </a:rPr>
              <a:t>EXPLORATORY	</a:t>
            </a:r>
            <a:r>
              <a:rPr sz="2400" spc="-340" dirty="0">
                <a:solidFill>
                  <a:schemeClr val="bg2">
                    <a:lumMod val="50000"/>
                  </a:schemeClr>
                </a:solidFill>
                <a:latin typeface="Arial"/>
                <a:cs typeface="Arial"/>
              </a:rPr>
              <a:t>DATA </a:t>
            </a:r>
            <a:r>
              <a:rPr sz="2400" spc="-30" dirty="0">
                <a:solidFill>
                  <a:schemeClr val="bg2">
                    <a:lumMod val="50000"/>
                  </a:schemeClr>
                </a:solidFill>
                <a:latin typeface="Arial"/>
                <a:cs typeface="Arial"/>
              </a:rPr>
              <a:t> </a:t>
            </a:r>
            <a:r>
              <a:rPr sz="2400" spc="-220" dirty="0">
                <a:solidFill>
                  <a:schemeClr val="bg2">
                    <a:lumMod val="50000"/>
                  </a:schemeClr>
                </a:solidFill>
                <a:latin typeface="Arial"/>
                <a:cs typeface="Arial"/>
              </a:rPr>
              <a:t>ANALYSIS	</a:t>
            </a:r>
            <a:r>
              <a:rPr sz="2400" spc="-85" dirty="0">
                <a:solidFill>
                  <a:schemeClr val="bg2">
                    <a:lumMod val="50000"/>
                  </a:schemeClr>
                </a:solidFill>
                <a:latin typeface="Arial"/>
                <a:cs typeface="Arial"/>
              </a:rPr>
              <a:t>WITH	</a:t>
            </a:r>
            <a:r>
              <a:rPr sz="2400" spc="-290" dirty="0">
                <a:solidFill>
                  <a:schemeClr val="bg2">
                    <a:lumMod val="50000"/>
                  </a:schemeClr>
                </a:solidFill>
                <a:latin typeface="Arial"/>
                <a:cs typeface="Arial"/>
              </a:rPr>
              <a:t>SQL	</a:t>
            </a:r>
            <a:r>
              <a:rPr sz="2400" spc="-155" dirty="0">
                <a:solidFill>
                  <a:schemeClr val="bg2">
                    <a:lumMod val="50000"/>
                  </a:schemeClr>
                </a:solidFill>
                <a:latin typeface="Arial"/>
                <a:cs typeface="Arial"/>
              </a:rPr>
              <a:t>DB2</a:t>
            </a:r>
            <a:endParaRPr sz="2400" dirty="0">
              <a:solidFill>
                <a:schemeClr val="bg2">
                  <a:lumMod val="50000"/>
                </a:schemeClr>
              </a:solidFill>
              <a:latin typeface="Arial"/>
              <a:cs typeface="Arial"/>
            </a:endParaRPr>
          </a:p>
          <a:p>
            <a:pPr marL="12700">
              <a:lnSpc>
                <a:spcPct val="100000"/>
              </a:lnSpc>
              <a:spcBef>
                <a:spcPts val="1130"/>
              </a:spcBef>
              <a:tabLst>
                <a:tab pos="1867535" algn="l"/>
                <a:tab pos="2279015" algn="l"/>
                <a:tab pos="3546475" algn="l"/>
                <a:tab pos="4426585" algn="l"/>
              </a:tabLst>
            </a:pPr>
            <a:r>
              <a:rPr sz="2400" spc="-195" dirty="0">
                <a:solidFill>
                  <a:schemeClr val="bg2">
                    <a:lumMod val="50000"/>
                  </a:schemeClr>
                </a:solidFill>
                <a:latin typeface="Arial"/>
                <a:cs typeface="Arial"/>
              </a:rPr>
              <a:t>INTEGRATED	</a:t>
            </a:r>
            <a:r>
              <a:rPr sz="2400" spc="-95" dirty="0">
                <a:solidFill>
                  <a:schemeClr val="bg2">
                    <a:lumMod val="50000"/>
                  </a:schemeClr>
                </a:solidFill>
                <a:latin typeface="Arial"/>
                <a:cs typeface="Arial"/>
              </a:rPr>
              <a:t>IN	</a:t>
            </a:r>
            <a:r>
              <a:rPr sz="2400" spc="-185" dirty="0">
                <a:solidFill>
                  <a:schemeClr val="bg2">
                    <a:lumMod val="50000"/>
                  </a:schemeClr>
                </a:solidFill>
                <a:latin typeface="Arial"/>
                <a:cs typeface="Arial"/>
              </a:rPr>
              <a:t>PYTHON	</a:t>
            </a:r>
            <a:r>
              <a:rPr sz="2400" spc="-85" dirty="0">
                <a:solidFill>
                  <a:schemeClr val="bg2">
                    <a:lumMod val="50000"/>
                  </a:schemeClr>
                </a:solidFill>
                <a:latin typeface="Arial"/>
                <a:cs typeface="Arial"/>
              </a:rPr>
              <a:t>WITH	</a:t>
            </a:r>
            <a:r>
              <a:rPr sz="2400" spc="-175" dirty="0">
                <a:solidFill>
                  <a:schemeClr val="bg2">
                    <a:lumMod val="50000"/>
                  </a:schemeClr>
                </a:solidFill>
                <a:latin typeface="Arial"/>
                <a:cs typeface="Arial"/>
              </a:rPr>
              <a:t>SQLALCHEMY</a:t>
            </a:r>
            <a:endParaRPr sz="2400" dirty="0">
              <a:solidFill>
                <a:schemeClr val="bg2">
                  <a:lumMod val="50000"/>
                </a:schemeClr>
              </a:solidFill>
              <a:latin typeface="Arial"/>
              <a:cs typeface="Arial"/>
            </a:endParaRPr>
          </a:p>
        </p:txBody>
      </p:sp>
    </p:spTree>
    <p:extLst>
      <p:ext uri="{BB962C8B-B14F-4D97-AF65-F5344CB8AC3E}">
        <p14:creationId xmlns:p14="http://schemas.microsoft.com/office/powerpoint/2010/main" val="2366548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08D820-D35A-4E7D-9123-474624A3E43A}"/>
              </a:ext>
            </a:extLst>
          </p:cNvPr>
          <p:cNvSpPr>
            <a:spLocks noGrp="1"/>
          </p:cNvSpPr>
          <p:nvPr>
            <p:ph type="title"/>
          </p:nvPr>
        </p:nvSpPr>
        <p:spPr/>
        <p:txBody>
          <a:bodyPr/>
          <a:lstStyle/>
          <a:p>
            <a:r>
              <a:rPr lang="fr-FR" dirty="0"/>
              <a:t>ALL LAUNCH SITE NAMES</a:t>
            </a:r>
          </a:p>
        </p:txBody>
      </p:sp>
      <p:sp>
        <p:nvSpPr>
          <p:cNvPr id="5" name="object 5">
            <a:extLst>
              <a:ext uri="{FF2B5EF4-FFF2-40B4-BE49-F238E27FC236}">
                <a16:creationId xmlns:a16="http://schemas.microsoft.com/office/drawing/2014/main" id="{F099B285-8B67-46AE-A589-3C27E6583FE1}"/>
              </a:ext>
            </a:extLst>
          </p:cNvPr>
          <p:cNvSpPr/>
          <p:nvPr/>
        </p:nvSpPr>
        <p:spPr>
          <a:xfrm>
            <a:off x="1182624" y="1690688"/>
            <a:ext cx="3837611" cy="3670206"/>
          </a:xfrm>
          <a:prstGeom prst="rect">
            <a:avLst/>
          </a:prstGeom>
          <a:blipFill>
            <a:blip r:embed="rId2" cstate="print"/>
            <a:stretch>
              <a:fillRect/>
            </a:stretch>
          </a:blipFill>
        </p:spPr>
        <p:txBody>
          <a:bodyPr wrap="square" lIns="0" tIns="0" rIns="0" bIns="0" rtlCol="0"/>
          <a:lstStyle/>
          <a:p>
            <a:endParaRPr/>
          </a:p>
        </p:txBody>
      </p:sp>
      <p:sp>
        <p:nvSpPr>
          <p:cNvPr id="6" name="object 4">
            <a:extLst>
              <a:ext uri="{FF2B5EF4-FFF2-40B4-BE49-F238E27FC236}">
                <a16:creationId xmlns:a16="http://schemas.microsoft.com/office/drawing/2014/main" id="{5DAE530A-81CB-4AE7-8FF7-3D5754A8E121}"/>
              </a:ext>
            </a:extLst>
          </p:cNvPr>
          <p:cNvSpPr txBox="1"/>
          <p:nvPr/>
        </p:nvSpPr>
        <p:spPr>
          <a:xfrm>
            <a:off x="5476718" y="2165667"/>
            <a:ext cx="6174740" cy="2526665"/>
          </a:xfrm>
          <a:prstGeom prst="rect">
            <a:avLst/>
          </a:prstGeom>
        </p:spPr>
        <p:txBody>
          <a:bodyPr vert="horz" wrap="square" lIns="0" tIns="165100" rIns="0" bIns="0" rtlCol="0">
            <a:spAutoFit/>
          </a:bodyPr>
          <a:lstStyle/>
          <a:p>
            <a:pPr marL="12700">
              <a:lnSpc>
                <a:spcPct val="100000"/>
              </a:lnSpc>
              <a:spcBef>
                <a:spcPts val="1300"/>
              </a:spcBef>
            </a:pPr>
            <a:r>
              <a:rPr sz="2000" dirty="0">
                <a:solidFill>
                  <a:srgbClr val="404040"/>
                </a:solidFill>
                <a:latin typeface="IBM Plex Mono Text" panose="020B0509050203000203"/>
                <a:cs typeface="Carlito"/>
              </a:rPr>
              <a:t>Query unique launch </a:t>
            </a:r>
            <a:r>
              <a:rPr sz="2000" spc="-20" dirty="0">
                <a:solidFill>
                  <a:srgbClr val="404040"/>
                </a:solidFill>
                <a:latin typeface="IBM Plex Mono Text" panose="020B0509050203000203"/>
                <a:cs typeface="Carlito"/>
              </a:rPr>
              <a:t>site </a:t>
            </a:r>
            <a:r>
              <a:rPr sz="2000" spc="-5" dirty="0">
                <a:solidFill>
                  <a:srgbClr val="404040"/>
                </a:solidFill>
                <a:latin typeface="IBM Plex Mono Text" panose="020B0509050203000203"/>
                <a:cs typeface="Carlito"/>
              </a:rPr>
              <a:t>names </a:t>
            </a:r>
            <a:r>
              <a:rPr sz="2000" spc="-20" dirty="0">
                <a:solidFill>
                  <a:srgbClr val="404040"/>
                </a:solidFill>
                <a:latin typeface="IBM Plex Mono Text" panose="020B0509050203000203"/>
                <a:cs typeface="Carlito"/>
              </a:rPr>
              <a:t>from</a:t>
            </a:r>
            <a:r>
              <a:rPr sz="2000" spc="-80" dirty="0">
                <a:solidFill>
                  <a:srgbClr val="404040"/>
                </a:solidFill>
                <a:latin typeface="IBM Plex Mono Text" panose="020B0509050203000203"/>
                <a:cs typeface="Carlito"/>
              </a:rPr>
              <a:t> </a:t>
            </a:r>
            <a:r>
              <a:rPr sz="2000" spc="-5" dirty="0">
                <a:solidFill>
                  <a:srgbClr val="404040"/>
                </a:solidFill>
                <a:latin typeface="IBM Plex Mono Text" panose="020B0509050203000203"/>
                <a:cs typeface="Carlito"/>
              </a:rPr>
              <a:t>database.</a:t>
            </a:r>
            <a:endParaRPr sz="2000" dirty="0">
              <a:latin typeface="IBM Plex Mono Text" panose="020B0509050203000203"/>
              <a:cs typeface="Carlito"/>
            </a:endParaRPr>
          </a:p>
          <a:p>
            <a:pPr marL="12700">
              <a:lnSpc>
                <a:spcPts val="2300"/>
              </a:lnSpc>
              <a:spcBef>
                <a:spcPts val="1200"/>
              </a:spcBef>
            </a:pPr>
            <a:r>
              <a:rPr sz="2000" spc="-5" dirty="0">
                <a:solidFill>
                  <a:srgbClr val="404040"/>
                </a:solidFill>
                <a:latin typeface="IBM Plex Mono Text" panose="020B0509050203000203"/>
                <a:cs typeface="Carlito"/>
              </a:rPr>
              <a:t>CCAFS SLC-40 </a:t>
            </a:r>
            <a:r>
              <a:rPr sz="2000" dirty="0">
                <a:solidFill>
                  <a:srgbClr val="404040"/>
                </a:solidFill>
                <a:latin typeface="IBM Plex Mono Text" panose="020B0509050203000203"/>
                <a:cs typeface="Carlito"/>
              </a:rPr>
              <a:t>and </a:t>
            </a:r>
            <a:r>
              <a:rPr sz="2000" spc="-10" dirty="0">
                <a:solidFill>
                  <a:srgbClr val="404040"/>
                </a:solidFill>
                <a:latin typeface="IBM Plex Mono Text" panose="020B0509050203000203"/>
                <a:cs typeface="Carlito"/>
              </a:rPr>
              <a:t>CCAFSSLC-40 </a:t>
            </a:r>
            <a:r>
              <a:rPr sz="2000" spc="-25" dirty="0">
                <a:solidFill>
                  <a:srgbClr val="404040"/>
                </a:solidFill>
                <a:latin typeface="IBM Plex Mono Text" panose="020B0509050203000203"/>
                <a:cs typeface="Carlito"/>
              </a:rPr>
              <a:t>likely </a:t>
            </a:r>
            <a:r>
              <a:rPr sz="2000" dirty="0">
                <a:solidFill>
                  <a:srgbClr val="404040"/>
                </a:solidFill>
                <a:latin typeface="IBM Plex Mono Text" panose="020B0509050203000203"/>
                <a:cs typeface="Carlito"/>
              </a:rPr>
              <a:t>all </a:t>
            </a:r>
            <a:r>
              <a:rPr sz="2000" spc="-20" dirty="0">
                <a:solidFill>
                  <a:srgbClr val="404040"/>
                </a:solidFill>
                <a:latin typeface="IBM Plex Mono Text" panose="020B0509050203000203"/>
                <a:cs typeface="Carlito"/>
              </a:rPr>
              <a:t>represent </a:t>
            </a:r>
            <a:r>
              <a:rPr sz="2000" dirty="0">
                <a:solidFill>
                  <a:srgbClr val="404040"/>
                </a:solidFill>
                <a:latin typeface="IBM Plex Mono Text" panose="020B0509050203000203"/>
                <a:cs typeface="Carlito"/>
              </a:rPr>
              <a:t>the</a:t>
            </a:r>
            <a:r>
              <a:rPr sz="2000" spc="-114" dirty="0">
                <a:solidFill>
                  <a:srgbClr val="404040"/>
                </a:solidFill>
                <a:latin typeface="IBM Plex Mono Text" panose="020B0509050203000203"/>
                <a:cs typeface="Carlito"/>
              </a:rPr>
              <a:t> </a:t>
            </a:r>
            <a:r>
              <a:rPr sz="2000" spc="-5" dirty="0">
                <a:solidFill>
                  <a:srgbClr val="404040"/>
                </a:solidFill>
                <a:latin typeface="IBM Plex Mono Text" panose="020B0509050203000203"/>
                <a:cs typeface="Carlito"/>
              </a:rPr>
              <a:t>same</a:t>
            </a:r>
            <a:endParaRPr sz="2000" dirty="0">
              <a:latin typeface="IBM Plex Mono Text" panose="020B0509050203000203"/>
              <a:cs typeface="Carlito"/>
            </a:endParaRPr>
          </a:p>
          <a:p>
            <a:pPr marL="12700">
              <a:lnSpc>
                <a:spcPts val="2300"/>
              </a:lnSpc>
            </a:pPr>
            <a:r>
              <a:rPr sz="2000" dirty="0">
                <a:solidFill>
                  <a:srgbClr val="404040"/>
                </a:solidFill>
                <a:latin typeface="IBM Plex Mono Text" panose="020B0509050203000203"/>
                <a:cs typeface="Carlito"/>
              </a:rPr>
              <a:t>launch </a:t>
            </a:r>
            <a:r>
              <a:rPr sz="2000" spc="-20" dirty="0">
                <a:solidFill>
                  <a:srgbClr val="404040"/>
                </a:solidFill>
                <a:latin typeface="IBM Plex Mono Text" panose="020B0509050203000203"/>
                <a:cs typeface="Carlito"/>
              </a:rPr>
              <a:t>site </a:t>
            </a:r>
            <a:r>
              <a:rPr sz="2000" dirty="0">
                <a:solidFill>
                  <a:srgbClr val="404040"/>
                </a:solidFill>
                <a:latin typeface="IBM Plex Mono Text" panose="020B0509050203000203"/>
                <a:cs typeface="Carlito"/>
              </a:rPr>
              <a:t>with </a:t>
            </a:r>
            <a:r>
              <a:rPr sz="2000" spc="-25" dirty="0">
                <a:solidFill>
                  <a:srgbClr val="404040"/>
                </a:solidFill>
                <a:latin typeface="IBM Plex Mono Text" panose="020B0509050203000203"/>
                <a:cs typeface="Carlito"/>
              </a:rPr>
              <a:t>data </a:t>
            </a:r>
            <a:r>
              <a:rPr sz="2000" spc="-5" dirty="0">
                <a:solidFill>
                  <a:srgbClr val="404040"/>
                </a:solidFill>
                <a:latin typeface="IBM Plex Mono Text" panose="020B0509050203000203"/>
                <a:cs typeface="Carlito"/>
              </a:rPr>
              <a:t>entry</a:t>
            </a:r>
            <a:r>
              <a:rPr sz="2000" spc="-35" dirty="0">
                <a:solidFill>
                  <a:srgbClr val="404040"/>
                </a:solidFill>
                <a:latin typeface="IBM Plex Mono Text" panose="020B0509050203000203"/>
                <a:cs typeface="Carlito"/>
              </a:rPr>
              <a:t> </a:t>
            </a:r>
            <a:r>
              <a:rPr sz="2000" spc="-25" dirty="0">
                <a:solidFill>
                  <a:srgbClr val="404040"/>
                </a:solidFill>
                <a:latin typeface="IBM Plex Mono Text" panose="020B0509050203000203"/>
                <a:cs typeface="Carlito"/>
              </a:rPr>
              <a:t>errors.</a:t>
            </a:r>
            <a:endParaRPr sz="2000" dirty="0">
              <a:latin typeface="IBM Plex Mono Text" panose="020B0509050203000203"/>
              <a:cs typeface="Carlito"/>
            </a:endParaRPr>
          </a:p>
          <a:p>
            <a:pPr marL="12700" marR="2114550">
              <a:lnSpc>
                <a:spcPct val="141500"/>
              </a:lnSpc>
              <a:spcBef>
                <a:spcPts val="110"/>
              </a:spcBef>
            </a:pPr>
            <a:r>
              <a:rPr sz="2000" spc="-5" dirty="0">
                <a:solidFill>
                  <a:srgbClr val="404040"/>
                </a:solidFill>
                <a:latin typeface="IBM Plex Mono Text" panose="020B0509050203000203"/>
                <a:cs typeface="Carlito"/>
              </a:rPr>
              <a:t>CCAFS </a:t>
            </a:r>
            <a:r>
              <a:rPr sz="2000" spc="-15" dirty="0">
                <a:solidFill>
                  <a:srgbClr val="404040"/>
                </a:solidFill>
                <a:latin typeface="IBM Plex Mono Text" panose="020B0509050203000203"/>
                <a:cs typeface="Carlito"/>
              </a:rPr>
              <a:t>LC-40 </a:t>
            </a:r>
            <a:r>
              <a:rPr sz="2000" spc="-20" dirty="0">
                <a:solidFill>
                  <a:srgbClr val="404040"/>
                </a:solidFill>
                <a:latin typeface="IBM Plex Mono Text" panose="020B0509050203000203"/>
                <a:cs typeface="Carlito"/>
              </a:rPr>
              <a:t>was </a:t>
            </a:r>
            <a:r>
              <a:rPr sz="2000" dirty="0">
                <a:solidFill>
                  <a:srgbClr val="404040"/>
                </a:solidFill>
                <a:latin typeface="IBM Plex Mono Text" panose="020B0509050203000203"/>
                <a:cs typeface="Carlito"/>
              </a:rPr>
              <a:t>the </a:t>
            </a:r>
            <a:r>
              <a:rPr sz="2000" spc="-20" dirty="0">
                <a:solidFill>
                  <a:srgbClr val="404040"/>
                </a:solidFill>
                <a:latin typeface="IBM Plex Mono Text" panose="020B0509050203000203"/>
                <a:cs typeface="Carlito"/>
              </a:rPr>
              <a:t>previous </a:t>
            </a:r>
            <a:r>
              <a:rPr sz="2000" spc="-5" dirty="0">
                <a:solidFill>
                  <a:srgbClr val="404040"/>
                </a:solidFill>
                <a:latin typeface="IBM Plex Mono Text" panose="020B0509050203000203"/>
                <a:cs typeface="Carlito"/>
              </a:rPr>
              <a:t>name.  </a:t>
            </a:r>
            <a:r>
              <a:rPr sz="2000" spc="-25" dirty="0">
                <a:solidFill>
                  <a:srgbClr val="404040"/>
                </a:solidFill>
                <a:latin typeface="IBM Plex Mono Text" panose="020B0509050203000203"/>
                <a:cs typeface="Carlito"/>
              </a:rPr>
              <a:t>Likely </a:t>
            </a:r>
            <a:r>
              <a:rPr sz="2000" spc="-5" dirty="0">
                <a:solidFill>
                  <a:srgbClr val="404040"/>
                </a:solidFill>
                <a:latin typeface="IBM Plex Mono Text" panose="020B0509050203000203"/>
                <a:cs typeface="Carlito"/>
              </a:rPr>
              <a:t>only </a:t>
            </a:r>
            <a:r>
              <a:rPr sz="2000" dirty="0">
                <a:solidFill>
                  <a:srgbClr val="404040"/>
                </a:solidFill>
                <a:latin typeface="IBM Plex Mono Text" panose="020B0509050203000203"/>
                <a:cs typeface="Carlito"/>
              </a:rPr>
              <a:t>3 unique </a:t>
            </a:r>
            <a:r>
              <a:rPr sz="2000" spc="-5" dirty="0">
                <a:solidFill>
                  <a:srgbClr val="404040"/>
                </a:solidFill>
                <a:latin typeface="IBM Plex Mono Text" panose="020B0509050203000203"/>
                <a:cs typeface="Carlito"/>
              </a:rPr>
              <a:t>launch_site values:  CCAFS SLC-40, KSC LC-39A,</a:t>
            </a:r>
            <a:r>
              <a:rPr sz="2000" spc="-310" dirty="0">
                <a:solidFill>
                  <a:srgbClr val="404040"/>
                </a:solidFill>
                <a:latin typeface="IBM Plex Mono Text" panose="020B0509050203000203"/>
                <a:cs typeface="Carlito"/>
              </a:rPr>
              <a:t> </a:t>
            </a:r>
            <a:r>
              <a:rPr sz="2000" spc="-40" dirty="0">
                <a:solidFill>
                  <a:srgbClr val="404040"/>
                </a:solidFill>
                <a:latin typeface="IBM Plex Mono Text" panose="020B0509050203000203"/>
                <a:cs typeface="Carlito"/>
              </a:rPr>
              <a:t>VAFB </a:t>
            </a:r>
            <a:r>
              <a:rPr sz="2000" spc="-10" dirty="0">
                <a:solidFill>
                  <a:srgbClr val="404040"/>
                </a:solidFill>
                <a:latin typeface="IBM Plex Mono Text" panose="020B0509050203000203"/>
                <a:cs typeface="Carlito"/>
              </a:rPr>
              <a:t>SLC-4E</a:t>
            </a:r>
            <a:endParaRPr sz="2000" dirty="0">
              <a:latin typeface="IBM Plex Mono Text" panose="020B0509050203000203"/>
              <a:cs typeface="Carlito"/>
            </a:endParaRPr>
          </a:p>
        </p:txBody>
      </p:sp>
    </p:spTree>
    <p:extLst>
      <p:ext uri="{BB962C8B-B14F-4D97-AF65-F5344CB8AC3E}">
        <p14:creationId xmlns:p14="http://schemas.microsoft.com/office/powerpoint/2010/main" val="2308428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FBB1CA-7639-4CBE-9AA2-10DD64FC719F}"/>
              </a:ext>
            </a:extLst>
          </p:cNvPr>
          <p:cNvSpPr>
            <a:spLocks noGrp="1"/>
          </p:cNvSpPr>
          <p:nvPr>
            <p:ph type="title"/>
          </p:nvPr>
        </p:nvSpPr>
        <p:spPr/>
        <p:txBody>
          <a:bodyPr/>
          <a:lstStyle/>
          <a:p>
            <a:r>
              <a:rPr lang="fr-FR" dirty="0"/>
              <a:t>LAUNCH SITE NAMES STARTING </a:t>
            </a:r>
            <a:r>
              <a:rPr lang="fr-FR" dirty="0" err="1"/>
              <a:t>wt</a:t>
            </a:r>
            <a:r>
              <a:rPr lang="fr-FR" dirty="0"/>
              <a:t> CCA</a:t>
            </a:r>
          </a:p>
        </p:txBody>
      </p:sp>
      <p:sp>
        <p:nvSpPr>
          <p:cNvPr id="5" name="object 5">
            <a:extLst>
              <a:ext uri="{FF2B5EF4-FFF2-40B4-BE49-F238E27FC236}">
                <a16:creationId xmlns:a16="http://schemas.microsoft.com/office/drawing/2014/main" id="{E4A9B02B-829E-4A73-AB4C-0675B53BA668}"/>
              </a:ext>
            </a:extLst>
          </p:cNvPr>
          <p:cNvSpPr/>
          <p:nvPr/>
        </p:nvSpPr>
        <p:spPr>
          <a:xfrm>
            <a:off x="263652" y="1690688"/>
            <a:ext cx="8272272" cy="3902158"/>
          </a:xfrm>
          <a:prstGeom prst="rect">
            <a:avLst/>
          </a:prstGeom>
          <a:blipFill>
            <a:blip r:embed="rId2" cstate="print"/>
            <a:stretch>
              <a:fillRect/>
            </a:stretch>
          </a:blipFill>
        </p:spPr>
        <p:txBody>
          <a:bodyPr wrap="square" lIns="0" tIns="0" rIns="0" bIns="0" rtlCol="0"/>
          <a:lstStyle/>
          <a:p>
            <a:endParaRPr/>
          </a:p>
        </p:txBody>
      </p:sp>
      <p:sp>
        <p:nvSpPr>
          <p:cNvPr id="6" name="object 4">
            <a:extLst>
              <a:ext uri="{FF2B5EF4-FFF2-40B4-BE49-F238E27FC236}">
                <a16:creationId xmlns:a16="http://schemas.microsoft.com/office/drawing/2014/main" id="{091060F9-CC94-46FA-875B-706922777A23}"/>
              </a:ext>
            </a:extLst>
          </p:cNvPr>
          <p:cNvSpPr txBox="1"/>
          <p:nvPr/>
        </p:nvSpPr>
        <p:spPr>
          <a:xfrm>
            <a:off x="9341611" y="2469007"/>
            <a:ext cx="2012189" cy="1458733"/>
          </a:xfrm>
          <a:prstGeom prst="rect">
            <a:avLst/>
          </a:prstGeom>
        </p:spPr>
        <p:txBody>
          <a:bodyPr vert="horz" wrap="square" lIns="0" tIns="47625" rIns="0" bIns="0" rtlCol="0">
            <a:spAutoFit/>
          </a:bodyPr>
          <a:lstStyle/>
          <a:p>
            <a:pPr marL="12700" marR="5080">
              <a:lnSpc>
                <a:spcPts val="2160"/>
              </a:lnSpc>
              <a:spcBef>
                <a:spcPts val="375"/>
              </a:spcBef>
            </a:pPr>
            <a:r>
              <a:rPr sz="2000" spc="-35" dirty="0">
                <a:solidFill>
                  <a:srgbClr val="404040"/>
                </a:solidFill>
                <a:latin typeface="Carlito"/>
                <a:cs typeface="Carlito"/>
              </a:rPr>
              <a:t>First </a:t>
            </a:r>
            <a:r>
              <a:rPr sz="2000" spc="-20" dirty="0">
                <a:solidFill>
                  <a:srgbClr val="404040"/>
                </a:solidFill>
                <a:latin typeface="Carlito"/>
                <a:cs typeface="Carlito"/>
              </a:rPr>
              <a:t>five </a:t>
            </a:r>
            <a:r>
              <a:rPr sz="2000" spc="-5" dirty="0">
                <a:solidFill>
                  <a:srgbClr val="404040"/>
                </a:solidFill>
                <a:latin typeface="Carlito"/>
                <a:cs typeface="Carlito"/>
              </a:rPr>
              <a:t>entries  </a:t>
            </a:r>
            <a:r>
              <a:rPr sz="2000" dirty="0">
                <a:solidFill>
                  <a:srgbClr val="404040"/>
                </a:solidFill>
                <a:latin typeface="Carlito"/>
                <a:cs typeface="Carlito"/>
              </a:rPr>
              <a:t>in </a:t>
            </a:r>
            <a:r>
              <a:rPr sz="2000" spc="-5" dirty="0">
                <a:solidFill>
                  <a:srgbClr val="404040"/>
                </a:solidFill>
                <a:latin typeface="Carlito"/>
                <a:cs typeface="Carlito"/>
              </a:rPr>
              <a:t>database with  Launch </a:t>
            </a:r>
            <a:r>
              <a:rPr sz="2000" spc="-15" dirty="0">
                <a:solidFill>
                  <a:srgbClr val="404040"/>
                </a:solidFill>
                <a:latin typeface="Carlito"/>
                <a:cs typeface="Carlito"/>
              </a:rPr>
              <a:t>Site</a:t>
            </a:r>
            <a:r>
              <a:rPr sz="2000" spc="-100" dirty="0">
                <a:solidFill>
                  <a:srgbClr val="404040"/>
                </a:solidFill>
                <a:latin typeface="Carlito"/>
                <a:cs typeface="Carlito"/>
              </a:rPr>
              <a:t> </a:t>
            </a:r>
            <a:r>
              <a:rPr sz="2000" spc="-5" dirty="0">
                <a:solidFill>
                  <a:srgbClr val="404040"/>
                </a:solidFill>
                <a:latin typeface="Carlito"/>
                <a:cs typeface="Carlito"/>
              </a:rPr>
              <a:t>name  </a:t>
            </a:r>
            <a:r>
              <a:rPr sz="2000" dirty="0">
                <a:solidFill>
                  <a:srgbClr val="404040"/>
                </a:solidFill>
                <a:latin typeface="Carlito"/>
                <a:cs typeface="Carlito"/>
              </a:rPr>
              <a:t>beginning </a:t>
            </a:r>
            <a:r>
              <a:rPr sz="2000" spc="-5" dirty="0">
                <a:solidFill>
                  <a:srgbClr val="404040"/>
                </a:solidFill>
                <a:latin typeface="Carlito"/>
                <a:cs typeface="Carlito"/>
              </a:rPr>
              <a:t>with  </a:t>
            </a:r>
            <a:r>
              <a:rPr sz="2000" dirty="0">
                <a:solidFill>
                  <a:srgbClr val="404040"/>
                </a:solidFill>
                <a:latin typeface="Carlito"/>
                <a:cs typeface="Carlito"/>
              </a:rPr>
              <a:t>CCA.</a:t>
            </a:r>
            <a:endParaRPr sz="2000" dirty="0">
              <a:latin typeface="Carlito"/>
              <a:cs typeface="Carlito"/>
            </a:endParaRPr>
          </a:p>
        </p:txBody>
      </p:sp>
    </p:spTree>
    <p:extLst>
      <p:ext uri="{BB962C8B-B14F-4D97-AF65-F5344CB8AC3E}">
        <p14:creationId xmlns:p14="http://schemas.microsoft.com/office/powerpoint/2010/main" val="4245580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5B7736-6645-42D4-B1CE-7DF4E74A0B0B}"/>
              </a:ext>
            </a:extLst>
          </p:cNvPr>
          <p:cNvSpPr>
            <a:spLocks noGrp="1"/>
          </p:cNvSpPr>
          <p:nvPr>
            <p:ph type="title"/>
          </p:nvPr>
        </p:nvSpPr>
        <p:spPr/>
        <p:txBody>
          <a:bodyPr/>
          <a:lstStyle/>
          <a:p>
            <a:r>
              <a:rPr lang="fr-FR" dirty="0"/>
              <a:t>TOTAL PAYLOUD MASS FROM NASA</a:t>
            </a:r>
          </a:p>
        </p:txBody>
      </p:sp>
      <p:sp>
        <p:nvSpPr>
          <p:cNvPr id="5" name="object 5">
            <a:extLst>
              <a:ext uri="{FF2B5EF4-FFF2-40B4-BE49-F238E27FC236}">
                <a16:creationId xmlns:a16="http://schemas.microsoft.com/office/drawing/2014/main" id="{9236D757-2083-4294-9A0B-B73A8002032B}"/>
              </a:ext>
            </a:extLst>
          </p:cNvPr>
          <p:cNvSpPr/>
          <p:nvPr/>
        </p:nvSpPr>
        <p:spPr>
          <a:xfrm>
            <a:off x="1274063" y="1690688"/>
            <a:ext cx="5687568" cy="3598488"/>
          </a:xfrm>
          <a:prstGeom prst="rect">
            <a:avLst/>
          </a:prstGeom>
          <a:blipFill>
            <a:blip r:embed="rId2" cstate="print"/>
            <a:stretch>
              <a:fillRect/>
            </a:stretch>
          </a:blipFill>
        </p:spPr>
        <p:txBody>
          <a:bodyPr wrap="square" lIns="0" tIns="0" rIns="0" bIns="0" rtlCol="0"/>
          <a:lstStyle/>
          <a:p>
            <a:endParaRPr/>
          </a:p>
        </p:txBody>
      </p:sp>
      <p:sp>
        <p:nvSpPr>
          <p:cNvPr id="6" name="object 4">
            <a:extLst>
              <a:ext uri="{FF2B5EF4-FFF2-40B4-BE49-F238E27FC236}">
                <a16:creationId xmlns:a16="http://schemas.microsoft.com/office/drawing/2014/main" id="{FD2E6A5C-7CEC-4E6F-A710-84BD95CF95F5}"/>
              </a:ext>
            </a:extLst>
          </p:cNvPr>
          <p:cNvSpPr txBox="1"/>
          <p:nvPr/>
        </p:nvSpPr>
        <p:spPr>
          <a:xfrm>
            <a:off x="7737475" y="2219960"/>
            <a:ext cx="3489325" cy="2430145"/>
          </a:xfrm>
          <a:prstGeom prst="rect">
            <a:avLst/>
          </a:prstGeom>
        </p:spPr>
        <p:txBody>
          <a:bodyPr vert="horz" wrap="square" lIns="0" tIns="47625" rIns="0" bIns="0" rtlCol="0">
            <a:spAutoFit/>
          </a:bodyPr>
          <a:lstStyle/>
          <a:p>
            <a:pPr marL="12700" marR="5715">
              <a:lnSpc>
                <a:spcPts val="2160"/>
              </a:lnSpc>
              <a:spcBef>
                <a:spcPts val="375"/>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sums </a:t>
            </a:r>
            <a:r>
              <a:rPr sz="2000" dirty="0">
                <a:solidFill>
                  <a:srgbClr val="404040"/>
                </a:solidFill>
                <a:latin typeface="Carlito"/>
                <a:cs typeface="Carlito"/>
              </a:rPr>
              <a:t>the </a:t>
            </a:r>
            <a:r>
              <a:rPr sz="2000" spc="-25" dirty="0">
                <a:solidFill>
                  <a:srgbClr val="404040"/>
                </a:solidFill>
                <a:latin typeface="Carlito"/>
                <a:cs typeface="Carlito"/>
              </a:rPr>
              <a:t>total </a:t>
            </a:r>
            <a:r>
              <a:rPr sz="2000" spc="-10" dirty="0">
                <a:solidFill>
                  <a:srgbClr val="404040"/>
                </a:solidFill>
                <a:latin typeface="Carlito"/>
                <a:cs typeface="Carlito"/>
              </a:rPr>
              <a:t>payload  </a:t>
            </a:r>
            <a:r>
              <a:rPr sz="2000" spc="-5" dirty="0">
                <a:solidFill>
                  <a:srgbClr val="404040"/>
                </a:solidFill>
                <a:latin typeface="Carlito"/>
                <a:cs typeface="Carlito"/>
              </a:rPr>
              <a:t>mass </a:t>
            </a:r>
            <a:r>
              <a:rPr sz="2000" dirty="0">
                <a:solidFill>
                  <a:srgbClr val="404040"/>
                </a:solidFill>
                <a:latin typeface="Carlito"/>
                <a:cs typeface="Carlito"/>
              </a:rPr>
              <a:t>in kg </a:t>
            </a:r>
            <a:r>
              <a:rPr sz="2000" spc="-15" dirty="0">
                <a:solidFill>
                  <a:srgbClr val="404040"/>
                </a:solidFill>
                <a:latin typeface="Carlito"/>
                <a:cs typeface="Carlito"/>
              </a:rPr>
              <a:t>where </a:t>
            </a:r>
            <a:r>
              <a:rPr sz="2000" dirty="0">
                <a:solidFill>
                  <a:srgbClr val="404040"/>
                </a:solidFill>
                <a:latin typeface="Carlito"/>
                <a:cs typeface="Carlito"/>
              </a:rPr>
              <a:t>NASA </a:t>
            </a:r>
            <a:r>
              <a:rPr sz="2000" spc="-20" dirty="0">
                <a:solidFill>
                  <a:srgbClr val="404040"/>
                </a:solidFill>
                <a:latin typeface="Carlito"/>
                <a:cs typeface="Carlito"/>
              </a:rPr>
              <a:t>was </a:t>
            </a:r>
            <a:r>
              <a:rPr sz="2000" dirty="0">
                <a:solidFill>
                  <a:srgbClr val="404040"/>
                </a:solidFill>
                <a:latin typeface="Carlito"/>
                <a:cs typeface="Carlito"/>
              </a:rPr>
              <a:t>the  </a:t>
            </a:r>
            <a:r>
              <a:rPr sz="2000" spc="-60" dirty="0">
                <a:solidFill>
                  <a:srgbClr val="404040"/>
                </a:solidFill>
                <a:latin typeface="Carlito"/>
                <a:cs typeface="Carlito"/>
              </a:rPr>
              <a:t>customer.</a:t>
            </a:r>
            <a:endParaRPr sz="2000" dirty="0">
              <a:latin typeface="Carlito"/>
              <a:cs typeface="Carlito"/>
            </a:endParaRPr>
          </a:p>
          <a:p>
            <a:pPr marL="12700" marR="5080">
              <a:lnSpc>
                <a:spcPct val="90000"/>
              </a:lnSpc>
              <a:spcBef>
                <a:spcPts val="1370"/>
              </a:spcBef>
            </a:pPr>
            <a:r>
              <a:rPr sz="2000" spc="-15" dirty="0">
                <a:solidFill>
                  <a:srgbClr val="404040"/>
                </a:solidFill>
                <a:latin typeface="Carlito"/>
                <a:cs typeface="Carlito"/>
              </a:rPr>
              <a:t>CRS </a:t>
            </a:r>
            <a:r>
              <a:rPr sz="2000" spc="-20" dirty="0">
                <a:solidFill>
                  <a:srgbClr val="404040"/>
                </a:solidFill>
                <a:latin typeface="Carlito"/>
                <a:cs typeface="Carlito"/>
              </a:rPr>
              <a:t>stands </a:t>
            </a:r>
            <a:r>
              <a:rPr sz="2000" spc="-25" dirty="0">
                <a:solidFill>
                  <a:srgbClr val="404040"/>
                </a:solidFill>
                <a:latin typeface="Carlito"/>
                <a:cs typeface="Carlito"/>
              </a:rPr>
              <a:t>for </a:t>
            </a:r>
            <a:r>
              <a:rPr sz="2000" spc="-10" dirty="0">
                <a:solidFill>
                  <a:srgbClr val="404040"/>
                </a:solidFill>
                <a:latin typeface="Carlito"/>
                <a:cs typeface="Carlito"/>
              </a:rPr>
              <a:t>Commercial  </a:t>
            </a:r>
            <a:r>
              <a:rPr sz="2000" spc="-5" dirty="0">
                <a:solidFill>
                  <a:srgbClr val="404040"/>
                </a:solidFill>
                <a:latin typeface="Carlito"/>
                <a:cs typeface="Carlito"/>
              </a:rPr>
              <a:t>Resupply </a:t>
            </a:r>
            <a:r>
              <a:rPr sz="2000" dirty="0">
                <a:solidFill>
                  <a:srgbClr val="404040"/>
                </a:solidFill>
                <a:latin typeface="Carlito"/>
                <a:cs typeface="Carlito"/>
              </a:rPr>
              <a:t>Services which</a:t>
            </a:r>
            <a:r>
              <a:rPr sz="2000" spc="-90" dirty="0">
                <a:solidFill>
                  <a:srgbClr val="404040"/>
                </a:solidFill>
                <a:latin typeface="Carlito"/>
                <a:cs typeface="Carlito"/>
              </a:rPr>
              <a:t> </a:t>
            </a:r>
            <a:r>
              <a:rPr sz="2000" spc="-20" dirty="0">
                <a:solidFill>
                  <a:srgbClr val="404040"/>
                </a:solidFill>
                <a:latin typeface="Carlito"/>
                <a:cs typeface="Carlito"/>
              </a:rPr>
              <a:t>indicates  </a:t>
            </a:r>
            <a:r>
              <a:rPr sz="2000" spc="-5" dirty="0">
                <a:solidFill>
                  <a:srgbClr val="404040"/>
                </a:solidFill>
                <a:latin typeface="Carlito"/>
                <a:cs typeface="Carlito"/>
              </a:rPr>
              <a:t>that </a:t>
            </a:r>
            <a:r>
              <a:rPr sz="2000" dirty="0">
                <a:solidFill>
                  <a:srgbClr val="404040"/>
                </a:solidFill>
                <a:latin typeface="Carlito"/>
                <a:cs typeface="Carlito"/>
              </a:rPr>
              <a:t>these </a:t>
            </a:r>
            <a:r>
              <a:rPr sz="2000" spc="-10" dirty="0">
                <a:solidFill>
                  <a:srgbClr val="404040"/>
                </a:solidFill>
                <a:latin typeface="Carlito"/>
                <a:cs typeface="Carlito"/>
              </a:rPr>
              <a:t>payloads </a:t>
            </a:r>
            <a:r>
              <a:rPr sz="2000" spc="-20" dirty="0">
                <a:solidFill>
                  <a:srgbClr val="404040"/>
                </a:solidFill>
                <a:latin typeface="Carlito"/>
                <a:cs typeface="Carlito"/>
              </a:rPr>
              <a:t>were sent to  </a:t>
            </a:r>
            <a:r>
              <a:rPr sz="2000" dirty="0">
                <a:solidFill>
                  <a:srgbClr val="404040"/>
                </a:solidFill>
                <a:latin typeface="Carlito"/>
                <a:cs typeface="Carlito"/>
              </a:rPr>
              <a:t>the </a:t>
            </a:r>
            <a:r>
              <a:rPr sz="2000" spc="-10" dirty="0">
                <a:solidFill>
                  <a:srgbClr val="404040"/>
                </a:solidFill>
                <a:latin typeface="Carlito"/>
                <a:cs typeface="Carlito"/>
              </a:rPr>
              <a:t>International </a:t>
            </a:r>
            <a:r>
              <a:rPr sz="2000" dirty="0">
                <a:solidFill>
                  <a:srgbClr val="404040"/>
                </a:solidFill>
                <a:latin typeface="Carlito"/>
                <a:cs typeface="Carlito"/>
              </a:rPr>
              <a:t>Space </a:t>
            </a:r>
            <a:r>
              <a:rPr sz="2000" spc="-20" dirty="0">
                <a:solidFill>
                  <a:srgbClr val="404040"/>
                </a:solidFill>
                <a:latin typeface="Carlito"/>
                <a:cs typeface="Carlito"/>
              </a:rPr>
              <a:t>Station  </a:t>
            </a:r>
            <a:r>
              <a:rPr sz="2000" dirty="0">
                <a:solidFill>
                  <a:srgbClr val="404040"/>
                </a:solidFill>
                <a:latin typeface="Carlito"/>
                <a:cs typeface="Carlito"/>
              </a:rPr>
              <a:t>(ISS).</a:t>
            </a:r>
            <a:endParaRPr sz="2000" dirty="0">
              <a:latin typeface="Carlito"/>
              <a:cs typeface="Carlito"/>
            </a:endParaRPr>
          </a:p>
        </p:txBody>
      </p:sp>
    </p:spTree>
    <p:extLst>
      <p:ext uri="{BB962C8B-B14F-4D97-AF65-F5344CB8AC3E}">
        <p14:creationId xmlns:p14="http://schemas.microsoft.com/office/powerpoint/2010/main" val="3457593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A8F15-10A2-45DD-979F-B3D2750D2A7B}"/>
              </a:ext>
            </a:extLst>
          </p:cNvPr>
          <p:cNvSpPr>
            <a:spLocks noGrp="1"/>
          </p:cNvSpPr>
          <p:nvPr>
            <p:ph type="title"/>
          </p:nvPr>
        </p:nvSpPr>
        <p:spPr>
          <a:xfrm>
            <a:off x="569259" y="3664137"/>
            <a:ext cx="10515600" cy="1325563"/>
          </a:xfrm>
        </p:spPr>
        <p:txBody>
          <a:bodyPr>
            <a:normAutofit/>
          </a:bodyPr>
          <a:lstStyle/>
          <a:p>
            <a:r>
              <a:rPr lang="fr-FR" sz="4400" dirty="0"/>
              <a:t>INTERACTIVE MAPS WITH FOLIUM</a:t>
            </a:r>
          </a:p>
        </p:txBody>
      </p:sp>
      <p:cxnSp>
        <p:nvCxnSpPr>
          <p:cNvPr id="6" name="Connecteur droit 5">
            <a:extLst>
              <a:ext uri="{FF2B5EF4-FFF2-40B4-BE49-F238E27FC236}">
                <a16:creationId xmlns:a16="http://schemas.microsoft.com/office/drawing/2014/main" id="{EBEB77B5-B10D-47CB-92A4-5D9BA61AB4A0}"/>
              </a:ext>
            </a:extLst>
          </p:cNvPr>
          <p:cNvCxnSpPr/>
          <p:nvPr/>
        </p:nvCxnSpPr>
        <p:spPr>
          <a:xfrm>
            <a:off x="125506" y="5217459"/>
            <a:ext cx="1206649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45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787A2E-4DA9-43F1-8C5D-22F74285D446}"/>
              </a:ext>
            </a:extLst>
          </p:cNvPr>
          <p:cNvSpPr>
            <a:spLocks noGrp="1"/>
          </p:cNvSpPr>
          <p:nvPr>
            <p:ph type="title"/>
          </p:nvPr>
        </p:nvSpPr>
        <p:spPr/>
        <p:txBody>
          <a:bodyPr/>
          <a:lstStyle/>
          <a:p>
            <a:r>
              <a:rPr lang="fr-FR" dirty="0"/>
              <a:t>Launch Sites Location</a:t>
            </a:r>
          </a:p>
        </p:txBody>
      </p:sp>
      <p:sp>
        <p:nvSpPr>
          <p:cNvPr id="5" name="object 4">
            <a:extLst>
              <a:ext uri="{FF2B5EF4-FFF2-40B4-BE49-F238E27FC236}">
                <a16:creationId xmlns:a16="http://schemas.microsoft.com/office/drawing/2014/main" id="{5B84321C-DD5E-4409-BEE3-EFE75438E100}"/>
              </a:ext>
            </a:extLst>
          </p:cNvPr>
          <p:cNvSpPr/>
          <p:nvPr/>
        </p:nvSpPr>
        <p:spPr>
          <a:xfrm>
            <a:off x="693599" y="1730401"/>
            <a:ext cx="10279380" cy="3614928"/>
          </a:xfrm>
          <a:prstGeom prst="rect">
            <a:avLst/>
          </a:prstGeom>
          <a:blipFill>
            <a:blip r:embed="rId2" cstate="print"/>
            <a:stretch>
              <a:fillRect/>
            </a:stretch>
          </a:blipFill>
        </p:spPr>
        <p:txBody>
          <a:bodyPr wrap="square" lIns="0" tIns="0" rIns="0" bIns="0" rtlCol="0"/>
          <a:lstStyle/>
          <a:p>
            <a:endParaRPr/>
          </a:p>
        </p:txBody>
      </p:sp>
      <p:sp>
        <p:nvSpPr>
          <p:cNvPr id="6" name="object 3">
            <a:extLst>
              <a:ext uri="{FF2B5EF4-FFF2-40B4-BE49-F238E27FC236}">
                <a16:creationId xmlns:a16="http://schemas.microsoft.com/office/drawing/2014/main" id="{1E141815-3E7A-45B8-AC49-30B63F9FC550}"/>
              </a:ext>
            </a:extLst>
          </p:cNvPr>
          <p:cNvSpPr txBox="1"/>
          <p:nvPr/>
        </p:nvSpPr>
        <p:spPr>
          <a:xfrm>
            <a:off x="820013" y="5535879"/>
            <a:ext cx="9882505" cy="622300"/>
          </a:xfrm>
          <a:prstGeom prst="rect">
            <a:avLst/>
          </a:prstGeom>
        </p:spPr>
        <p:txBody>
          <a:bodyPr vert="horz" wrap="square" lIns="0" tIns="34290" rIns="0" bIns="0" rtlCol="0">
            <a:spAutoFit/>
          </a:bodyPr>
          <a:lstStyle/>
          <a:p>
            <a:pPr marL="12700" marR="5080">
              <a:lnSpc>
                <a:spcPts val="2290"/>
              </a:lnSpc>
              <a:spcBef>
                <a:spcPts val="270"/>
              </a:spcBef>
            </a:pPr>
            <a:r>
              <a:rPr sz="2000" spc="-5" dirty="0">
                <a:solidFill>
                  <a:srgbClr val="404040"/>
                </a:solidFill>
                <a:latin typeface="Carlito"/>
                <a:cs typeface="Carlito"/>
              </a:rPr>
              <a:t>The left </a:t>
            </a:r>
            <a:r>
              <a:rPr sz="2000" dirty="0">
                <a:solidFill>
                  <a:srgbClr val="404040"/>
                </a:solidFill>
                <a:latin typeface="Carlito"/>
                <a:cs typeface="Carlito"/>
              </a:rPr>
              <a:t>map </a:t>
            </a:r>
            <a:r>
              <a:rPr sz="2000" spc="-15" dirty="0">
                <a:solidFill>
                  <a:srgbClr val="404040"/>
                </a:solidFill>
                <a:latin typeface="Carlito"/>
                <a:cs typeface="Carlito"/>
              </a:rPr>
              <a:t>shows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spc="-25" dirty="0">
                <a:solidFill>
                  <a:srgbClr val="404040"/>
                </a:solidFill>
                <a:latin typeface="Carlito"/>
                <a:cs typeface="Carlito"/>
              </a:rPr>
              <a:t>relative </a:t>
            </a:r>
            <a:r>
              <a:rPr sz="2000" spc="-5" dirty="0">
                <a:solidFill>
                  <a:srgbClr val="404040"/>
                </a:solidFill>
                <a:latin typeface="Carlito"/>
                <a:cs typeface="Carlito"/>
              </a:rPr>
              <a:t>US </a:t>
            </a:r>
            <a:r>
              <a:rPr sz="2000" dirty="0">
                <a:solidFill>
                  <a:srgbClr val="404040"/>
                </a:solidFill>
                <a:latin typeface="Carlito"/>
                <a:cs typeface="Carlito"/>
              </a:rPr>
              <a:t>map. </a:t>
            </a:r>
            <a:r>
              <a:rPr sz="2000" spc="-5" dirty="0">
                <a:solidFill>
                  <a:srgbClr val="404040"/>
                </a:solidFill>
                <a:latin typeface="Carlito"/>
                <a:cs typeface="Carlito"/>
              </a:rPr>
              <a:t>The right </a:t>
            </a:r>
            <a:r>
              <a:rPr sz="2000" dirty="0">
                <a:solidFill>
                  <a:srgbClr val="404040"/>
                </a:solidFill>
                <a:latin typeface="Carlito"/>
                <a:cs typeface="Carlito"/>
              </a:rPr>
              <a:t>map </a:t>
            </a:r>
            <a:r>
              <a:rPr sz="2000" spc="-15" dirty="0">
                <a:solidFill>
                  <a:srgbClr val="404040"/>
                </a:solidFill>
                <a:latin typeface="Carlito"/>
                <a:cs typeface="Carlito"/>
              </a:rPr>
              <a:t>shows </a:t>
            </a:r>
            <a:r>
              <a:rPr sz="2000" dirty="0">
                <a:solidFill>
                  <a:srgbClr val="404040"/>
                </a:solidFill>
                <a:latin typeface="Carlito"/>
                <a:cs typeface="Carlito"/>
              </a:rPr>
              <a:t>the </a:t>
            </a:r>
            <a:r>
              <a:rPr sz="2000" spc="-20" dirty="0">
                <a:solidFill>
                  <a:srgbClr val="404040"/>
                </a:solidFill>
                <a:latin typeface="Carlito"/>
                <a:cs typeface="Carlito"/>
              </a:rPr>
              <a:t>two </a:t>
            </a:r>
            <a:r>
              <a:rPr sz="2000" spc="-5" dirty="0">
                <a:solidFill>
                  <a:srgbClr val="404040"/>
                </a:solidFill>
                <a:latin typeface="Carlito"/>
                <a:cs typeface="Carlito"/>
              </a:rPr>
              <a:t>Florida </a:t>
            </a:r>
            <a:r>
              <a:rPr sz="2000" dirty="0">
                <a:solidFill>
                  <a:srgbClr val="404040"/>
                </a:solidFill>
                <a:latin typeface="Carlito"/>
                <a:cs typeface="Carlito"/>
              </a:rPr>
              <a:t>launch  </a:t>
            </a:r>
            <a:r>
              <a:rPr sz="2000" spc="-20" dirty="0">
                <a:solidFill>
                  <a:srgbClr val="404040"/>
                </a:solidFill>
                <a:latin typeface="Carlito"/>
                <a:cs typeface="Carlito"/>
              </a:rPr>
              <a:t>sites </a:t>
            </a:r>
            <a:r>
              <a:rPr sz="2000" spc="-5" dirty="0">
                <a:solidFill>
                  <a:srgbClr val="404040"/>
                </a:solidFill>
                <a:latin typeface="Carlito"/>
                <a:cs typeface="Carlito"/>
              </a:rPr>
              <a:t>since they </a:t>
            </a:r>
            <a:r>
              <a:rPr sz="2000" spc="-20" dirty="0">
                <a:solidFill>
                  <a:srgbClr val="404040"/>
                </a:solidFill>
                <a:latin typeface="Carlito"/>
                <a:cs typeface="Carlito"/>
              </a:rPr>
              <a:t>are </a:t>
            </a:r>
            <a:r>
              <a:rPr sz="2000" spc="-15" dirty="0">
                <a:solidFill>
                  <a:srgbClr val="404040"/>
                </a:solidFill>
                <a:latin typeface="Carlito"/>
                <a:cs typeface="Carlito"/>
              </a:rPr>
              <a:t>very </a:t>
            </a:r>
            <a:r>
              <a:rPr sz="2000" dirty="0">
                <a:solidFill>
                  <a:srgbClr val="404040"/>
                </a:solidFill>
                <a:latin typeface="Carlito"/>
                <a:cs typeface="Carlito"/>
              </a:rPr>
              <a:t>close </a:t>
            </a:r>
            <a:r>
              <a:rPr sz="2000" spc="-20" dirty="0">
                <a:solidFill>
                  <a:srgbClr val="404040"/>
                </a:solidFill>
                <a:latin typeface="Carlito"/>
                <a:cs typeface="Carlito"/>
              </a:rPr>
              <a:t>to </a:t>
            </a:r>
            <a:r>
              <a:rPr sz="2000" dirty="0">
                <a:solidFill>
                  <a:srgbClr val="404040"/>
                </a:solidFill>
                <a:latin typeface="Carlito"/>
                <a:cs typeface="Carlito"/>
              </a:rPr>
              <a:t>each </a:t>
            </a:r>
            <a:r>
              <a:rPr sz="2000" spc="-65" dirty="0">
                <a:solidFill>
                  <a:srgbClr val="404040"/>
                </a:solidFill>
                <a:latin typeface="Carlito"/>
                <a:cs typeface="Carlito"/>
              </a:rPr>
              <a:t>other. </a:t>
            </a:r>
            <a:r>
              <a:rPr sz="2000" dirty="0">
                <a:solidFill>
                  <a:srgbClr val="404040"/>
                </a:solidFill>
                <a:latin typeface="Carlito"/>
                <a:cs typeface="Carlito"/>
              </a:rPr>
              <a:t>All launch </a:t>
            </a:r>
            <a:r>
              <a:rPr sz="2000" spc="-20" dirty="0">
                <a:solidFill>
                  <a:srgbClr val="404040"/>
                </a:solidFill>
                <a:latin typeface="Carlito"/>
                <a:cs typeface="Carlito"/>
              </a:rPr>
              <a:t>sites are </a:t>
            </a:r>
            <a:r>
              <a:rPr sz="2000" spc="-5" dirty="0">
                <a:solidFill>
                  <a:srgbClr val="404040"/>
                </a:solidFill>
                <a:latin typeface="Carlito"/>
                <a:cs typeface="Carlito"/>
              </a:rPr>
              <a:t>near </a:t>
            </a:r>
            <a:r>
              <a:rPr sz="2000" dirty="0">
                <a:solidFill>
                  <a:srgbClr val="404040"/>
                </a:solidFill>
                <a:latin typeface="Carlito"/>
                <a:cs typeface="Carlito"/>
              </a:rPr>
              <a:t>the</a:t>
            </a:r>
            <a:r>
              <a:rPr sz="2000" spc="125" dirty="0">
                <a:solidFill>
                  <a:srgbClr val="404040"/>
                </a:solidFill>
                <a:latin typeface="Carlito"/>
                <a:cs typeface="Carlito"/>
              </a:rPr>
              <a:t> </a:t>
            </a:r>
            <a:r>
              <a:rPr sz="2000" spc="-5" dirty="0">
                <a:solidFill>
                  <a:srgbClr val="404040"/>
                </a:solidFill>
                <a:latin typeface="Carlito"/>
                <a:cs typeface="Carlito"/>
              </a:rPr>
              <a:t>ocean.</a:t>
            </a:r>
            <a:endParaRPr sz="2000" dirty="0">
              <a:latin typeface="Carlito"/>
              <a:cs typeface="Carlito"/>
            </a:endParaRPr>
          </a:p>
        </p:txBody>
      </p:sp>
    </p:spTree>
    <p:extLst>
      <p:ext uri="{BB962C8B-B14F-4D97-AF65-F5344CB8AC3E}">
        <p14:creationId xmlns:p14="http://schemas.microsoft.com/office/powerpoint/2010/main" val="310775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502025" y="1825624"/>
            <a:ext cx="10851776" cy="4465447"/>
          </a:xfrm>
        </p:spPr>
        <p:txBody>
          <a:bodyPr>
            <a:normAutofit/>
          </a:bodyPr>
          <a:lstStyle/>
          <a:p>
            <a:r>
              <a:rPr lang="en-US" sz="2200" dirty="0">
                <a:solidFill>
                  <a:schemeClr val="accent1"/>
                </a:solidFill>
              </a:rPr>
              <a:t>Collected data from public SpaceX API and SpaceX Wikipedia page. Created labels  column ‘class’ which classifies successful landings. Explored data using SQL,  visualization, folium maps, and dashboards. Gathered relevant columns to be used as  features. Changed all categorical variables to binary using one hot encoding.  Standardized data and used </a:t>
            </a:r>
            <a:r>
              <a:rPr lang="en-US" sz="2200" dirty="0" err="1">
                <a:solidFill>
                  <a:schemeClr val="accent1"/>
                </a:solidFill>
              </a:rPr>
              <a:t>GridSearchCV</a:t>
            </a:r>
            <a:r>
              <a:rPr lang="en-US" sz="2200" dirty="0">
                <a:solidFill>
                  <a:schemeClr val="accent1"/>
                </a:solidFill>
              </a:rPr>
              <a:t> to find best parameters for machine learning  models. Visualize accuracy score of all models.</a:t>
            </a:r>
          </a:p>
          <a:p>
            <a:endParaRPr lang="en-US" sz="2200" dirty="0">
              <a:solidFill>
                <a:schemeClr val="accent1"/>
              </a:solidFill>
            </a:endParaRPr>
          </a:p>
          <a:p>
            <a:r>
              <a:rPr lang="en-US" sz="2200" dirty="0">
                <a:solidFill>
                  <a:schemeClr val="accent1"/>
                </a:solidFill>
              </a:rPr>
              <a:t>Four machine learning models were produced: Logistic Regression, Support Vector  Machine, Decision Tree Classifier, and K Nearest Neighbors. All produced similar results  with accuracy rate of about 83.33%. All models over predicted successful landings. More  data is needed for better model determination and accuracy</a:t>
            </a:r>
            <a:r>
              <a:rPr lang="en-US" sz="2200" dirty="0"/>
              <a:t>.</a:t>
            </a:r>
          </a:p>
          <a:p>
            <a:endParaRPr lang="en-US" sz="2200" dirty="0"/>
          </a:p>
        </p:txBody>
      </p:sp>
    </p:spTree>
    <p:extLst>
      <p:ext uri="{BB962C8B-B14F-4D97-AF65-F5344CB8AC3E}">
        <p14:creationId xmlns:p14="http://schemas.microsoft.com/office/powerpoint/2010/main" val="3083623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C46623-F080-4CD5-987D-CBC87E46DE37}"/>
              </a:ext>
            </a:extLst>
          </p:cNvPr>
          <p:cNvSpPr>
            <a:spLocks noGrp="1"/>
          </p:cNvSpPr>
          <p:nvPr>
            <p:ph type="title"/>
          </p:nvPr>
        </p:nvSpPr>
        <p:spPr/>
        <p:txBody>
          <a:bodyPr/>
          <a:lstStyle/>
          <a:p>
            <a:r>
              <a:rPr lang="fr-FR" dirty="0" err="1"/>
              <a:t>Color-Coded</a:t>
            </a:r>
            <a:r>
              <a:rPr lang="fr-FR" dirty="0"/>
              <a:t> Launch </a:t>
            </a:r>
          </a:p>
        </p:txBody>
      </p:sp>
      <p:sp>
        <p:nvSpPr>
          <p:cNvPr id="5" name="object 4">
            <a:extLst>
              <a:ext uri="{FF2B5EF4-FFF2-40B4-BE49-F238E27FC236}">
                <a16:creationId xmlns:a16="http://schemas.microsoft.com/office/drawing/2014/main" id="{31606EF8-50AD-4C93-B17A-3F113240D706}"/>
              </a:ext>
            </a:extLst>
          </p:cNvPr>
          <p:cNvSpPr/>
          <p:nvPr/>
        </p:nvSpPr>
        <p:spPr>
          <a:xfrm>
            <a:off x="1147482" y="1642223"/>
            <a:ext cx="9448800" cy="3511296"/>
          </a:xfrm>
          <a:prstGeom prst="rect">
            <a:avLst/>
          </a:prstGeom>
          <a:blipFill>
            <a:blip r:embed="rId2" cstate="print"/>
            <a:stretch>
              <a:fillRect/>
            </a:stretch>
          </a:blipFill>
        </p:spPr>
        <p:txBody>
          <a:bodyPr wrap="square" lIns="0" tIns="0" rIns="0" bIns="0" rtlCol="0"/>
          <a:lstStyle/>
          <a:p>
            <a:endParaRPr/>
          </a:p>
        </p:txBody>
      </p:sp>
      <p:sp>
        <p:nvSpPr>
          <p:cNvPr id="6" name="object 3">
            <a:extLst>
              <a:ext uri="{FF2B5EF4-FFF2-40B4-BE49-F238E27FC236}">
                <a16:creationId xmlns:a16="http://schemas.microsoft.com/office/drawing/2014/main" id="{EEF1652C-D4DE-444E-A3C1-0F2D980D11C2}"/>
              </a:ext>
            </a:extLst>
          </p:cNvPr>
          <p:cNvSpPr txBox="1"/>
          <p:nvPr/>
        </p:nvSpPr>
        <p:spPr>
          <a:xfrm>
            <a:off x="1232712" y="5356656"/>
            <a:ext cx="10076180" cy="611505"/>
          </a:xfrm>
          <a:prstGeom prst="rect">
            <a:avLst/>
          </a:prstGeom>
        </p:spPr>
        <p:txBody>
          <a:bodyPr vert="horz" wrap="square" lIns="0" tIns="12700" rIns="0" bIns="0" rtlCol="0">
            <a:spAutoFit/>
          </a:bodyPr>
          <a:lstStyle/>
          <a:p>
            <a:pPr marL="12700">
              <a:lnSpc>
                <a:spcPts val="2305"/>
              </a:lnSpc>
              <a:spcBef>
                <a:spcPts val="100"/>
              </a:spcBef>
            </a:pPr>
            <a:r>
              <a:rPr sz="2000" spc="-25" dirty="0">
                <a:solidFill>
                  <a:srgbClr val="404040"/>
                </a:solidFill>
                <a:latin typeface="Carlito"/>
                <a:cs typeface="Carlito"/>
              </a:rPr>
              <a:t>Clusters </a:t>
            </a:r>
            <a:r>
              <a:rPr sz="2000" spc="-5" dirty="0">
                <a:solidFill>
                  <a:srgbClr val="404040"/>
                </a:solidFill>
                <a:latin typeface="Carlito"/>
                <a:cs typeface="Carlito"/>
              </a:rPr>
              <a:t>on </a:t>
            </a:r>
            <a:r>
              <a:rPr sz="2000" spc="-15" dirty="0">
                <a:solidFill>
                  <a:srgbClr val="404040"/>
                </a:solidFill>
                <a:latin typeface="Carlito"/>
                <a:cs typeface="Carlito"/>
              </a:rPr>
              <a:t>Folium </a:t>
            </a:r>
            <a:r>
              <a:rPr sz="2000" dirty="0">
                <a:solidFill>
                  <a:srgbClr val="404040"/>
                </a:solidFill>
                <a:latin typeface="Carlito"/>
                <a:cs typeface="Carlito"/>
              </a:rPr>
              <a:t>map </a:t>
            </a:r>
            <a:r>
              <a:rPr sz="2000" spc="-5" dirty="0">
                <a:solidFill>
                  <a:srgbClr val="404040"/>
                </a:solidFill>
                <a:latin typeface="Carlito"/>
                <a:cs typeface="Carlito"/>
              </a:rPr>
              <a:t>can </a:t>
            </a:r>
            <a:r>
              <a:rPr sz="2000" dirty="0">
                <a:solidFill>
                  <a:srgbClr val="404040"/>
                </a:solidFill>
                <a:latin typeface="Carlito"/>
                <a:cs typeface="Carlito"/>
              </a:rPr>
              <a:t>be </a:t>
            </a:r>
            <a:r>
              <a:rPr sz="2000" spc="-20" dirty="0">
                <a:solidFill>
                  <a:srgbClr val="404040"/>
                </a:solidFill>
                <a:latin typeface="Carlito"/>
                <a:cs typeface="Carlito"/>
              </a:rPr>
              <a:t>clicked </a:t>
            </a:r>
            <a:r>
              <a:rPr sz="2000" spc="-5" dirty="0">
                <a:solidFill>
                  <a:srgbClr val="404040"/>
                </a:solidFill>
                <a:latin typeface="Carlito"/>
                <a:cs typeface="Carlito"/>
              </a:rPr>
              <a:t>on </a:t>
            </a:r>
            <a:r>
              <a:rPr sz="2000" spc="-20" dirty="0">
                <a:solidFill>
                  <a:srgbClr val="404040"/>
                </a:solidFill>
                <a:latin typeface="Carlito"/>
                <a:cs typeface="Carlito"/>
              </a:rPr>
              <a:t>to display </a:t>
            </a:r>
            <a:r>
              <a:rPr sz="2000" dirty="0">
                <a:solidFill>
                  <a:srgbClr val="404040"/>
                </a:solidFill>
                <a:latin typeface="Carlito"/>
                <a:cs typeface="Carlito"/>
              </a:rPr>
              <a:t>each </a:t>
            </a:r>
            <a:r>
              <a:rPr sz="2000" spc="-5" dirty="0">
                <a:solidFill>
                  <a:srgbClr val="404040"/>
                </a:solidFill>
                <a:latin typeface="Carlito"/>
                <a:cs typeface="Carlito"/>
              </a:rPr>
              <a:t>successful </a:t>
            </a:r>
            <a:r>
              <a:rPr sz="2000" dirty="0">
                <a:solidFill>
                  <a:srgbClr val="404040"/>
                </a:solidFill>
                <a:latin typeface="Carlito"/>
                <a:cs typeface="Carlito"/>
              </a:rPr>
              <a:t>landing </a:t>
            </a:r>
            <a:r>
              <a:rPr sz="2000" spc="-5" dirty="0">
                <a:solidFill>
                  <a:srgbClr val="404040"/>
                </a:solidFill>
                <a:latin typeface="Carlito"/>
                <a:cs typeface="Carlito"/>
              </a:rPr>
              <a:t>(green icon) </a:t>
            </a:r>
            <a:r>
              <a:rPr sz="2000" dirty="0">
                <a:solidFill>
                  <a:srgbClr val="404040"/>
                </a:solidFill>
                <a:latin typeface="Carlito"/>
                <a:cs typeface="Carlito"/>
              </a:rPr>
              <a:t>and</a:t>
            </a:r>
            <a:r>
              <a:rPr sz="2000" spc="5" dirty="0">
                <a:solidFill>
                  <a:srgbClr val="404040"/>
                </a:solidFill>
                <a:latin typeface="Carlito"/>
                <a:cs typeface="Carlito"/>
              </a:rPr>
              <a:t> </a:t>
            </a:r>
            <a:r>
              <a:rPr sz="2000" spc="-20" dirty="0">
                <a:solidFill>
                  <a:srgbClr val="404040"/>
                </a:solidFill>
                <a:latin typeface="Carlito"/>
                <a:cs typeface="Carlito"/>
              </a:rPr>
              <a:t>failed</a:t>
            </a:r>
            <a:endParaRPr sz="2000" dirty="0">
              <a:latin typeface="Carlito"/>
              <a:cs typeface="Carlito"/>
            </a:endParaRPr>
          </a:p>
          <a:p>
            <a:pPr marL="12700">
              <a:lnSpc>
                <a:spcPts val="2305"/>
              </a:lnSpc>
            </a:pPr>
            <a:r>
              <a:rPr sz="2000" spc="-5" dirty="0">
                <a:solidFill>
                  <a:srgbClr val="404040"/>
                </a:solidFill>
                <a:latin typeface="Carlito"/>
                <a:cs typeface="Carlito"/>
              </a:rPr>
              <a:t>landing </a:t>
            </a:r>
            <a:r>
              <a:rPr sz="2000" spc="-15" dirty="0">
                <a:solidFill>
                  <a:srgbClr val="404040"/>
                </a:solidFill>
                <a:latin typeface="Carlito"/>
                <a:cs typeface="Carlito"/>
              </a:rPr>
              <a:t>(red </a:t>
            </a:r>
            <a:r>
              <a:rPr sz="2000" spc="-5" dirty="0">
                <a:solidFill>
                  <a:srgbClr val="404040"/>
                </a:solidFill>
                <a:latin typeface="Carlito"/>
                <a:cs typeface="Carlito"/>
              </a:rPr>
              <a:t>icon). </a:t>
            </a:r>
            <a:r>
              <a:rPr sz="2000" dirty="0">
                <a:solidFill>
                  <a:srgbClr val="404040"/>
                </a:solidFill>
                <a:latin typeface="Carlito"/>
                <a:cs typeface="Carlito"/>
              </a:rPr>
              <a:t>In this </a:t>
            </a:r>
            <a:r>
              <a:rPr sz="2000" spc="-25" dirty="0">
                <a:solidFill>
                  <a:srgbClr val="404040"/>
                </a:solidFill>
                <a:latin typeface="Carlito"/>
                <a:cs typeface="Carlito"/>
              </a:rPr>
              <a:t>example </a:t>
            </a:r>
            <a:r>
              <a:rPr sz="2000" spc="-40" dirty="0">
                <a:solidFill>
                  <a:srgbClr val="404040"/>
                </a:solidFill>
                <a:latin typeface="Carlito"/>
                <a:cs typeface="Carlito"/>
              </a:rPr>
              <a:t>VAFB </a:t>
            </a:r>
            <a:r>
              <a:rPr sz="2000" spc="-5" dirty="0">
                <a:solidFill>
                  <a:srgbClr val="404040"/>
                </a:solidFill>
                <a:latin typeface="Carlito"/>
                <a:cs typeface="Carlito"/>
              </a:rPr>
              <a:t>SLC-4E </a:t>
            </a:r>
            <a:r>
              <a:rPr sz="2000" spc="-20" dirty="0">
                <a:solidFill>
                  <a:srgbClr val="404040"/>
                </a:solidFill>
                <a:latin typeface="Carlito"/>
                <a:cs typeface="Carlito"/>
              </a:rPr>
              <a:t>shows </a:t>
            </a:r>
            <a:r>
              <a:rPr sz="2000" dirty="0">
                <a:solidFill>
                  <a:srgbClr val="404040"/>
                </a:solidFill>
                <a:latin typeface="Carlito"/>
                <a:cs typeface="Carlito"/>
              </a:rPr>
              <a:t>4 </a:t>
            </a:r>
            <a:r>
              <a:rPr sz="2000" spc="-5" dirty="0">
                <a:solidFill>
                  <a:srgbClr val="404040"/>
                </a:solidFill>
                <a:latin typeface="Carlito"/>
                <a:cs typeface="Carlito"/>
              </a:rPr>
              <a:t>successful landings </a:t>
            </a:r>
            <a:r>
              <a:rPr sz="2000" dirty="0">
                <a:solidFill>
                  <a:srgbClr val="404040"/>
                </a:solidFill>
                <a:latin typeface="Carlito"/>
                <a:cs typeface="Carlito"/>
              </a:rPr>
              <a:t>and 6 </a:t>
            </a:r>
            <a:r>
              <a:rPr sz="2000" spc="-20" dirty="0">
                <a:solidFill>
                  <a:srgbClr val="404040"/>
                </a:solidFill>
                <a:latin typeface="Carlito"/>
                <a:cs typeface="Carlito"/>
              </a:rPr>
              <a:t>failed</a:t>
            </a:r>
            <a:r>
              <a:rPr sz="2000" spc="-65" dirty="0">
                <a:solidFill>
                  <a:srgbClr val="404040"/>
                </a:solidFill>
                <a:latin typeface="Carlito"/>
                <a:cs typeface="Carlito"/>
              </a:rPr>
              <a:t> </a:t>
            </a:r>
            <a:r>
              <a:rPr sz="2000" spc="-5" dirty="0">
                <a:solidFill>
                  <a:srgbClr val="404040"/>
                </a:solidFill>
                <a:latin typeface="Carlito"/>
                <a:cs typeface="Carlito"/>
              </a:rPr>
              <a:t>landings.</a:t>
            </a:r>
            <a:endParaRPr sz="2000" dirty="0">
              <a:latin typeface="Carlito"/>
              <a:cs typeface="Carlito"/>
            </a:endParaRPr>
          </a:p>
        </p:txBody>
      </p:sp>
    </p:spTree>
    <p:extLst>
      <p:ext uri="{BB962C8B-B14F-4D97-AF65-F5344CB8AC3E}">
        <p14:creationId xmlns:p14="http://schemas.microsoft.com/office/powerpoint/2010/main" val="581901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7DA159-BB2A-48C3-A49F-F11C278F4D8F}"/>
              </a:ext>
            </a:extLst>
          </p:cNvPr>
          <p:cNvSpPr>
            <a:spLocks noGrp="1"/>
          </p:cNvSpPr>
          <p:nvPr>
            <p:ph type="title"/>
          </p:nvPr>
        </p:nvSpPr>
        <p:spPr/>
        <p:txBody>
          <a:bodyPr/>
          <a:lstStyle/>
          <a:p>
            <a:r>
              <a:rPr lang="fr-FR" dirty="0"/>
              <a:t>Key Location</a:t>
            </a:r>
          </a:p>
        </p:txBody>
      </p:sp>
      <p:sp>
        <p:nvSpPr>
          <p:cNvPr id="5" name="object 4">
            <a:extLst>
              <a:ext uri="{FF2B5EF4-FFF2-40B4-BE49-F238E27FC236}">
                <a16:creationId xmlns:a16="http://schemas.microsoft.com/office/drawing/2014/main" id="{A26EF24E-ED8C-4FA5-98A3-60171042F425}"/>
              </a:ext>
            </a:extLst>
          </p:cNvPr>
          <p:cNvSpPr/>
          <p:nvPr/>
        </p:nvSpPr>
        <p:spPr>
          <a:xfrm>
            <a:off x="838200" y="1479356"/>
            <a:ext cx="8389620" cy="1723643"/>
          </a:xfrm>
          <a:prstGeom prst="rect">
            <a:avLst/>
          </a:prstGeom>
          <a:blipFill>
            <a:blip r:embed="rId2" cstate="print"/>
            <a:stretch>
              <a:fillRect/>
            </a:stretch>
          </a:blipFill>
        </p:spPr>
        <p:txBody>
          <a:bodyPr wrap="square" lIns="0" tIns="0" rIns="0" bIns="0" rtlCol="0"/>
          <a:lstStyle/>
          <a:p>
            <a:endParaRPr/>
          </a:p>
        </p:txBody>
      </p:sp>
      <p:grpSp>
        <p:nvGrpSpPr>
          <p:cNvPr id="6" name="object 5">
            <a:extLst>
              <a:ext uri="{FF2B5EF4-FFF2-40B4-BE49-F238E27FC236}">
                <a16:creationId xmlns:a16="http://schemas.microsoft.com/office/drawing/2014/main" id="{DC08DA80-6106-4C61-9DB3-B7D0655C5BE7}"/>
              </a:ext>
            </a:extLst>
          </p:cNvPr>
          <p:cNvGrpSpPr/>
          <p:nvPr/>
        </p:nvGrpSpPr>
        <p:grpSpPr>
          <a:xfrm>
            <a:off x="2977179" y="3202999"/>
            <a:ext cx="7505700" cy="1743815"/>
            <a:chOff x="2802635" y="3552444"/>
            <a:chExt cx="7505700" cy="1562100"/>
          </a:xfrm>
        </p:grpSpPr>
        <p:sp>
          <p:nvSpPr>
            <p:cNvPr id="7" name="object 6">
              <a:extLst>
                <a:ext uri="{FF2B5EF4-FFF2-40B4-BE49-F238E27FC236}">
                  <a16:creationId xmlns:a16="http://schemas.microsoft.com/office/drawing/2014/main" id="{62EE561A-2ECC-4337-BCE1-9BC89A871CC1}"/>
                </a:ext>
              </a:extLst>
            </p:cNvPr>
            <p:cNvSpPr/>
            <p:nvPr/>
          </p:nvSpPr>
          <p:spPr>
            <a:xfrm>
              <a:off x="2802635" y="3552444"/>
              <a:ext cx="3409188" cy="1514855"/>
            </a:xfrm>
            <a:prstGeom prst="rect">
              <a:avLst/>
            </a:prstGeom>
            <a:blipFill>
              <a:blip r:embed="rId3" cstate="print"/>
              <a:stretch>
                <a:fillRect/>
              </a:stretch>
            </a:blipFill>
          </p:spPr>
          <p:txBody>
            <a:bodyPr wrap="square" lIns="0" tIns="0" rIns="0" bIns="0" rtlCol="0"/>
            <a:lstStyle/>
            <a:p>
              <a:endParaRPr/>
            </a:p>
          </p:txBody>
        </p:sp>
        <p:sp>
          <p:nvSpPr>
            <p:cNvPr id="8" name="object 7">
              <a:extLst>
                <a:ext uri="{FF2B5EF4-FFF2-40B4-BE49-F238E27FC236}">
                  <a16:creationId xmlns:a16="http://schemas.microsoft.com/office/drawing/2014/main" id="{5DADE8B1-F506-4F4E-AB4A-2202B8D2478D}"/>
                </a:ext>
              </a:extLst>
            </p:cNvPr>
            <p:cNvSpPr/>
            <p:nvPr/>
          </p:nvSpPr>
          <p:spPr>
            <a:xfrm>
              <a:off x="6211823" y="3552444"/>
              <a:ext cx="4096512" cy="1562099"/>
            </a:xfrm>
            <a:prstGeom prst="rect">
              <a:avLst/>
            </a:prstGeom>
            <a:blipFill>
              <a:blip r:embed="rId4" cstate="print"/>
              <a:stretch>
                <a:fillRect/>
              </a:stretch>
            </a:blipFill>
          </p:spPr>
          <p:txBody>
            <a:bodyPr wrap="square" lIns="0" tIns="0" rIns="0" bIns="0" rtlCol="0"/>
            <a:lstStyle/>
            <a:p>
              <a:endParaRPr/>
            </a:p>
          </p:txBody>
        </p:sp>
      </p:grpSp>
      <p:sp>
        <p:nvSpPr>
          <p:cNvPr id="9" name="object 3">
            <a:extLst>
              <a:ext uri="{FF2B5EF4-FFF2-40B4-BE49-F238E27FC236}">
                <a16:creationId xmlns:a16="http://schemas.microsoft.com/office/drawing/2014/main" id="{1C8C6499-8CB8-4C92-A642-168FD9767BBA}"/>
              </a:ext>
            </a:extLst>
          </p:cNvPr>
          <p:cNvSpPr txBox="1"/>
          <p:nvPr/>
        </p:nvSpPr>
        <p:spPr>
          <a:xfrm>
            <a:off x="1084275" y="5141214"/>
            <a:ext cx="9933940" cy="1062355"/>
          </a:xfrm>
          <a:prstGeom prst="rect">
            <a:avLst/>
          </a:prstGeom>
        </p:spPr>
        <p:txBody>
          <a:bodyPr vert="horz" wrap="square" lIns="0" tIns="74295" rIns="0" bIns="0" rtlCol="0">
            <a:spAutoFit/>
          </a:bodyPr>
          <a:lstStyle/>
          <a:p>
            <a:pPr marL="12700" marR="5080" algn="just">
              <a:lnSpc>
                <a:spcPct val="80000"/>
              </a:lnSpc>
              <a:spcBef>
                <a:spcPts val="585"/>
              </a:spcBef>
            </a:pPr>
            <a:r>
              <a:rPr sz="2000" spc="-5" dirty="0">
                <a:solidFill>
                  <a:srgbClr val="404040"/>
                </a:solidFill>
                <a:latin typeface="Carlito"/>
                <a:cs typeface="Carlito"/>
              </a:rPr>
              <a:t>Using </a:t>
            </a:r>
            <a:r>
              <a:rPr sz="2000" spc="-10" dirty="0">
                <a:solidFill>
                  <a:srgbClr val="404040"/>
                </a:solidFill>
                <a:latin typeface="Carlito"/>
                <a:cs typeface="Carlito"/>
              </a:rPr>
              <a:t>KSC </a:t>
            </a:r>
            <a:r>
              <a:rPr sz="2000" spc="-15" dirty="0">
                <a:solidFill>
                  <a:srgbClr val="404040"/>
                </a:solidFill>
                <a:latin typeface="Carlito"/>
                <a:cs typeface="Carlito"/>
              </a:rPr>
              <a:t>LC-39A </a:t>
            </a:r>
            <a:r>
              <a:rPr sz="2000" dirty="0">
                <a:solidFill>
                  <a:srgbClr val="404040"/>
                </a:solidFill>
                <a:latin typeface="Carlito"/>
                <a:cs typeface="Carlito"/>
              </a:rPr>
              <a:t>as an </a:t>
            </a:r>
            <a:r>
              <a:rPr sz="2000" spc="-25" dirty="0">
                <a:solidFill>
                  <a:srgbClr val="404040"/>
                </a:solidFill>
                <a:latin typeface="Carlito"/>
                <a:cs typeface="Carlito"/>
              </a:rPr>
              <a:t>example, </a:t>
            </a:r>
            <a:r>
              <a:rPr sz="2000" dirty="0">
                <a:solidFill>
                  <a:srgbClr val="404040"/>
                </a:solidFill>
                <a:latin typeface="Carlito"/>
                <a:cs typeface="Carlito"/>
              </a:rPr>
              <a:t>launch </a:t>
            </a:r>
            <a:r>
              <a:rPr sz="2000" spc="-15" dirty="0">
                <a:solidFill>
                  <a:srgbClr val="404040"/>
                </a:solidFill>
                <a:latin typeface="Carlito"/>
                <a:cs typeface="Carlito"/>
              </a:rPr>
              <a:t>sites are </a:t>
            </a:r>
            <a:r>
              <a:rPr sz="2000" spc="-10" dirty="0">
                <a:solidFill>
                  <a:srgbClr val="404040"/>
                </a:solidFill>
                <a:latin typeface="Carlito"/>
                <a:cs typeface="Carlito"/>
              </a:rPr>
              <a:t>very </a:t>
            </a:r>
            <a:r>
              <a:rPr sz="2000" spc="-5" dirty="0">
                <a:solidFill>
                  <a:srgbClr val="404040"/>
                </a:solidFill>
                <a:latin typeface="Carlito"/>
                <a:cs typeface="Carlito"/>
              </a:rPr>
              <a:t>close </a:t>
            </a:r>
            <a:r>
              <a:rPr sz="2000" spc="-25" dirty="0">
                <a:solidFill>
                  <a:srgbClr val="404040"/>
                </a:solidFill>
                <a:latin typeface="Carlito"/>
                <a:cs typeface="Carlito"/>
              </a:rPr>
              <a:t>to </a:t>
            </a:r>
            <a:r>
              <a:rPr sz="2000" spc="-35" dirty="0">
                <a:solidFill>
                  <a:srgbClr val="404040"/>
                </a:solidFill>
                <a:latin typeface="Carlito"/>
                <a:cs typeface="Carlito"/>
              </a:rPr>
              <a:t>railways </a:t>
            </a:r>
            <a:r>
              <a:rPr sz="2000" spc="-25" dirty="0">
                <a:solidFill>
                  <a:srgbClr val="404040"/>
                </a:solidFill>
                <a:latin typeface="Carlito"/>
                <a:cs typeface="Carlito"/>
              </a:rPr>
              <a:t>for </a:t>
            </a:r>
            <a:r>
              <a:rPr sz="2000" spc="-20" dirty="0">
                <a:solidFill>
                  <a:srgbClr val="404040"/>
                </a:solidFill>
                <a:latin typeface="Carlito"/>
                <a:cs typeface="Carlito"/>
              </a:rPr>
              <a:t>large </a:t>
            </a:r>
            <a:r>
              <a:rPr sz="2000" spc="-5" dirty="0">
                <a:solidFill>
                  <a:srgbClr val="404040"/>
                </a:solidFill>
                <a:latin typeface="Carlito"/>
                <a:cs typeface="Carlito"/>
              </a:rPr>
              <a:t>part and supply  </a:t>
            </a:r>
            <a:r>
              <a:rPr sz="2000" spc="-10" dirty="0">
                <a:solidFill>
                  <a:srgbClr val="404040"/>
                </a:solidFill>
                <a:latin typeface="Carlito"/>
                <a:cs typeface="Carlito"/>
              </a:rPr>
              <a:t>transportation. </a:t>
            </a:r>
            <a:r>
              <a:rPr sz="2000" spc="-5" dirty="0">
                <a:solidFill>
                  <a:srgbClr val="404040"/>
                </a:solidFill>
                <a:latin typeface="Carlito"/>
                <a:cs typeface="Carlito"/>
              </a:rPr>
              <a:t>Launch </a:t>
            </a:r>
            <a:r>
              <a:rPr sz="2000" spc="-15" dirty="0">
                <a:solidFill>
                  <a:srgbClr val="404040"/>
                </a:solidFill>
                <a:latin typeface="Carlito"/>
                <a:cs typeface="Carlito"/>
              </a:rPr>
              <a:t>sites are </a:t>
            </a:r>
            <a:r>
              <a:rPr sz="2000" dirty="0">
                <a:solidFill>
                  <a:srgbClr val="404040"/>
                </a:solidFill>
                <a:latin typeface="Carlito"/>
                <a:cs typeface="Carlito"/>
              </a:rPr>
              <a:t>close </a:t>
            </a:r>
            <a:r>
              <a:rPr sz="2000" spc="-20" dirty="0">
                <a:solidFill>
                  <a:srgbClr val="404040"/>
                </a:solidFill>
                <a:latin typeface="Carlito"/>
                <a:cs typeface="Carlito"/>
              </a:rPr>
              <a:t>to </a:t>
            </a:r>
            <a:r>
              <a:rPr sz="2000" spc="-25" dirty="0">
                <a:solidFill>
                  <a:srgbClr val="404040"/>
                </a:solidFill>
                <a:latin typeface="Carlito"/>
                <a:cs typeface="Carlito"/>
              </a:rPr>
              <a:t>highways </a:t>
            </a:r>
            <a:r>
              <a:rPr sz="2000" spc="-30" dirty="0">
                <a:solidFill>
                  <a:srgbClr val="404040"/>
                </a:solidFill>
                <a:latin typeface="Carlito"/>
                <a:cs typeface="Carlito"/>
              </a:rPr>
              <a:t>for </a:t>
            </a:r>
            <a:r>
              <a:rPr sz="2000" spc="-5" dirty="0">
                <a:solidFill>
                  <a:srgbClr val="404040"/>
                </a:solidFill>
                <a:latin typeface="Carlito"/>
                <a:cs typeface="Carlito"/>
              </a:rPr>
              <a:t>human </a:t>
            </a:r>
            <a:r>
              <a:rPr sz="2000" dirty="0">
                <a:solidFill>
                  <a:srgbClr val="404040"/>
                </a:solidFill>
                <a:latin typeface="Carlito"/>
                <a:cs typeface="Carlito"/>
              </a:rPr>
              <a:t>and </a:t>
            </a:r>
            <a:r>
              <a:rPr sz="2000" spc="-10" dirty="0">
                <a:solidFill>
                  <a:srgbClr val="404040"/>
                </a:solidFill>
                <a:latin typeface="Carlito"/>
                <a:cs typeface="Carlito"/>
              </a:rPr>
              <a:t>supply transport. Launch </a:t>
            </a:r>
            <a:r>
              <a:rPr sz="2000" spc="-15" dirty="0">
                <a:solidFill>
                  <a:srgbClr val="404040"/>
                </a:solidFill>
                <a:latin typeface="Carlito"/>
                <a:cs typeface="Carlito"/>
              </a:rPr>
              <a:t>sites  </a:t>
            </a:r>
            <a:r>
              <a:rPr sz="2000" spc="-20" dirty="0">
                <a:solidFill>
                  <a:srgbClr val="404040"/>
                </a:solidFill>
                <a:latin typeface="Carlito"/>
                <a:cs typeface="Carlito"/>
              </a:rPr>
              <a:t>are </a:t>
            </a:r>
            <a:r>
              <a:rPr sz="2000" spc="-5" dirty="0">
                <a:solidFill>
                  <a:srgbClr val="404040"/>
                </a:solidFill>
                <a:latin typeface="Carlito"/>
                <a:cs typeface="Carlito"/>
              </a:rPr>
              <a:t>also </a:t>
            </a:r>
            <a:r>
              <a:rPr sz="2000" dirty="0">
                <a:solidFill>
                  <a:srgbClr val="404040"/>
                </a:solidFill>
                <a:latin typeface="Carlito"/>
                <a:cs typeface="Carlito"/>
              </a:rPr>
              <a:t>close </a:t>
            </a:r>
            <a:r>
              <a:rPr sz="2000" spc="-15" dirty="0">
                <a:solidFill>
                  <a:srgbClr val="404040"/>
                </a:solidFill>
                <a:latin typeface="Carlito"/>
                <a:cs typeface="Carlito"/>
              </a:rPr>
              <a:t>to </a:t>
            </a:r>
            <a:r>
              <a:rPr sz="2000" spc="-10" dirty="0">
                <a:solidFill>
                  <a:srgbClr val="404040"/>
                </a:solidFill>
                <a:latin typeface="Carlito"/>
                <a:cs typeface="Carlito"/>
              </a:rPr>
              <a:t>coasts </a:t>
            </a:r>
            <a:r>
              <a:rPr sz="2000" spc="-5" dirty="0">
                <a:solidFill>
                  <a:srgbClr val="404040"/>
                </a:solidFill>
                <a:latin typeface="Carlito"/>
                <a:cs typeface="Carlito"/>
              </a:rPr>
              <a:t>and </a:t>
            </a:r>
            <a:r>
              <a:rPr sz="2000" spc="-20" dirty="0">
                <a:solidFill>
                  <a:srgbClr val="404040"/>
                </a:solidFill>
                <a:latin typeface="Carlito"/>
                <a:cs typeface="Carlito"/>
              </a:rPr>
              <a:t>relatively </a:t>
            </a:r>
            <a:r>
              <a:rPr sz="2000" spc="-25" dirty="0">
                <a:solidFill>
                  <a:srgbClr val="404040"/>
                </a:solidFill>
                <a:latin typeface="Carlito"/>
                <a:cs typeface="Carlito"/>
              </a:rPr>
              <a:t>far from </a:t>
            </a:r>
            <a:r>
              <a:rPr sz="2000" spc="-5" dirty="0">
                <a:solidFill>
                  <a:srgbClr val="404040"/>
                </a:solidFill>
                <a:latin typeface="Carlito"/>
                <a:cs typeface="Carlito"/>
              </a:rPr>
              <a:t>cities so </a:t>
            </a:r>
            <a:r>
              <a:rPr sz="2000" spc="-10" dirty="0">
                <a:solidFill>
                  <a:srgbClr val="404040"/>
                </a:solidFill>
                <a:latin typeface="Carlito"/>
                <a:cs typeface="Carlito"/>
              </a:rPr>
              <a:t>that </a:t>
            </a:r>
            <a:r>
              <a:rPr sz="2000" spc="-5" dirty="0">
                <a:solidFill>
                  <a:srgbClr val="404040"/>
                </a:solidFill>
                <a:latin typeface="Carlito"/>
                <a:cs typeface="Carlito"/>
              </a:rPr>
              <a:t>launch </a:t>
            </a:r>
            <a:r>
              <a:rPr sz="2000" spc="-20" dirty="0">
                <a:solidFill>
                  <a:srgbClr val="404040"/>
                </a:solidFill>
                <a:latin typeface="Carlito"/>
                <a:cs typeface="Carlito"/>
              </a:rPr>
              <a:t>failures </a:t>
            </a:r>
            <a:r>
              <a:rPr sz="2000" spc="-5" dirty="0">
                <a:solidFill>
                  <a:srgbClr val="404040"/>
                </a:solidFill>
                <a:latin typeface="Carlito"/>
                <a:cs typeface="Carlito"/>
              </a:rPr>
              <a:t>can land in the sea </a:t>
            </a:r>
            <a:r>
              <a:rPr sz="2000" spc="-40" dirty="0">
                <a:solidFill>
                  <a:srgbClr val="404040"/>
                </a:solidFill>
                <a:latin typeface="Carlito"/>
                <a:cs typeface="Carlito"/>
              </a:rPr>
              <a:t>to  </a:t>
            </a:r>
            <a:r>
              <a:rPr sz="2000" spc="-25" dirty="0">
                <a:solidFill>
                  <a:srgbClr val="404040"/>
                </a:solidFill>
                <a:latin typeface="Carlito"/>
                <a:cs typeface="Carlito"/>
              </a:rPr>
              <a:t>avoid </a:t>
            </a:r>
            <a:r>
              <a:rPr sz="2000" spc="-40" dirty="0">
                <a:solidFill>
                  <a:srgbClr val="404040"/>
                </a:solidFill>
                <a:latin typeface="Carlito"/>
                <a:cs typeface="Carlito"/>
              </a:rPr>
              <a:t>rockets </a:t>
            </a:r>
            <a:r>
              <a:rPr sz="2000" spc="-10" dirty="0">
                <a:solidFill>
                  <a:srgbClr val="404040"/>
                </a:solidFill>
                <a:latin typeface="Carlito"/>
                <a:cs typeface="Carlito"/>
              </a:rPr>
              <a:t>falling </a:t>
            </a:r>
            <a:r>
              <a:rPr sz="2000" spc="-5" dirty="0">
                <a:solidFill>
                  <a:srgbClr val="404040"/>
                </a:solidFill>
                <a:latin typeface="Carlito"/>
                <a:cs typeface="Carlito"/>
              </a:rPr>
              <a:t>on densely </a:t>
            </a:r>
            <a:r>
              <a:rPr sz="2000" spc="-20" dirty="0">
                <a:solidFill>
                  <a:srgbClr val="404040"/>
                </a:solidFill>
                <a:latin typeface="Carlito"/>
                <a:cs typeface="Carlito"/>
              </a:rPr>
              <a:t>populated</a:t>
            </a:r>
            <a:r>
              <a:rPr sz="2000" spc="-30" dirty="0">
                <a:solidFill>
                  <a:srgbClr val="404040"/>
                </a:solidFill>
                <a:latin typeface="Carlito"/>
                <a:cs typeface="Carlito"/>
              </a:rPr>
              <a:t> </a:t>
            </a:r>
            <a:r>
              <a:rPr sz="2000" spc="-5" dirty="0">
                <a:solidFill>
                  <a:srgbClr val="404040"/>
                </a:solidFill>
                <a:latin typeface="Carlito"/>
                <a:cs typeface="Carlito"/>
              </a:rPr>
              <a:t>areas.</a:t>
            </a:r>
            <a:endParaRPr sz="2000" dirty="0">
              <a:latin typeface="Carlito"/>
              <a:cs typeface="Carlito"/>
            </a:endParaRPr>
          </a:p>
        </p:txBody>
      </p:sp>
    </p:spTree>
    <p:extLst>
      <p:ext uri="{BB962C8B-B14F-4D97-AF65-F5344CB8AC3E}">
        <p14:creationId xmlns:p14="http://schemas.microsoft.com/office/powerpoint/2010/main" val="341415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D4CC33-6386-4397-B887-DFD2C6FA71C8}"/>
              </a:ext>
            </a:extLst>
          </p:cNvPr>
          <p:cNvSpPr>
            <a:spLocks noGrp="1"/>
          </p:cNvSpPr>
          <p:nvPr>
            <p:ph type="title"/>
          </p:nvPr>
        </p:nvSpPr>
        <p:spPr>
          <a:xfrm>
            <a:off x="838200" y="3543113"/>
            <a:ext cx="10515600" cy="1325563"/>
          </a:xfrm>
        </p:spPr>
        <p:txBody>
          <a:bodyPr>
            <a:normAutofit/>
          </a:bodyPr>
          <a:lstStyle/>
          <a:p>
            <a:r>
              <a:rPr lang="fr-FR" sz="4400" dirty="0"/>
              <a:t>Building a Dashboard </a:t>
            </a:r>
            <a:r>
              <a:rPr lang="fr-FR" sz="4400" dirty="0" err="1"/>
              <a:t>with</a:t>
            </a:r>
            <a:r>
              <a:rPr lang="fr-FR" sz="4400" dirty="0"/>
              <a:t> </a:t>
            </a:r>
            <a:r>
              <a:rPr lang="fr-FR" sz="4400" dirty="0" err="1"/>
              <a:t>Ploty</a:t>
            </a:r>
            <a:endParaRPr lang="fr-FR" sz="4400" dirty="0"/>
          </a:p>
        </p:txBody>
      </p:sp>
      <p:cxnSp>
        <p:nvCxnSpPr>
          <p:cNvPr id="6" name="Connecteur droit 5">
            <a:extLst>
              <a:ext uri="{FF2B5EF4-FFF2-40B4-BE49-F238E27FC236}">
                <a16:creationId xmlns:a16="http://schemas.microsoft.com/office/drawing/2014/main" id="{C34A6644-97EA-45B3-BB85-50E9CC35AF40}"/>
              </a:ext>
            </a:extLst>
          </p:cNvPr>
          <p:cNvCxnSpPr/>
          <p:nvPr/>
        </p:nvCxnSpPr>
        <p:spPr>
          <a:xfrm>
            <a:off x="0" y="5181600"/>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603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3A3958-8749-4D58-B207-639792A00E4F}"/>
              </a:ext>
            </a:extLst>
          </p:cNvPr>
          <p:cNvSpPr>
            <a:spLocks noGrp="1"/>
          </p:cNvSpPr>
          <p:nvPr>
            <p:ph type="title"/>
          </p:nvPr>
        </p:nvSpPr>
        <p:spPr/>
        <p:txBody>
          <a:bodyPr/>
          <a:lstStyle/>
          <a:p>
            <a:r>
              <a:rPr lang="fr-FR" dirty="0"/>
              <a:t>SUCCESSFUL LAUNCHES AMOUG LAUNCH SITES</a:t>
            </a:r>
          </a:p>
        </p:txBody>
      </p:sp>
      <p:sp>
        <p:nvSpPr>
          <p:cNvPr id="5" name="object 4">
            <a:extLst>
              <a:ext uri="{FF2B5EF4-FFF2-40B4-BE49-F238E27FC236}">
                <a16:creationId xmlns:a16="http://schemas.microsoft.com/office/drawing/2014/main" id="{5464F9A6-9BE2-43B1-8D14-B28444D516DE}"/>
              </a:ext>
            </a:extLst>
          </p:cNvPr>
          <p:cNvSpPr/>
          <p:nvPr/>
        </p:nvSpPr>
        <p:spPr>
          <a:xfrm>
            <a:off x="2187388" y="1923288"/>
            <a:ext cx="2856603" cy="2581656"/>
          </a:xfrm>
          <a:prstGeom prst="rect">
            <a:avLst/>
          </a:prstGeom>
          <a:blipFill>
            <a:blip r:embed="rId2" cstate="print"/>
            <a:stretch>
              <a:fillRect/>
            </a:stretch>
          </a:blipFill>
        </p:spPr>
        <p:txBody>
          <a:bodyPr wrap="square" lIns="0" tIns="0" rIns="0" bIns="0" rtlCol="0"/>
          <a:lstStyle/>
          <a:p>
            <a:endParaRPr/>
          </a:p>
        </p:txBody>
      </p:sp>
      <p:sp>
        <p:nvSpPr>
          <p:cNvPr id="6" name="object 5">
            <a:extLst>
              <a:ext uri="{FF2B5EF4-FFF2-40B4-BE49-F238E27FC236}">
                <a16:creationId xmlns:a16="http://schemas.microsoft.com/office/drawing/2014/main" id="{2096B462-1F35-4DB3-8CC7-D979872329BB}"/>
              </a:ext>
            </a:extLst>
          </p:cNvPr>
          <p:cNvSpPr/>
          <p:nvPr/>
        </p:nvSpPr>
        <p:spPr>
          <a:xfrm>
            <a:off x="5854848" y="3570552"/>
            <a:ext cx="1085087" cy="665988"/>
          </a:xfrm>
          <a:prstGeom prst="rect">
            <a:avLst/>
          </a:prstGeom>
          <a:blipFill>
            <a:blip r:embed="rId3" cstate="print"/>
            <a:stretch>
              <a:fillRect/>
            </a:stretch>
          </a:blipFill>
        </p:spPr>
        <p:txBody>
          <a:bodyPr wrap="square" lIns="0" tIns="0" rIns="0" bIns="0" rtlCol="0"/>
          <a:lstStyle/>
          <a:p>
            <a:endParaRPr/>
          </a:p>
        </p:txBody>
      </p:sp>
      <p:sp>
        <p:nvSpPr>
          <p:cNvPr id="7" name="object 3">
            <a:extLst>
              <a:ext uri="{FF2B5EF4-FFF2-40B4-BE49-F238E27FC236}">
                <a16:creationId xmlns:a16="http://schemas.microsoft.com/office/drawing/2014/main" id="{A1E48430-A4A3-429B-9F8D-6F8FA0CD9DA9}"/>
              </a:ext>
            </a:extLst>
          </p:cNvPr>
          <p:cNvSpPr txBox="1"/>
          <p:nvPr/>
        </p:nvSpPr>
        <p:spPr>
          <a:xfrm>
            <a:off x="848055" y="4796409"/>
            <a:ext cx="10751820" cy="1154430"/>
          </a:xfrm>
          <a:prstGeom prst="rect">
            <a:avLst/>
          </a:prstGeom>
        </p:spPr>
        <p:txBody>
          <a:bodyPr vert="horz" wrap="square" lIns="0" tIns="43180" rIns="0" bIns="0" rtlCol="0">
            <a:spAutoFit/>
          </a:bodyPr>
          <a:lstStyle/>
          <a:p>
            <a:pPr marL="12700" marR="5080">
              <a:lnSpc>
                <a:spcPct val="90000"/>
              </a:lnSpc>
              <a:spcBef>
                <a:spcPts val="340"/>
              </a:spcBef>
            </a:pPr>
            <a:r>
              <a:rPr sz="2000" spc="-5" dirty="0">
                <a:solidFill>
                  <a:srgbClr val="404040"/>
                </a:solidFill>
                <a:latin typeface="Carlito"/>
                <a:cs typeface="Carlito"/>
              </a:rPr>
              <a:t>This is </a:t>
            </a:r>
            <a:r>
              <a:rPr sz="2000" dirty="0">
                <a:solidFill>
                  <a:srgbClr val="404040"/>
                </a:solidFill>
                <a:latin typeface="Carlito"/>
                <a:cs typeface="Carlito"/>
              </a:rPr>
              <a:t>the </a:t>
            </a:r>
            <a:r>
              <a:rPr sz="2000" spc="-5" dirty="0">
                <a:solidFill>
                  <a:srgbClr val="404040"/>
                </a:solidFill>
                <a:latin typeface="Carlito"/>
                <a:cs typeface="Carlito"/>
              </a:rPr>
              <a:t>distribution of successful </a:t>
            </a:r>
            <a:r>
              <a:rPr sz="2000" dirty="0">
                <a:solidFill>
                  <a:srgbClr val="404040"/>
                </a:solidFill>
                <a:latin typeface="Carlito"/>
                <a:cs typeface="Carlito"/>
              </a:rPr>
              <a:t>landings </a:t>
            </a:r>
            <a:r>
              <a:rPr sz="2000" spc="-20" dirty="0">
                <a:solidFill>
                  <a:srgbClr val="404040"/>
                </a:solidFill>
                <a:latin typeface="Carlito"/>
                <a:cs typeface="Carlito"/>
              </a:rPr>
              <a:t>across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spc="-5" dirty="0">
                <a:solidFill>
                  <a:srgbClr val="404040"/>
                </a:solidFill>
                <a:latin typeface="Carlito"/>
                <a:cs typeface="Carlito"/>
              </a:rPr>
              <a:t>CCAFS </a:t>
            </a:r>
            <a:r>
              <a:rPr sz="2000" spc="-10" dirty="0">
                <a:solidFill>
                  <a:srgbClr val="404040"/>
                </a:solidFill>
                <a:latin typeface="Carlito"/>
                <a:cs typeface="Carlito"/>
              </a:rPr>
              <a:t>LC-40 </a:t>
            </a:r>
            <a:r>
              <a:rPr sz="2000" spc="-5" dirty="0">
                <a:solidFill>
                  <a:srgbClr val="404040"/>
                </a:solidFill>
                <a:latin typeface="Carlito"/>
                <a:cs typeface="Carlito"/>
              </a:rPr>
              <a:t>is </a:t>
            </a:r>
            <a:r>
              <a:rPr sz="2000" dirty="0">
                <a:solidFill>
                  <a:srgbClr val="404040"/>
                </a:solidFill>
                <a:latin typeface="Carlito"/>
                <a:cs typeface="Carlito"/>
              </a:rPr>
              <a:t>the </a:t>
            </a:r>
            <a:r>
              <a:rPr sz="2000" spc="-5" dirty="0">
                <a:solidFill>
                  <a:srgbClr val="404040"/>
                </a:solidFill>
                <a:latin typeface="Carlito"/>
                <a:cs typeface="Carlito"/>
              </a:rPr>
              <a:t>old name of  CCAFS SLC-40 </a:t>
            </a:r>
            <a:r>
              <a:rPr sz="2000" dirty="0">
                <a:solidFill>
                  <a:srgbClr val="404040"/>
                </a:solidFill>
                <a:latin typeface="Carlito"/>
                <a:cs typeface="Carlito"/>
              </a:rPr>
              <a:t>so </a:t>
            </a:r>
            <a:r>
              <a:rPr sz="2000" spc="-5" dirty="0">
                <a:solidFill>
                  <a:srgbClr val="404040"/>
                </a:solidFill>
                <a:latin typeface="Carlito"/>
                <a:cs typeface="Carlito"/>
              </a:rPr>
              <a:t>CCAFS </a:t>
            </a:r>
            <a:r>
              <a:rPr sz="2000" dirty="0">
                <a:solidFill>
                  <a:srgbClr val="404040"/>
                </a:solidFill>
                <a:latin typeface="Carlito"/>
                <a:cs typeface="Carlito"/>
              </a:rPr>
              <a:t>and </a:t>
            </a:r>
            <a:r>
              <a:rPr sz="2000" spc="-5" dirty="0">
                <a:solidFill>
                  <a:srgbClr val="404040"/>
                </a:solidFill>
                <a:latin typeface="Carlito"/>
                <a:cs typeface="Carlito"/>
              </a:rPr>
              <a:t>KSC </a:t>
            </a:r>
            <a:r>
              <a:rPr sz="2000" spc="-35" dirty="0">
                <a:solidFill>
                  <a:srgbClr val="404040"/>
                </a:solidFill>
                <a:latin typeface="Carlito"/>
                <a:cs typeface="Carlito"/>
              </a:rPr>
              <a:t>have </a:t>
            </a:r>
            <a:r>
              <a:rPr sz="2000" dirty="0">
                <a:solidFill>
                  <a:srgbClr val="404040"/>
                </a:solidFill>
                <a:latin typeface="Carlito"/>
                <a:cs typeface="Carlito"/>
              </a:rPr>
              <a:t>the </a:t>
            </a:r>
            <a:r>
              <a:rPr sz="2000" spc="-5" dirty="0">
                <a:solidFill>
                  <a:srgbClr val="404040"/>
                </a:solidFill>
                <a:latin typeface="Carlito"/>
                <a:cs typeface="Carlito"/>
              </a:rPr>
              <a:t>same amount </a:t>
            </a:r>
            <a:r>
              <a:rPr sz="2000" dirty="0">
                <a:solidFill>
                  <a:srgbClr val="404040"/>
                </a:solidFill>
                <a:latin typeface="Carlito"/>
                <a:cs typeface="Carlito"/>
              </a:rPr>
              <a:t>of </a:t>
            </a:r>
            <a:r>
              <a:rPr sz="2000" spc="-5" dirty="0">
                <a:solidFill>
                  <a:srgbClr val="404040"/>
                </a:solidFill>
                <a:latin typeface="Carlito"/>
                <a:cs typeface="Carlito"/>
              </a:rPr>
              <a:t>successful landings, but </a:t>
            </a:r>
            <a:r>
              <a:rPr sz="2000" dirty="0">
                <a:solidFill>
                  <a:srgbClr val="404040"/>
                </a:solidFill>
                <a:latin typeface="Carlito"/>
                <a:cs typeface="Carlito"/>
              </a:rPr>
              <a:t>a majority of the  </a:t>
            </a:r>
            <a:r>
              <a:rPr sz="2000" spc="-5" dirty="0">
                <a:solidFill>
                  <a:srgbClr val="404040"/>
                </a:solidFill>
                <a:latin typeface="Carlito"/>
                <a:cs typeface="Carlito"/>
              </a:rPr>
              <a:t>successful </a:t>
            </a:r>
            <a:r>
              <a:rPr sz="2000" dirty="0">
                <a:solidFill>
                  <a:srgbClr val="404040"/>
                </a:solidFill>
                <a:latin typeface="Carlito"/>
                <a:cs typeface="Carlito"/>
              </a:rPr>
              <a:t>landings </a:t>
            </a:r>
            <a:r>
              <a:rPr sz="2000" spc="-5" dirty="0">
                <a:solidFill>
                  <a:srgbClr val="404040"/>
                </a:solidFill>
                <a:latin typeface="Carlito"/>
                <a:cs typeface="Carlito"/>
              </a:rPr>
              <a:t>where </a:t>
            </a:r>
            <a:r>
              <a:rPr sz="2000" spc="-20" dirty="0">
                <a:solidFill>
                  <a:srgbClr val="404040"/>
                </a:solidFill>
                <a:latin typeface="Carlito"/>
                <a:cs typeface="Carlito"/>
              </a:rPr>
              <a:t>performed </a:t>
            </a:r>
            <a:r>
              <a:rPr sz="2000" spc="-25" dirty="0">
                <a:solidFill>
                  <a:srgbClr val="404040"/>
                </a:solidFill>
                <a:latin typeface="Carlito"/>
                <a:cs typeface="Carlito"/>
              </a:rPr>
              <a:t>before </a:t>
            </a:r>
            <a:r>
              <a:rPr sz="2000" dirty="0">
                <a:solidFill>
                  <a:srgbClr val="404040"/>
                </a:solidFill>
                <a:latin typeface="Carlito"/>
                <a:cs typeface="Carlito"/>
              </a:rPr>
              <a:t>the </a:t>
            </a:r>
            <a:r>
              <a:rPr sz="2000" spc="-5" dirty="0">
                <a:solidFill>
                  <a:srgbClr val="404040"/>
                </a:solidFill>
                <a:latin typeface="Carlito"/>
                <a:cs typeface="Carlito"/>
              </a:rPr>
              <a:t>name </a:t>
            </a:r>
            <a:r>
              <a:rPr sz="2000" dirty="0">
                <a:solidFill>
                  <a:srgbClr val="404040"/>
                </a:solidFill>
                <a:latin typeface="Carlito"/>
                <a:cs typeface="Carlito"/>
              </a:rPr>
              <a:t>change. </a:t>
            </a:r>
            <a:r>
              <a:rPr sz="2000" spc="-40" dirty="0">
                <a:solidFill>
                  <a:srgbClr val="404040"/>
                </a:solidFill>
                <a:latin typeface="Carlito"/>
                <a:cs typeface="Carlito"/>
              </a:rPr>
              <a:t>VAFB </a:t>
            </a:r>
            <a:r>
              <a:rPr sz="2000" spc="-5" dirty="0">
                <a:solidFill>
                  <a:srgbClr val="404040"/>
                </a:solidFill>
                <a:latin typeface="Carlito"/>
                <a:cs typeface="Carlito"/>
              </a:rPr>
              <a:t>has </a:t>
            </a:r>
            <a:r>
              <a:rPr sz="2000" dirty="0">
                <a:solidFill>
                  <a:srgbClr val="404040"/>
                </a:solidFill>
                <a:latin typeface="Carlito"/>
                <a:cs typeface="Carlito"/>
              </a:rPr>
              <a:t>the </a:t>
            </a:r>
            <a:r>
              <a:rPr sz="2000" spc="-20" dirty="0">
                <a:solidFill>
                  <a:srgbClr val="404040"/>
                </a:solidFill>
                <a:latin typeface="Carlito"/>
                <a:cs typeface="Carlito"/>
              </a:rPr>
              <a:t>smallest share </a:t>
            </a:r>
            <a:r>
              <a:rPr sz="2000" spc="-5" dirty="0">
                <a:solidFill>
                  <a:srgbClr val="404040"/>
                </a:solidFill>
                <a:latin typeface="Carlito"/>
                <a:cs typeface="Carlito"/>
              </a:rPr>
              <a:t>of successful  </a:t>
            </a:r>
            <a:r>
              <a:rPr sz="2000" dirty="0">
                <a:solidFill>
                  <a:srgbClr val="404040"/>
                </a:solidFill>
                <a:latin typeface="Carlito"/>
                <a:cs typeface="Carlito"/>
              </a:rPr>
              <a:t>landings. </a:t>
            </a:r>
            <a:r>
              <a:rPr sz="2000" spc="-5" dirty="0">
                <a:solidFill>
                  <a:srgbClr val="404040"/>
                </a:solidFill>
                <a:latin typeface="Carlito"/>
                <a:cs typeface="Carlito"/>
              </a:rPr>
              <a:t>This </a:t>
            </a:r>
            <a:r>
              <a:rPr sz="2000" spc="-25" dirty="0">
                <a:solidFill>
                  <a:srgbClr val="404040"/>
                </a:solidFill>
                <a:latin typeface="Carlito"/>
                <a:cs typeface="Carlito"/>
              </a:rPr>
              <a:t>may </a:t>
            </a:r>
            <a:r>
              <a:rPr sz="2000" dirty="0">
                <a:solidFill>
                  <a:srgbClr val="404040"/>
                </a:solidFill>
                <a:latin typeface="Carlito"/>
                <a:cs typeface="Carlito"/>
              </a:rPr>
              <a:t>be due </a:t>
            </a:r>
            <a:r>
              <a:rPr sz="2000" spc="-20" dirty="0">
                <a:solidFill>
                  <a:srgbClr val="404040"/>
                </a:solidFill>
                <a:latin typeface="Carlito"/>
                <a:cs typeface="Carlito"/>
              </a:rPr>
              <a:t>to </a:t>
            </a:r>
            <a:r>
              <a:rPr sz="2000" spc="-5" dirty="0">
                <a:solidFill>
                  <a:srgbClr val="404040"/>
                </a:solidFill>
                <a:latin typeface="Carlito"/>
                <a:cs typeface="Carlito"/>
              </a:rPr>
              <a:t>smaller sample </a:t>
            </a:r>
            <a:r>
              <a:rPr sz="2000" dirty="0">
                <a:solidFill>
                  <a:srgbClr val="404040"/>
                </a:solidFill>
                <a:latin typeface="Carlito"/>
                <a:cs typeface="Carlito"/>
              </a:rPr>
              <a:t>and </a:t>
            </a:r>
            <a:r>
              <a:rPr sz="2000" spc="-5" dirty="0">
                <a:solidFill>
                  <a:srgbClr val="404040"/>
                </a:solidFill>
                <a:latin typeface="Carlito"/>
                <a:cs typeface="Carlito"/>
              </a:rPr>
              <a:t>increase in </a:t>
            </a:r>
            <a:r>
              <a:rPr sz="2000" spc="-15" dirty="0">
                <a:solidFill>
                  <a:srgbClr val="404040"/>
                </a:solidFill>
                <a:latin typeface="Carlito"/>
                <a:cs typeface="Carlito"/>
              </a:rPr>
              <a:t>difficulty </a:t>
            </a:r>
            <a:r>
              <a:rPr sz="2000" spc="-5" dirty="0">
                <a:solidFill>
                  <a:srgbClr val="404040"/>
                </a:solidFill>
                <a:latin typeface="Carlito"/>
                <a:cs typeface="Carlito"/>
              </a:rPr>
              <a:t>of </a:t>
            </a:r>
            <a:r>
              <a:rPr sz="2000" dirty="0">
                <a:solidFill>
                  <a:srgbClr val="404040"/>
                </a:solidFill>
                <a:latin typeface="Carlito"/>
                <a:cs typeface="Carlito"/>
              </a:rPr>
              <a:t>launching </a:t>
            </a:r>
            <a:r>
              <a:rPr sz="2000" spc="-5" dirty="0">
                <a:solidFill>
                  <a:srgbClr val="404040"/>
                </a:solidFill>
                <a:latin typeface="Carlito"/>
                <a:cs typeface="Carlito"/>
              </a:rPr>
              <a:t>in </a:t>
            </a:r>
            <a:r>
              <a:rPr sz="2000" dirty="0">
                <a:solidFill>
                  <a:srgbClr val="404040"/>
                </a:solidFill>
                <a:latin typeface="Carlito"/>
                <a:cs typeface="Carlito"/>
              </a:rPr>
              <a:t>the </a:t>
            </a:r>
            <a:r>
              <a:rPr sz="2000" spc="-25" dirty="0">
                <a:solidFill>
                  <a:srgbClr val="404040"/>
                </a:solidFill>
                <a:latin typeface="Carlito"/>
                <a:cs typeface="Carlito"/>
              </a:rPr>
              <a:t>west</a:t>
            </a:r>
            <a:r>
              <a:rPr sz="2000" spc="-65" dirty="0">
                <a:solidFill>
                  <a:srgbClr val="404040"/>
                </a:solidFill>
                <a:latin typeface="Carlito"/>
                <a:cs typeface="Carlito"/>
              </a:rPr>
              <a:t> </a:t>
            </a:r>
            <a:r>
              <a:rPr sz="2000" spc="-10" dirty="0">
                <a:solidFill>
                  <a:srgbClr val="404040"/>
                </a:solidFill>
                <a:latin typeface="Carlito"/>
                <a:cs typeface="Carlito"/>
              </a:rPr>
              <a:t>coast.</a:t>
            </a:r>
            <a:endParaRPr sz="2000" dirty="0">
              <a:latin typeface="Carlito"/>
              <a:cs typeface="Carlito"/>
            </a:endParaRPr>
          </a:p>
        </p:txBody>
      </p:sp>
    </p:spTree>
    <p:extLst>
      <p:ext uri="{BB962C8B-B14F-4D97-AF65-F5344CB8AC3E}">
        <p14:creationId xmlns:p14="http://schemas.microsoft.com/office/powerpoint/2010/main" val="3007226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C895E3-0D13-4FCF-A180-FC505F2601BF}"/>
              </a:ext>
            </a:extLst>
          </p:cNvPr>
          <p:cNvSpPr>
            <a:spLocks noGrp="1"/>
          </p:cNvSpPr>
          <p:nvPr>
            <p:ph type="title"/>
          </p:nvPr>
        </p:nvSpPr>
        <p:spPr/>
        <p:txBody>
          <a:bodyPr/>
          <a:lstStyle/>
          <a:p>
            <a:r>
              <a:rPr lang="fr-FR" dirty="0"/>
              <a:t>HIGH SUCCESS RATE LAUNCH SITE</a:t>
            </a:r>
          </a:p>
        </p:txBody>
      </p:sp>
      <p:sp>
        <p:nvSpPr>
          <p:cNvPr id="5" name="object 4">
            <a:extLst>
              <a:ext uri="{FF2B5EF4-FFF2-40B4-BE49-F238E27FC236}">
                <a16:creationId xmlns:a16="http://schemas.microsoft.com/office/drawing/2014/main" id="{3A7C11AE-C1E3-4CA0-8739-AFAD9860B4B0}"/>
              </a:ext>
            </a:extLst>
          </p:cNvPr>
          <p:cNvSpPr/>
          <p:nvPr/>
        </p:nvSpPr>
        <p:spPr>
          <a:xfrm>
            <a:off x="6711784" y="2243327"/>
            <a:ext cx="2570988" cy="2570988"/>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1F834871-80A5-4EBA-A2EC-995CF58862DD}"/>
              </a:ext>
            </a:extLst>
          </p:cNvPr>
          <p:cNvSpPr/>
          <p:nvPr/>
        </p:nvSpPr>
        <p:spPr>
          <a:xfrm>
            <a:off x="10261361" y="2243327"/>
            <a:ext cx="682214" cy="304800"/>
          </a:xfrm>
          <a:prstGeom prst="rect">
            <a:avLst/>
          </a:prstGeom>
          <a:blipFill>
            <a:blip r:embed="rId3"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C2368287-64FD-41A6-93D0-AB12FD27E99D}"/>
              </a:ext>
            </a:extLst>
          </p:cNvPr>
          <p:cNvSpPr/>
          <p:nvPr/>
        </p:nvSpPr>
        <p:spPr>
          <a:xfrm>
            <a:off x="1248155" y="2308859"/>
            <a:ext cx="3951374" cy="239267"/>
          </a:xfrm>
          <a:prstGeom prst="rect">
            <a:avLst/>
          </a:prstGeom>
          <a:blipFill>
            <a:blip r:embed="rId4" cstate="print"/>
            <a:stretch>
              <a:fillRect/>
            </a:stretch>
          </a:blipFill>
        </p:spPr>
        <p:txBody>
          <a:bodyPr wrap="square" lIns="0" tIns="0" rIns="0" bIns="0" rtlCol="0"/>
          <a:lstStyle/>
          <a:p>
            <a:endParaRPr/>
          </a:p>
        </p:txBody>
      </p:sp>
      <p:sp>
        <p:nvSpPr>
          <p:cNvPr id="8" name="object 3">
            <a:extLst>
              <a:ext uri="{FF2B5EF4-FFF2-40B4-BE49-F238E27FC236}">
                <a16:creationId xmlns:a16="http://schemas.microsoft.com/office/drawing/2014/main" id="{A11B47D5-9B9D-4F6C-A661-3B93DE2E9B07}"/>
              </a:ext>
            </a:extLst>
          </p:cNvPr>
          <p:cNvSpPr txBox="1"/>
          <p:nvPr/>
        </p:nvSpPr>
        <p:spPr>
          <a:xfrm>
            <a:off x="1176020" y="5068061"/>
            <a:ext cx="9121532" cy="320601"/>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404040"/>
                </a:solidFill>
                <a:latin typeface="Carlito"/>
                <a:cs typeface="Carlito"/>
              </a:rPr>
              <a:t>KSC LC-39A has </a:t>
            </a:r>
            <a:r>
              <a:rPr sz="2000" dirty="0">
                <a:solidFill>
                  <a:srgbClr val="404040"/>
                </a:solidFill>
                <a:latin typeface="Carlito"/>
                <a:cs typeface="Carlito"/>
              </a:rPr>
              <a:t>the </a:t>
            </a:r>
            <a:r>
              <a:rPr sz="2000" spc="-10" dirty="0">
                <a:solidFill>
                  <a:srgbClr val="404040"/>
                </a:solidFill>
                <a:latin typeface="Carlito"/>
                <a:cs typeface="Carlito"/>
              </a:rPr>
              <a:t>highest </a:t>
            </a:r>
            <a:r>
              <a:rPr sz="2000" dirty="0">
                <a:solidFill>
                  <a:srgbClr val="404040"/>
                </a:solidFill>
                <a:latin typeface="Carlito"/>
                <a:cs typeface="Carlito"/>
              </a:rPr>
              <a:t>success </a:t>
            </a:r>
            <a:r>
              <a:rPr sz="2000" spc="-40" dirty="0">
                <a:solidFill>
                  <a:srgbClr val="404040"/>
                </a:solidFill>
                <a:latin typeface="Carlito"/>
                <a:cs typeface="Carlito"/>
              </a:rPr>
              <a:t>rate </a:t>
            </a:r>
            <a:r>
              <a:rPr sz="2000" spc="-5" dirty="0">
                <a:solidFill>
                  <a:srgbClr val="404040"/>
                </a:solidFill>
                <a:latin typeface="Carlito"/>
                <a:cs typeface="Carlito"/>
              </a:rPr>
              <a:t>with </a:t>
            </a:r>
            <a:r>
              <a:rPr sz="2000" dirty="0">
                <a:solidFill>
                  <a:srgbClr val="404040"/>
                </a:solidFill>
                <a:latin typeface="Carlito"/>
                <a:cs typeface="Carlito"/>
              </a:rPr>
              <a:t>10 </a:t>
            </a:r>
            <a:r>
              <a:rPr sz="2000" spc="-5" dirty="0">
                <a:solidFill>
                  <a:srgbClr val="404040"/>
                </a:solidFill>
                <a:latin typeface="Carlito"/>
                <a:cs typeface="Carlito"/>
              </a:rPr>
              <a:t>successful </a:t>
            </a:r>
            <a:r>
              <a:rPr sz="2000" dirty="0">
                <a:solidFill>
                  <a:srgbClr val="404040"/>
                </a:solidFill>
                <a:latin typeface="Carlito"/>
                <a:cs typeface="Carlito"/>
              </a:rPr>
              <a:t>landings and 3 </a:t>
            </a:r>
            <a:r>
              <a:rPr sz="2000" spc="-20" dirty="0">
                <a:solidFill>
                  <a:srgbClr val="404040"/>
                </a:solidFill>
                <a:latin typeface="Carlito"/>
                <a:cs typeface="Carlito"/>
              </a:rPr>
              <a:t>failed</a:t>
            </a:r>
            <a:r>
              <a:rPr sz="2000" spc="-105" dirty="0">
                <a:solidFill>
                  <a:srgbClr val="404040"/>
                </a:solidFill>
                <a:latin typeface="Carlito"/>
                <a:cs typeface="Carlito"/>
              </a:rPr>
              <a:t> </a:t>
            </a:r>
            <a:r>
              <a:rPr sz="2000" dirty="0">
                <a:solidFill>
                  <a:srgbClr val="404040"/>
                </a:solidFill>
                <a:latin typeface="Carlito"/>
                <a:cs typeface="Carlito"/>
              </a:rPr>
              <a:t>landings.</a:t>
            </a:r>
            <a:endParaRPr sz="2000" dirty="0">
              <a:latin typeface="Carlito"/>
              <a:cs typeface="Carlito"/>
            </a:endParaRPr>
          </a:p>
        </p:txBody>
      </p:sp>
    </p:spTree>
    <p:extLst>
      <p:ext uri="{BB962C8B-B14F-4D97-AF65-F5344CB8AC3E}">
        <p14:creationId xmlns:p14="http://schemas.microsoft.com/office/powerpoint/2010/main" val="3851403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4B820B-C0A9-4FB6-AF0C-1694EEA1DB9A}"/>
              </a:ext>
            </a:extLst>
          </p:cNvPr>
          <p:cNvSpPr>
            <a:spLocks noGrp="1"/>
          </p:cNvSpPr>
          <p:nvPr>
            <p:ph type="title"/>
          </p:nvPr>
        </p:nvSpPr>
        <p:spPr/>
        <p:txBody>
          <a:bodyPr>
            <a:normAutofit/>
          </a:bodyPr>
          <a:lstStyle/>
          <a:p>
            <a:r>
              <a:rPr lang="fr-FR" sz="3600" dirty="0"/>
              <a:t>PAYLOAD MASS vs SUCCESS vs BOOSTER VERSION CATEGORY</a:t>
            </a:r>
          </a:p>
        </p:txBody>
      </p:sp>
      <p:sp>
        <p:nvSpPr>
          <p:cNvPr id="5" name="object 4">
            <a:extLst>
              <a:ext uri="{FF2B5EF4-FFF2-40B4-BE49-F238E27FC236}">
                <a16:creationId xmlns:a16="http://schemas.microsoft.com/office/drawing/2014/main" id="{D71FD2AC-5068-45AE-BB68-048F999FBAD1}"/>
              </a:ext>
            </a:extLst>
          </p:cNvPr>
          <p:cNvSpPr/>
          <p:nvPr/>
        </p:nvSpPr>
        <p:spPr>
          <a:xfrm>
            <a:off x="417958" y="1774321"/>
            <a:ext cx="11568046" cy="2981568"/>
          </a:xfrm>
          <a:prstGeom prst="rect">
            <a:avLst/>
          </a:prstGeom>
          <a:blipFill>
            <a:blip r:embed="rId2" cstate="print"/>
            <a:stretch>
              <a:fillRect/>
            </a:stretch>
          </a:blipFill>
        </p:spPr>
        <p:txBody>
          <a:bodyPr wrap="square" lIns="0" tIns="0" rIns="0" bIns="0" rtlCol="0"/>
          <a:lstStyle/>
          <a:p>
            <a:endParaRPr/>
          </a:p>
        </p:txBody>
      </p:sp>
      <p:sp>
        <p:nvSpPr>
          <p:cNvPr id="6" name="object 3">
            <a:extLst>
              <a:ext uri="{FF2B5EF4-FFF2-40B4-BE49-F238E27FC236}">
                <a16:creationId xmlns:a16="http://schemas.microsoft.com/office/drawing/2014/main" id="{773BDA8A-5C95-47ED-98E9-8B57FA55FA57}"/>
              </a:ext>
            </a:extLst>
          </p:cNvPr>
          <p:cNvSpPr txBox="1"/>
          <p:nvPr/>
        </p:nvSpPr>
        <p:spPr>
          <a:xfrm>
            <a:off x="1084275" y="4868926"/>
            <a:ext cx="9767570" cy="1169670"/>
          </a:xfrm>
          <a:prstGeom prst="rect">
            <a:avLst/>
          </a:prstGeom>
        </p:spPr>
        <p:txBody>
          <a:bodyPr vert="horz" wrap="square" lIns="0" tIns="38100" rIns="0" bIns="0" rtlCol="0">
            <a:spAutoFit/>
          </a:bodyPr>
          <a:lstStyle/>
          <a:p>
            <a:pPr marL="12700" marR="5080">
              <a:lnSpc>
                <a:spcPct val="91700"/>
              </a:lnSpc>
              <a:spcBef>
                <a:spcPts val="300"/>
              </a:spcBef>
            </a:pPr>
            <a:r>
              <a:rPr sz="2000" spc="-5" dirty="0">
                <a:solidFill>
                  <a:srgbClr val="404040"/>
                </a:solidFill>
                <a:latin typeface="Carlito"/>
                <a:cs typeface="Carlito"/>
              </a:rPr>
              <a:t>Plotly dashboard has </a:t>
            </a:r>
            <a:r>
              <a:rPr sz="2000" dirty="0">
                <a:solidFill>
                  <a:srgbClr val="404040"/>
                </a:solidFill>
                <a:latin typeface="Carlito"/>
                <a:cs typeface="Carlito"/>
              </a:rPr>
              <a:t>a </a:t>
            </a:r>
            <a:r>
              <a:rPr sz="2000" spc="-25" dirty="0">
                <a:solidFill>
                  <a:srgbClr val="404040"/>
                </a:solidFill>
                <a:latin typeface="Carlito"/>
                <a:cs typeface="Carlito"/>
              </a:rPr>
              <a:t>Payload </a:t>
            </a:r>
            <a:r>
              <a:rPr sz="2000" spc="-20" dirty="0">
                <a:solidFill>
                  <a:srgbClr val="404040"/>
                </a:solidFill>
                <a:latin typeface="Carlito"/>
                <a:cs typeface="Carlito"/>
              </a:rPr>
              <a:t>range </a:t>
            </a:r>
            <a:r>
              <a:rPr sz="2000" spc="-60" dirty="0">
                <a:solidFill>
                  <a:srgbClr val="404040"/>
                </a:solidFill>
                <a:latin typeface="Carlito"/>
                <a:cs typeface="Carlito"/>
              </a:rPr>
              <a:t>selector. </a:t>
            </a:r>
            <a:r>
              <a:rPr sz="2000" spc="-65" dirty="0">
                <a:solidFill>
                  <a:srgbClr val="404040"/>
                </a:solidFill>
                <a:latin typeface="Carlito"/>
                <a:cs typeface="Carlito"/>
              </a:rPr>
              <a:t>However, </a:t>
            </a:r>
            <a:r>
              <a:rPr sz="2000" dirty="0">
                <a:solidFill>
                  <a:srgbClr val="404040"/>
                </a:solidFill>
                <a:latin typeface="Carlito"/>
                <a:cs typeface="Carlito"/>
              </a:rPr>
              <a:t>this </a:t>
            </a:r>
            <a:r>
              <a:rPr sz="2000" spc="-5" dirty="0">
                <a:solidFill>
                  <a:srgbClr val="404040"/>
                </a:solidFill>
                <a:latin typeface="Carlito"/>
                <a:cs typeface="Carlito"/>
              </a:rPr>
              <a:t>is </a:t>
            </a:r>
            <a:r>
              <a:rPr sz="2000" spc="-10" dirty="0">
                <a:solidFill>
                  <a:srgbClr val="404040"/>
                </a:solidFill>
                <a:latin typeface="Carlito"/>
                <a:cs typeface="Carlito"/>
              </a:rPr>
              <a:t>set </a:t>
            </a:r>
            <a:r>
              <a:rPr sz="2000" spc="-20" dirty="0">
                <a:solidFill>
                  <a:srgbClr val="404040"/>
                </a:solidFill>
                <a:latin typeface="Carlito"/>
                <a:cs typeface="Carlito"/>
              </a:rPr>
              <a:t>from </a:t>
            </a:r>
            <a:r>
              <a:rPr sz="2000" dirty="0">
                <a:solidFill>
                  <a:srgbClr val="404040"/>
                </a:solidFill>
                <a:latin typeface="Carlito"/>
                <a:cs typeface="Carlito"/>
              </a:rPr>
              <a:t>0-10000 </a:t>
            </a:r>
            <a:r>
              <a:rPr sz="2000" spc="-20" dirty="0">
                <a:solidFill>
                  <a:srgbClr val="404040"/>
                </a:solidFill>
                <a:latin typeface="Carlito"/>
                <a:cs typeface="Carlito"/>
              </a:rPr>
              <a:t>instead </a:t>
            </a:r>
            <a:r>
              <a:rPr sz="2000" spc="-5" dirty="0">
                <a:solidFill>
                  <a:srgbClr val="404040"/>
                </a:solidFill>
                <a:latin typeface="Carlito"/>
                <a:cs typeface="Carlito"/>
              </a:rPr>
              <a:t>of </a:t>
            </a:r>
            <a:r>
              <a:rPr sz="2000" dirty="0">
                <a:solidFill>
                  <a:srgbClr val="404040"/>
                </a:solidFill>
                <a:latin typeface="Carlito"/>
                <a:cs typeface="Carlito"/>
              </a:rPr>
              <a:t>the  </a:t>
            </a:r>
            <a:r>
              <a:rPr sz="2000" spc="-20" dirty="0">
                <a:solidFill>
                  <a:srgbClr val="404040"/>
                </a:solidFill>
                <a:latin typeface="Carlito"/>
                <a:cs typeface="Carlito"/>
              </a:rPr>
              <a:t>max </a:t>
            </a:r>
            <a:r>
              <a:rPr sz="2000" spc="-25" dirty="0">
                <a:solidFill>
                  <a:srgbClr val="404040"/>
                </a:solidFill>
                <a:latin typeface="Carlito"/>
                <a:cs typeface="Carlito"/>
              </a:rPr>
              <a:t>Payload </a:t>
            </a:r>
            <a:r>
              <a:rPr sz="2000" spc="-5" dirty="0">
                <a:solidFill>
                  <a:srgbClr val="404040"/>
                </a:solidFill>
                <a:latin typeface="Carlito"/>
                <a:cs typeface="Carlito"/>
              </a:rPr>
              <a:t>of </a:t>
            </a:r>
            <a:r>
              <a:rPr sz="2000" dirty="0">
                <a:solidFill>
                  <a:srgbClr val="404040"/>
                </a:solidFill>
                <a:latin typeface="Carlito"/>
                <a:cs typeface="Carlito"/>
              </a:rPr>
              <a:t>15600. </a:t>
            </a:r>
            <a:r>
              <a:rPr sz="2000" spc="-5" dirty="0">
                <a:solidFill>
                  <a:srgbClr val="404040"/>
                </a:solidFill>
                <a:latin typeface="Carlito"/>
                <a:cs typeface="Carlito"/>
              </a:rPr>
              <a:t>Class </a:t>
            </a:r>
            <a:r>
              <a:rPr sz="2000" spc="-20" dirty="0">
                <a:solidFill>
                  <a:srgbClr val="404040"/>
                </a:solidFill>
                <a:latin typeface="Carlito"/>
                <a:cs typeface="Carlito"/>
              </a:rPr>
              <a:t>indicates </a:t>
            </a:r>
            <a:r>
              <a:rPr sz="2000" dirty="0">
                <a:solidFill>
                  <a:srgbClr val="404040"/>
                </a:solidFill>
                <a:latin typeface="Carlito"/>
                <a:cs typeface="Carlito"/>
              </a:rPr>
              <a:t>1 </a:t>
            </a:r>
            <a:r>
              <a:rPr sz="2000" spc="-30" dirty="0">
                <a:solidFill>
                  <a:srgbClr val="404040"/>
                </a:solidFill>
                <a:latin typeface="Carlito"/>
                <a:cs typeface="Carlito"/>
              </a:rPr>
              <a:t>for </a:t>
            </a:r>
            <a:r>
              <a:rPr sz="2000" spc="-5" dirty="0">
                <a:solidFill>
                  <a:srgbClr val="404040"/>
                </a:solidFill>
                <a:latin typeface="Carlito"/>
                <a:cs typeface="Carlito"/>
              </a:rPr>
              <a:t>successful </a:t>
            </a:r>
            <a:r>
              <a:rPr sz="2000" dirty="0">
                <a:solidFill>
                  <a:srgbClr val="404040"/>
                </a:solidFill>
                <a:latin typeface="Carlito"/>
                <a:cs typeface="Carlito"/>
              </a:rPr>
              <a:t>landing and 0 </a:t>
            </a:r>
            <a:r>
              <a:rPr sz="2000" spc="-30" dirty="0">
                <a:solidFill>
                  <a:srgbClr val="404040"/>
                </a:solidFill>
                <a:latin typeface="Carlito"/>
                <a:cs typeface="Carlito"/>
              </a:rPr>
              <a:t>for </a:t>
            </a:r>
            <a:r>
              <a:rPr sz="2000" spc="-20" dirty="0">
                <a:solidFill>
                  <a:srgbClr val="404040"/>
                </a:solidFill>
                <a:latin typeface="Carlito"/>
                <a:cs typeface="Carlito"/>
              </a:rPr>
              <a:t>failure. </a:t>
            </a:r>
            <a:r>
              <a:rPr sz="2000" spc="-25" dirty="0">
                <a:solidFill>
                  <a:srgbClr val="404040"/>
                </a:solidFill>
                <a:latin typeface="Carlito"/>
                <a:cs typeface="Carlito"/>
              </a:rPr>
              <a:t>Scatter </a:t>
            </a:r>
            <a:r>
              <a:rPr sz="2000" spc="-5" dirty="0">
                <a:solidFill>
                  <a:srgbClr val="404040"/>
                </a:solidFill>
                <a:latin typeface="Carlito"/>
                <a:cs typeface="Carlito"/>
              </a:rPr>
              <a:t>plot also  accounts </a:t>
            </a:r>
            <a:r>
              <a:rPr sz="2000" spc="-25" dirty="0">
                <a:solidFill>
                  <a:srgbClr val="404040"/>
                </a:solidFill>
                <a:latin typeface="Carlito"/>
                <a:cs typeface="Carlito"/>
              </a:rPr>
              <a:t>for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spc="-20" dirty="0">
                <a:solidFill>
                  <a:srgbClr val="404040"/>
                </a:solidFill>
                <a:latin typeface="Carlito"/>
                <a:cs typeface="Carlito"/>
              </a:rPr>
              <a:t>category </a:t>
            </a:r>
            <a:r>
              <a:rPr sz="2000" spc="-5" dirty="0">
                <a:solidFill>
                  <a:srgbClr val="404040"/>
                </a:solidFill>
                <a:latin typeface="Carlito"/>
                <a:cs typeface="Carlito"/>
              </a:rPr>
              <a:t>in color </a:t>
            </a:r>
            <a:r>
              <a:rPr sz="2000" dirty="0">
                <a:solidFill>
                  <a:srgbClr val="404040"/>
                </a:solidFill>
                <a:latin typeface="Carlito"/>
                <a:cs typeface="Carlito"/>
              </a:rPr>
              <a:t>and number </a:t>
            </a:r>
            <a:r>
              <a:rPr sz="2000" spc="-5" dirty="0">
                <a:solidFill>
                  <a:srgbClr val="404040"/>
                </a:solidFill>
                <a:latin typeface="Carlito"/>
                <a:cs typeface="Carlito"/>
              </a:rPr>
              <a:t>of </a:t>
            </a:r>
            <a:r>
              <a:rPr sz="2000" dirty="0">
                <a:solidFill>
                  <a:srgbClr val="404040"/>
                </a:solidFill>
                <a:latin typeface="Carlito"/>
                <a:cs typeface="Carlito"/>
              </a:rPr>
              <a:t>launches </a:t>
            </a:r>
            <a:r>
              <a:rPr sz="2000" spc="-5" dirty="0">
                <a:solidFill>
                  <a:srgbClr val="404040"/>
                </a:solidFill>
                <a:latin typeface="Carlito"/>
                <a:cs typeface="Carlito"/>
              </a:rPr>
              <a:t>in </a:t>
            </a:r>
            <a:r>
              <a:rPr sz="2000" spc="-15" dirty="0">
                <a:solidFill>
                  <a:srgbClr val="404040"/>
                </a:solidFill>
                <a:latin typeface="Carlito"/>
                <a:cs typeface="Carlito"/>
              </a:rPr>
              <a:t>point </a:t>
            </a:r>
            <a:r>
              <a:rPr sz="2000" spc="-25" dirty="0">
                <a:solidFill>
                  <a:srgbClr val="404040"/>
                </a:solidFill>
                <a:latin typeface="Carlito"/>
                <a:cs typeface="Carlito"/>
              </a:rPr>
              <a:t>size. </a:t>
            </a:r>
            <a:r>
              <a:rPr sz="2000" spc="-5" dirty="0">
                <a:solidFill>
                  <a:srgbClr val="404040"/>
                </a:solidFill>
                <a:latin typeface="Carlito"/>
                <a:cs typeface="Carlito"/>
              </a:rPr>
              <a:t>In </a:t>
            </a:r>
            <a:r>
              <a:rPr sz="2000" dirty="0">
                <a:solidFill>
                  <a:srgbClr val="404040"/>
                </a:solidFill>
                <a:latin typeface="Carlito"/>
                <a:cs typeface="Carlito"/>
              </a:rPr>
              <a:t>this  </a:t>
            </a:r>
            <a:r>
              <a:rPr sz="2000" spc="-5" dirty="0">
                <a:solidFill>
                  <a:srgbClr val="404040"/>
                </a:solidFill>
                <a:latin typeface="Carlito"/>
                <a:cs typeface="Carlito"/>
              </a:rPr>
              <a:t>particular </a:t>
            </a:r>
            <a:r>
              <a:rPr sz="2000" spc="-20" dirty="0">
                <a:solidFill>
                  <a:srgbClr val="404040"/>
                </a:solidFill>
                <a:latin typeface="Carlito"/>
                <a:cs typeface="Carlito"/>
              </a:rPr>
              <a:t>range </a:t>
            </a:r>
            <a:r>
              <a:rPr sz="2000" spc="-5" dirty="0">
                <a:solidFill>
                  <a:srgbClr val="404040"/>
                </a:solidFill>
                <a:latin typeface="Carlito"/>
                <a:cs typeface="Carlito"/>
              </a:rPr>
              <a:t>of </a:t>
            </a:r>
            <a:r>
              <a:rPr sz="2000" dirty="0">
                <a:solidFill>
                  <a:srgbClr val="404040"/>
                </a:solidFill>
                <a:latin typeface="Carlito"/>
                <a:cs typeface="Carlito"/>
              </a:rPr>
              <a:t>0-6000, </a:t>
            </a:r>
            <a:r>
              <a:rPr sz="2000" spc="-20" dirty="0">
                <a:solidFill>
                  <a:srgbClr val="404040"/>
                </a:solidFill>
                <a:latin typeface="Carlito"/>
                <a:cs typeface="Carlito"/>
              </a:rPr>
              <a:t>interestingly </a:t>
            </a:r>
            <a:r>
              <a:rPr sz="2000" spc="-5" dirty="0">
                <a:solidFill>
                  <a:srgbClr val="404040"/>
                </a:solidFill>
                <a:latin typeface="Carlito"/>
                <a:cs typeface="Carlito"/>
              </a:rPr>
              <a:t>there </a:t>
            </a:r>
            <a:r>
              <a:rPr sz="2000" spc="-20" dirty="0">
                <a:solidFill>
                  <a:srgbClr val="404040"/>
                </a:solidFill>
                <a:latin typeface="Carlito"/>
                <a:cs typeface="Carlito"/>
              </a:rPr>
              <a:t>are two failed </a:t>
            </a:r>
            <a:r>
              <a:rPr sz="2000" dirty="0">
                <a:solidFill>
                  <a:srgbClr val="404040"/>
                </a:solidFill>
                <a:latin typeface="Carlito"/>
                <a:cs typeface="Carlito"/>
              </a:rPr>
              <a:t>landings </a:t>
            </a:r>
            <a:r>
              <a:rPr sz="2000" spc="-5" dirty="0">
                <a:solidFill>
                  <a:srgbClr val="404040"/>
                </a:solidFill>
                <a:latin typeface="Carlito"/>
                <a:cs typeface="Carlito"/>
              </a:rPr>
              <a:t>with payloads of </a:t>
            </a:r>
            <a:r>
              <a:rPr sz="2000" spc="-45" dirty="0">
                <a:solidFill>
                  <a:srgbClr val="404040"/>
                </a:solidFill>
                <a:latin typeface="Carlito"/>
                <a:cs typeface="Carlito"/>
              </a:rPr>
              <a:t>zero</a:t>
            </a:r>
            <a:r>
              <a:rPr sz="2000" spc="-30" dirty="0">
                <a:solidFill>
                  <a:srgbClr val="404040"/>
                </a:solidFill>
                <a:latin typeface="Carlito"/>
                <a:cs typeface="Carlito"/>
              </a:rPr>
              <a:t> </a:t>
            </a:r>
            <a:r>
              <a:rPr sz="2000" dirty="0">
                <a:solidFill>
                  <a:srgbClr val="404040"/>
                </a:solidFill>
                <a:latin typeface="Carlito"/>
                <a:cs typeface="Carlito"/>
              </a:rPr>
              <a:t>kg.</a:t>
            </a:r>
            <a:endParaRPr sz="2000" dirty="0">
              <a:latin typeface="Carlito"/>
              <a:cs typeface="Carlito"/>
            </a:endParaRPr>
          </a:p>
        </p:txBody>
      </p:sp>
    </p:spTree>
    <p:extLst>
      <p:ext uri="{BB962C8B-B14F-4D97-AF65-F5344CB8AC3E}">
        <p14:creationId xmlns:p14="http://schemas.microsoft.com/office/powerpoint/2010/main" val="4166290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997C45-8394-45FA-9962-D5428DCDA56A}"/>
              </a:ext>
            </a:extLst>
          </p:cNvPr>
          <p:cNvSpPr>
            <a:spLocks noGrp="1"/>
          </p:cNvSpPr>
          <p:nvPr>
            <p:ph type="title"/>
          </p:nvPr>
        </p:nvSpPr>
        <p:spPr>
          <a:xfrm>
            <a:off x="838200" y="3507254"/>
            <a:ext cx="10515600" cy="1325563"/>
          </a:xfrm>
        </p:spPr>
        <p:txBody>
          <a:bodyPr/>
          <a:lstStyle/>
          <a:p>
            <a:r>
              <a:rPr lang="fr-FR" dirty="0"/>
              <a:t>PREDICTIVE ANALYSIS </a:t>
            </a:r>
            <a:br>
              <a:rPr lang="fr-FR" dirty="0"/>
            </a:br>
            <a:r>
              <a:rPr lang="fr-FR" dirty="0"/>
              <a:t>(CLASSIFICATION)</a:t>
            </a:r>
          </a:p>
        </p:txBody>
      </p:sp>
    </p:spTree>
    <p:extLst>
      <p:ext uri="{BB962C8B-B14F-4D97-AF65-F5344CB8AC3E}">
        <p14:creationId xmlns:p14="http://schemas.microsoft.com/office/powerpoint/2010/main" val="20248646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272CEB-4617-467E-90AD-8A5733C92412}"/>
              </a:ext>
            </a:extLst>
          </p:cNvPr>
          <p:cNvSpPr>
            <a:spLocks noGrp="1"/>
          </p:cNvSpPr>
          <p:nvPr>
            <p:ph type="title"/>
          </p:nvPr>
        </p:nvSpPr>
        <p:spPr/>
        <p:txBody>
          <a:bodyPr/>
          <a:lstStyle/>
          <a:p>
            <a:r>
              <a:rPr lang="fr-FR" dirty="0"/>
              <a:t>Classification </a:t>
            </a:r>
            <a:r>
              <a:rPr lang="fr-FR" dirty="0" err="1"/>
              <a:t>Accuracy</a:t>
            </a:r>
            <a:endParaRPr lang="fr-FR" dirty="0"/>
          </a:p>
        </p:txBody>
      </p:sp>
      <p:sp>
        <p:nvSpPr>
          <p:cNvPr id="5" name="object 7">
            <a:extLst>
              <a:ext uri="{FF2B5EF4-FFF2-40B4-BE49-F238E27FC236}">
                <a16:creationId xmlns:a16="http://schemas.microsoft.com/office/drawing/2014/main" id="{171C97B4-049E-4F74-BC78-206CC474A9A1}"/>
              </a:ext>
            </a:extLst>
          </p:cNvPr>
          <p:cNvSpPr/>
          <p:nvPr/>
        </p:nvSpPr>
        <p:spPr>
          <a:xfrm>
            <a:off x="2906806" y="1547666"/>
            <a:ext cx="5076444" cy="3633933"/>
          </a:xfrm>
          <a:prstGeom prst="rect">
            <a:avLst/>
          </a:prstGeom>
          <a:blipFill>
            <a:blip r:embed="rId2" cstate="print"/>
            <a:stretch>
              <a:fillRect/>
            </a:stretch>
          </a:blipFill>
        </p:spPr>
        <p:txBody>
          <a:bodyPr wrap="square" lIns="0" tIns="0" rIns="0" bIns="0" rtlCol="0"/>
          <a:lstStyle/>
          <a:p>
            <a:endParaRPr/>
          </a:p>
        </p:txBody>
      </p:sp>
      <p:sp>
        <p:nvSpPr>
          <p:cNvPr id="6" name="Rectangle 5">
            <a:extLst>
              <a:ext uri="{FF2B5EF4-FFF2-40B4-BE49-F238E27FC236}">
                <a16:creationId xmlns:a16="http://schemas.microsoft.com/office/drawing/2014/main" id="{D1BFFC47-E053-4A1B-9698-0C7CC98B4640}"/>
              </a:ext>
            </a:extLst>
          </p:cNvPr>
          <p:cNvSpPr/>
          <p:nvPr/>
        </p:nvSpPr>
        <p:spPr>
          <a:xfrm>
            <a:off x="0" y="5486400"/>
            <a:ext cx="12192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marR="2860040">
              <a:lnSpc>
                <a:spcPct val="120700"/>
              </a:lnSpc>
              <a:spcBef>
                <a:spcPts val="100"/>
              </a:spcBef>
            </a:pPr>
            <a:r>
              <a:rPr lang="en-US" sz="2000" spc="-5" dirty="0">
                <a:solidFill>
                  <a:srgbClr val="FFFFFF"/>
                </a:solidFill>
                <a:latin typeface="Carlito"/>
                <a:cs typeface="Carlito"/>
              </a:rPr>
              <a:t>All models had virtually the </a:t>
            </a:r>
            <a:r>
              <a:rPr lang="en-US" sz="2000" spc="-10" dirty="0">
                <a:solidFill>
                  <a:srgbClr val="FFFFFF"/>
                </a:solidFill>
                <a:latin typeface="Carlito"/>
                <a:cs typeface="Carlito"/>
              </a:rPr>
              <a:t>same </a:t>
            </a:r>
            <a:r>
              <a:rPr lang="en-US" sz="2000" spc="-20" dirty="0">
                <a:solidFill>
                  <a:srgbClr val="FFFFFF"/>
                </a:solidFill>
                <a:latin typeface="Carlito"/>
                <a:cs typeface="Carlito"/>
              </a:rPr>
              <a:t>accuracy </a:t>
            </a:r>
            <a:r>
              <a:rPr lang="en-US" sz="2000" spc="-5" dirty="0">
                <a:solidFill>
                  <a:srgbClr val="FFFFFF"/>
                </a:solidFill>
                <a:latin typeface="Carlito"/>
                <a:cs typeface="Carlito"/>
              </a:rPr>
              <a:t>on the </a:t>
            </a:r>
            <a:r>
              <a:rPr lang="en-US" sz="2000" spc="-20" dirty="0">
                <a:solidFill>
                  <a:srgbClr val="FFFFFF"/>
                </a:solidFill>
                <a:latin typeface="Carlito"/>
                <a:cs typeface="Carlito"/>
              </a:rPr>
              <a:t>test set </a:t>
            </a:r>
            <a:r>
              <a:rPr lang="en-US" sz="2000" spc="-15" dirty="0">
                <a:solidFill>
                  <a:srgbClr val="FFFFFF"/>
                </a:solidFill>
                <a:latin typeface="Carlito"/>
                <a:cs typeface="Carlito"/>
              </a:rPr>
              <a:t>at </a:t>
            </a:r>
            <a:r>
              <a:rPr lang="en-US" sz="2000" spc="-20" dirty="0">
                <a:solidFill>
                  <a:srgbClr val="FFFFFF"/>
                </a:solidFill>
                <a:latin typeface="Carlito"/>
                <a:cs typeface="Carlito"/>
              </a:rPr>
              <a:t>83.33% </a:t>
            </a:r>
            <a:r>
              <a:rPr lang="en-US" sz="2000" spc="-45" dirty="0">
                <a:solidFill>
                  <a:srgbClr val="FFFFFF"/>
                </a:solidFill>
                <a:latin typeface="Carlito"/>
                <a:cs typeface="Carlito"/>
              </a:rPr>
              <a:t>accuracy.  </a:t>
            </a:r>
            <a:r>
              <a:rPr lang="en-US" sz="2000" dirty="0">
                <a:solidFill>
                  <a:srgbClr val="FFFFFF"/>
                </a:solidFill>
                <a:latin typeface="Carlito"/>
                <a:cs typeface="Carlito"/>
              </a:rPr>
              <a:t>It </a:t>
            </a:r>
            <a:r>
              <a:rPr lang="en-US" sz="2000" spc="-5" dirty="0">
                <a:solidFill>
                  <a:srgbClr val="FFFFFF"/>
                </a:solidFill>
                <a:latin typeface="Carlito"/>
                <a:cs typeface="Carlito"/>
              </a:rPr>
              <a:t>should be </a:t>
            </a:r>
            <a:r>
              <a:rPr lang="en-US" sz="2000" spc="-15" dirty="0">
                <a:solidFill>
                  <a:srgbClr val="FFFFFF"/>
                </a:solidFill>
                <a:latin typeface="Carlito"/>
                <a:cs typeface="Carlito"/>
              </a:rPr>
              <a:t>noted </a:t>
            </a:r>
            <a:r>
              <a:rPr lang="en-US" sz="2000" spc="-10" dirty="0">
                <a:solidFill>
                  <a:srgbClr val="FFFFFF"/>
                </a:solidFill>
                <a:latin typeface="Carlito"/>
                <a:cs typeface="Carlito"/>
              </a:rPr>
              <a:t>that </a:t>
            </a:r>
            <a:r>
              <a:rPr lang="en-US" sz="2000" spc="-20" dirty="0">
                <a:solidFill>
                  <a:srgbClr val="FFFFFF"/>
                </a:solidFill>
                <a:latin typeface="Carlito"/>
                <a:cs typeface="Carlito"/>
              </a:rPr>
              <a:t>test size </a:t>
            </a:r>
            <a:r>
              <a:rPr lang="en-US" sz="2000" dirty="0">
                <a:solidFill>
                  <a:srgbClr val="FFFFFF"/>
                </a:solidFill>
                <a:latin typeface="Carlito"/>
                <a:cs typeface="Carlito"/>
              </a:rPr>
              <a:t>is </a:t>
            </a:r>
            <a:r>
              <a:rPr lang="en-US" sz="2000" spc="-5" dirty="0">
                <a:solidFill>
                  <a:srgbClr val="FFFFFF"/>
                </a:solidFill>
                <a:latin typeface="Carlito"/>
                <a:cs typeface="Carlito"/>
              </a:rPr>
              <a:t>small </a:t>
            </a:r>
            <a:r>
              <a:rPr lang="en-US" sz="2000" spc="-15" dirty="0">
                <a:solidFill>
                  <a:srgbClr val="FFFFFF"/>
                </a:solidFill>
                <a:latin typeface="Carlito"/>
                <a:cs typeface="Carlito"/>
              </a:rPr>
              <a:t>at </a:t>
            </a:r>
            <a:r>
              <a:rPr lang="en-US" sz="2000" spc="-5" dirty="0">
                <a:solidFill>
                  <a:srgbClr val="FFFFFF"/>
                </a:solidFill>
                <a:latin typeface="Carlito"/>
                <a:cs typeface="Carlito"/>
              </a:rPr>
              <a:t>only </a:t>
            </a:r>
            <a:r>
              <a:rPr lang="en-US" sz="2000" spc="-10" dirty="0">
                <a:solidFill>
                  <a:srgbClr val="FFFFFF"/>
                </a:solidFill>
                <a:latin typeface="Carlito"/>
                <a:cs typeface="Carlito"/>
              </a:rPr>
              <a:t>sample </a:t>
            </a:r>
            <a:r>
              <a:rPr lang="en-US" sz="2000" spc="-20" dirty="0">
                <a:solidFill>
                  <a:srgbClr val="FFFFFF"/>
                </a:solidFill>
                <a:latin typeface="Carlito"/>
                <a:cs typeface="Carlito"/>
              </a:rPr>
              <a:t>size </a:t>
            </a:r>
            <a:r>
              <a:rPr lang="en-US" sz="2000" spc="-5" dirty="0">
                <a:solidFill>
                  <a:srgbClr val="FFFFFF"/>
                </a:solidFill>
                <a:latin typeface="Carlito"/>
                <a:cs typeface="Carlito"/>
              </a:rPr>
              <a:t>of</a:t>
            </a:r>
            <a:r>
              <a:rPr lang="en-US" sz="2000" spc="-204" dirty="0">
                <a:solidFill>
                  <a:srgbClr val="FFFFFF"/>
                </a:solidFill>
                <a:latin typeface="Carlito"/>
                <a:cs typeface="Carlito"/>
              </a:rPr>
              <a:t> </a:t>
            </a:r>
            <a:r>
              <a:rPr lang="en-US" sz="2000" spc="-10" dirty="0">
                <a:solidFill>
                  <a:srgbClr val="FFFFFF"/>
                </a:solidFill>
                <a:latin typeface="Carlito"/>
                <a:cs typeface="Carlito"/>
              </a:rPr>
              <a:t>18.</a:t>
            </a:r>
            <a:endParaRPr lang="en-US" sz="2000" dirty="0">
              <a:latin typeface="Carlito"/>
              <a:cs typeface="Carlito"/>
            </a:endParaRPr>
          </a:p>
          <a:p>
            <a:pPr marL="12700">
              <a:lnSpc>
                <a:spcPct val="100000"/>
              </a:lnSpc>
              <a:spcBef>
                <a:spcPts val="250"/>
              </a:spcBef>
            </a:pPr>
            <a:r>
              <a:rPr lang="en-US" sz="2000" spc="-5" dirty="0">
                <a:solidFill>
                  <a:srgbClr val="FFFFFF"/>
                </a:solidFill>
                <a:latin typeface="Carlito"/>
                <a:cs typeface="Carlito"/>
              </a:rPr>
              <a:t>This </a:t>
            </a:r>
            <a:r>
              <a:rPr lang="en-US" sz="2000" spc="-20" dirty="0">
                <a:solidFill>
                  <a:srgbClr val="FFFFFF"/>
                </a:solidFill>
                <a:latin typeface="Carlito"/>
                <a:cs typeface="Carlito"/>
              </a:rPr>
              <a:t>can cause large variance </a:t>
            </a:r>
            <a:r>
              <a:rPr lang="en-US" sz="2000" dirty="0">
                <a:solidFill>
                  <a:srgbClr val="FFFFFF"/>
                </a:solidFill>
                <a:latin typeface="Carlito"/>
                <a:cs typeface="Carlito"/>
              </a:rPr>
              <a:t>in </a:t>
            </a:r>
            <a:r>
              <a:rPr lang="en-US" sz="2000" spc="-20" dirty="0">
                <a:solidFill>
                  <a:srgbClr val="FFFFFF"/>
                </a:solidFill>
                <a:latin typeface="Carlito"/>
                <a:cs typeface="Carlito"/>
              </a:rPr>
              <a:t>accuracy results, </a:t>
            </a:r>
            <a:r>
              <a:rPr lang="en-US" sz="2000" spc="-15" dirty="0">
                <a:solidFill>
                  <a:srgbClr val="FFFFFF"/>
                </a:solidFill>
                <a:latin typeface="Carlito"/>
                <a:cs typeface="Carlito"/>
              </a:rPr>
              <a:t>such </a:t>
            </a:r>
            <a:r>
              <a:rPr lang="en-US" sz="2000" spc="-5" dirty="0">
                <a:solidFill>
                  <a:srgbClr val="FFFFFF"/>
                </a:solidFill>
                <a:latin typeface="Carlito"/>
                <a:cs typeface="Carlito"/>
              </a:rPr>
              <a:t>as those in </a:t>
            </a:r>
            <a:r>
              <a:rPr lang="en-US" sz="2000" spc="-15" dirty="0">
                <a:solidFill>
                  <a:srgbClr val="FFFFFF"/>
                </a:solidFill>
                <a:latin typeface="Carlito"/>
                <a:cs typeface="Carlito"/>
              </a:rPr>
              <a:t>Decision </a:t>
            </a:r>
            <a:r>
              <a:rPr lang="en-US" sz="2000" spc="-65" dirty="0">
                <a:solidFill>
                  <a:srgbClr val="FFFFFF"/>
                </a:solidFill>
                <a:latin typeface="Carlito"/>
                <a:cs typeface="Carlito"/>
              </a:rPr>
              <a:t>Tree </a:t>
            </a:r>
            <a:r>
              <a:rPr lang="en-US" sz="2000" spc="-10" dirty="0">
                <a:solidFill>
                  <a:srgbClr val="FFFFFF"/>
                </a:solidFill>
                <a:latin typeface="Carlito"/>
                <a:cs typeface="Carlito"/>
              </a:rPr>
              <a:t>Classifier </a:t>
            </a:r>
            <a:r>
              <a:rPr lang="en-US" sz="2000" spc="-5" dirty="0">
                <a:solidFill>
                  <a:srgbClr val="FFFFFF"/>
                </a:solidFill>
                <a:latin typeface="Carlito"/>
                <a:cs typeface="Carlito"/>
              </a:rPr>
              <a:t>model in </a:t>
            </a:r>
            <a:r>
              <a:rPr lang="en-US" sz="2000" spc="-25" dirty="0">
                <a:solidFill>
                  <a:srgbClr val="FFFFFF"/>
                </a:solidFill>
                <a:latin typeface="Carlito"/>
                <a:cs typeface="Carlito"/>
              </a:rPr>
              <a:t>repeated</a:t>
            </a:r>
            <a:r>
              <a:rPr lang="en-US" sz="2000" spc="60" dirty="0">
                <a:solidFill>
                  <a:srgbClr val="FFFFFF"/>
                </a:solidFill>
                <a:latin typeface="Carlito"/>
                <a:cs typeface="Carlito"/>
              </a:rPr>
              <a:t> </a:t>
            </a:r>
            <a:r>
              <a:rPr lang="en-US" sz="2000" spc="-15" dirty="0">
                <a:solidFill>
                  <a:srgbClr val="FFFFFF"/>
                </a:solidFill>
                <a:latin typeface="Carlito"/>
                <a:cs typeface="Carlito"/>
              </a:rPr>
              <a:t>runs.</a:t>
            </a:r>
            <a:endParaRPr lang="en-US" sz="2000" dirty="0">
              <a:latin typeface="Carlito"/>
              <a:cs typeface="Carlito"/>
            </a:endParaRPr>
          </a:p>
          <a:p>
            <a:pPr marL="12700">
              <a:lnSpc>
                <a:spcPct val="100000"/>
              </a:lnSpc>
              <a:spcBef>
                <a:spcPts val="400"/>
              </a:spcBef>
            </a:pPr>
            <a:r>
              <a:rPr lang="en-US" sz="2000" spc="-55" dirty="0">
                <a:solidFill>
                  <a:srgbClr val="FFFFFF"/>
                </a:solidFill>
                <a:latin typeface="Carlito"/>
                <a:cs typeface="Carlito"/>
              </a:rPr>
              <a:t>We </a:t>
            </a:r>
            <a:r>
              <a:rPr lang="en-US" sz="2000" spc="-20" dirty="0">
                <a:solidFill>
                  <a:srgbClr val="FFFFFF"/>
                </a:solidFill>
                <a:latin typeface="Carlito"/>
                <a:cs typeface="Carlito"/>
              </a:rPr>
              <a:t>likely </a:t>
            </a:r>
            <a:r>
              <a:rPr lang="en-US" sz="2000" spc="-15" dirty="0">
                <a:solidFill>
                  <a:srgbClr val="FFFFFF"/>
                </a:solidFill>
                <a:latin typeface="Carlito"/>
                <a:cs typeface="Carlito"/>
              </a:rPr>
              <a:t>need </a:t>
            </a:r>
            <a:r>
              <a:rPr lang="en-US" sz="2000" spc="-25" dirty="0">
                <a:solidFill>
                  <a:srgbClr val="FFFFFF"/>
                </a:solidFill>
                <a:latin typeface="Carlito"/>
                <a:cs typeface="Carlito"/>
              </a:rPr>
              <a:t>more data </a:t>
            </a:r>
            <a:r>
              <a:rPr lang="en-US" sz="2000" spc="-15" dirty="0">
                <a:solidFill>
                  <a:srgbClr val="FFFFFF"/>
                </a:solidFill>
                <a:latin typeface="Carlito"/>
                <a:cs typeface="Carlito"/>
              </a:rPr>
              <a:t>to </a:t>
            </a:r>
            <a:r>
              <a:rPr lang="en-US" sz="2000" spc="-20" dirty="0">
                <a:solidFill>
                  <a:srgbClr val="FFFFFF"/>
                </a:solidFill>
                <a:latin typeface="Carlito"/>
                <a:cs typeface="Carlito"/>
              </a:rPr>
              <a:t>determine </a:t>
            </a:r>
            <a:r>
              <a:rPr lang="en-US" sz="2000" spc="-5" dirty="0">
                <a:solidFill>
                  <a:srgbClr val="FFFFFF"/>
                </a:solidFill>
                <a:latin typeface="Carlito"/>
                <a:cs typeface="Carlito"/>
              </a:rPr>
              <a:t>the </a:t>
            </a:r>
            <a:r>
              <a:rPr lang="en-US" sz="2000" spc="-20" dirty="0">
                <a:solidFill>
                  <a:srgbClr val="FFFFFF"/>
                </a:solidFill>
                <a:latin typeface="Carlito"/>
                <a:cs typeface="Carlito"/>
              </a:rPr>
              <a:t>best</a:t>
            </a:r>
            <a:r>
              <a:rPr lang="en-US" sz="2000" spc="114" dirty="0">
                <a:solidFill>
                  <a:srgbClr val="FFFFFF"/>
                </a:solidFill>
                <a:latin typeface="Carlito"/>
                <a:cs typeface="Carlito"/>
              </a:rPr>
              <a:t> </a:t>
            </a:r>
            <a:r>
              <a:rPr lang="en-US" sz="2000" spc="-15" dirty="0">
                <a:solidFill>
                  <a:srgbClr val="FFFFFF"/>
                </a:solidFill>
                <a:latin typeface="Carlito"/>
                <a:cs typeface="Carlito"/>
              </a:rPr>
              <a:t>model.</a:t>
            </a:r>
            <a:endParaRPr lang="en-US" sz="2000" dirty="0">
              <a:latin typeface="Carlito"/>
              <a:cs typeface="Carlito"/>
            </a:endParaRPr>
          </a:p>
        </p:txBody>
      </p:sp>
    </p:spTree>
    <p:extLst>
      <p:ext uri="{BB962C8B-B14F-4D97-AF65-F5344CB8AC3E}">
        <p14:creationId xmlns:p14="http://schemas.microsoft.com/office/powerpoint/2010/main" val="4104680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8C6392-ABAD-46F5-A205-B15C2377305E}"/>
              </a:ext>
            </a:extLst>
          </p:cNvPr>
          <p:cNvSpPr>
            <a:spLocks noGrp="1"/>
          </p:cNvSpPr>
          <p:nvPr>
            <p:ph type="title"/>
          </p:nvPr>
        </p:nvSpPr>
        <p:spPr/>
        <p:txBody>
          <a:bodyPr/>
          <a:lstStyle/>
          <a:p>
            <a:r>
              <a:rPr lang="fr-FR" dirty="0"/>
              <a:t>Confusion Matrix</a:t>
            </a:r>
          </a:p>
        </p:txBody>
      </p:sp>
      <p:sp>
        <p:nvSpPr>
          <p:cNvPr id="5" name="object 7">
            <a:extLst>
              <a:ext uri="{FF2B5EF4-FFF2-40B4-BE49-F238E27FC236}">
                <a16:creationId xmlns:a16="http://schemas.microsoft.com/office/drawing/2014/main" id="{1954AB62-30D7-4366-9A17-D8D5580D5111}"/>
              </a:ext>
            </a:extLst>
          </p:cNvPr>
          <p:cNvSpPr/>
          <p:nvPr/>
        </p:nvSpPr>
        <p:spPr>
          <a:xfrm>
            <a:off x="2322397" y="1488141"/>
            <a:ext cx="4541520" cy="3453383"/>
          </a:xfrm>
          <a:prstGeom prst="rect">
            <a:avLst/>
          </a:prstGeom>
          <a:blipFill>
            <a:blip r:embed="rId2" cstate="print"/>
            <a:stretch>
              <a:fillRect/>
            </a:stretch>
          </a:blipFill>
        </p:spPr>
        <p:txBody>
          <a:bodyPr wrap="square" lIns="0" tIns="0" rIns="0" bIns="0" rtlCol="0"/>
          <a:lstStyle/>
          <a:p>
            <a:endParaRPr/>
          </a:p>
        </p:txBody>
      </p:sp>
      <p:sp>
        <p:nvSpPr>
          <p:cNvPr id="6" name="Rectangle 5">
            <a:extLst>
              <a:ext uri="{FF2B5EF4-FFF2-40B4-BE49-F238E27FC236}">
                <a16:creationId xmlns:a16="http://schemas.microsoft.com/office/drawing/2014/main" id="{96E71B73-F50D-4B27-A8A9-A899F0876D5C}"/>
              </a:ext>
            </a:extLst>
          </p:cNvPr>
          <p:cNvSpPr/>
          <p:nvPr/>
        </p:nvSpPr>
        <p:spPr>
          <a:xfrm>
            <a:off x="0" y="5145741"/>
            <a:ext cx="12192000" cy="1712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marR="158750">
              <a:lnSpc>
                <a:spcPct val="112500"/>
              </a:lnSpc>
              <a:spcBef>
                <a:spcPts val="100"/>
              </a:spcBef>
            </a:pPr>
            <a:r>
              <a:rPr lang="en-US" sz="2000" spc="-5" dirty="0">
                <a:solidFill>
                  <a:srgbClr val="FFFFFF"/>
                </a:solidFill>
                <a:latin typeface="Carlito"/>
                <a:cs typeface="Carlito"/>
              </a:rPr>
              <a:t>Since </a:t>
            </a:r>
            <a:r>
              <a:rPr lang="en-US" sz="2000" dirty="0">
                <a:solidFill>
                  <a:srgbClr val="FFFFFF"/>
                </a:solidFill>
                <a:latin typeface="Carlito"/>
                <a:cs typeface="Carlito"/>
              </a:rPr>
              <a:t>all </a:t>
            </a:r>
            <a:r>
              <a:rPr lang="en-US" sz="2000" spc="-5" dirty="0">
                <a:solidFill>
                  <a:srgbClr val="FFFFFF"/>
                </a:solidFill>
                <a:latin typeface="Carlito"/>
                <a:cs typeface="Carlito"/>
              </a:rPr>
              <a:t>models </a:t>
            </a:r>
            <a:r>
              <a:rPr lang="en-US" sz="2000" spc="-25" dirty="0">
                <a:solidFill>
                  <a:srgbClr val="FFFFFF"/>
                </a:solidFill>
                <a:latin typeface="Carlito"/>
                <a:cs typeface="Carlito"/>
              </a:rPr>
              <a:t>performed </a:t>
            </a:r>
            <a:r>
              <a:rPr lang="en-US" sz="2000" spc="-5" dirty="0">
                <a:solidFill>
                  <a:srgbClr val="FFFFFF"/>
                </a:solidFill>
                <a:latin typeface="Carlito"/>
                <a:cs typeface="Carlito"/>
              </a:rPr>
              <a:t>the </a:t>
            </a:r>
            <a:r>
              <a:rPr lang="en-US" sz="2000" spc="-10" dirty="0">
                <a:solidFill>
                  <a:srgbClr val="FFFFFF"/>
                </a:solidFill>
                <a:latin typeface="Carlito"/>
                <a:cs typeface="Carlito"/>
              </a:rPr>
              <a:t>same </a:t>
            </a:r>
            <a:r>
              <a:rPr lang="en-US" sz="2000" spc="-25" dirty="0">
                <a:solidFill>
                  <a:srgbClr val="FFFFFF"/>
                </a:solidFill>
                <a:latin typeface="Carlito"/>
                <a:cs typeface="Carlito"/>
              </a:rPr>
              <a:t>for </a:t>
            </a:r>
            <a:r>
              <a:rPr lang="en-US" sz="2000" spc="-5" dirty="0">
                <a:solidFill>
                  <a:srgbClr val="FFFFFF"/>
                </a:solidFill>
                <a:latin typeface="Carlito"/>
                <a:cs typeface="Carlito"/>
              </a:rPr>
              <a:t>the </a:t>
            </a:r>
            <a:r>
              <a:rPr lang="en-US" sz="2000" spc="-20" dirty="0">
                <a:solidFill>
                  <a:srgbClr val="FFFFFF"/>
                </a:solidFill>
                <a:latin typeface="Carlito"/>
                <a:cs typeface="Carlito"/>
              </a:rPr>
              <a:t>test set, </a:t>
            </a:r>
            <a:r>
              <a:rPr lang="en-US" sz="2000" spc="-5" dirty="0">
                <a:solidFill>
                  <a:srgbClr val="FFFFFF"/>
                </a:solidFill>
                <a:latin typeface="Carlito"/>
                <a:cs typeface="Carlito"/>
              </a:rPr>
              <a:t>the </a:t>
            </a:r>
            <a:r>
              <a:rPr lang="en-US" sz="2000" spc="-20" dirty="0">
                <a:solidFill>
                  <a:srgbClr val="FFFFFF"/>
                </a:solidFill>
                <a:latin typeface="Carlito"/>
                <a:cs typeface="Carlito"/>
              </a:rPr>
              <a:t>confusion </a:t>
            </a:r>
            <a:r>
              <a:rPr lang="en-US" sz="2000" spc="-10" dirty="0">
                <a:solidFill>
                  <a:srgbClr val="FFFFFF"/>
                </a:solidFill>
                <a:latin typeface="Carlito"/>
                <a:cs typeface="Carlito"/>
              </a:rPr>
              <a:t>matrix is </a:t>
            </a:r>
            <a:r>
              <a:rPr lang="en-US" sz="2000" spc="-5" dirty="0">
                <a:solidFill>
                  <a:srgbClr val="FFFFFF"/>
                </a:solidFill>
                <a:latin typeface="Carlito"/>
                <a:cs typeface="Carlito"/>
              </a:rPr>
              <a:t>the </a:t>
            </a:r>
            <a:r>
              <a:rPr lang="en-US" sz="2000" spc="-10" dirty="0">
                <a:solidFill>
                  <a:srgbClr val="FFFFFF"/>
                </a:solidFill>
                <a:latin typeface="Carlito"/>
                <a:cs typeface="Carlito"/>
              </a:rPr>
              <a:t>same </a:t>
            </a:r>
            <a:r>
              <a:rPr lang="en-US" sz="2000" spc="-20" dirty="0">
                <a:solidFill>
                  <a:srgbClr val="FFFFFF"/>
                </a:solidFill>
                <a:latin typeface="Carlito"/>
                <a:cs typeface="Carlito"/>
              </a:rPr>
              <a:t>across </a:t>
            </a:r>
            <a:r>
              <a:rPr lang="en-US" sz="2000" dirty="0">
                <a:solidFill>
                  <a:srgbClr val="FFFFFF"/>
                </a:solidFill>
                <a:latin typeface="Carlito"/>
                <a:cs typeface="Carlito"/>
              </a:rPr>
              <a:t>all </a:t>
            </a:r>
            <a:r>
              <a:rPr lang="en-US" sz="2000" spc="-5" dirty="0">
                <a:solidFill>
                  <a:srgbClr val="FFFFFF"/>
                </a:solidFill>
                <a:latin typeface="Carlito"/>
                <a:cs typeface="Carlito"/>
              </a:rPr>
              <a:t>models.  The </a:t>
            </a:r>
            <a:r>
              <a:rPr lang="en-US" sz="2000" spc="-15" dirty="0">
                <a:solidFill>
                  <a:srgbClr val="FFFFFF"/>
                </a:solidFill>
                <a:latin typeface="Carlito"/>
                <a:cs typeface="Carlito"/>
              </a:rPr>
              <a:t>models </a:t>
            </a:r>
            <a:r>
              <a:rPr lang="en-US" sz="2000" spc="-20" dirty="0">
                <a:solidFill>
                  <a:srgbClr val="FFFFFF"/>
                </a:solidFill>
                <a:latin typeface="Carlito"/>
                <a:cs typeface="Carlito"/>
              </a:rPr>
              <a:t>predicted </a:t>
            </a:r>
            <a:r>
              <a:rPr lang="en-US" sz="2000" spc="-5" dirty="0">
                <a:solidFill>
                  <a:srgbClr val="FFFFFF"/>
                </a:solidFill>
                <a:latin typeface="Carlito"/>
                <a:cs typeface="Carlito"/>
              </a:rPr>
              <a:t>12 </a:t>
            </a:r>
            <a:r>
              <a:rPr lang="en-US" sz="2000" spc="-20" dirty="0">
                <a:solidFill>
                  <a:srgbClr val="FFFFFF"/>
                </a:solidFill>
                <a:latin typeface="Carlito"/>
                <a:cs typeface="Carlito"/>
              </a:rPr>
              <a:t>successful </a:t>
            </a:r>
            <a:r>
              <a:rPr lang="en-US" sz="2000" spc="-10" dirty="0">
                <a:solidFill>
                  <a:srgbClr val="FFFFFF"/>
                </a:solidFill>
                <a:latin typeface="Carlito"/>
                <a:cs typeface="Carlito"/>
              </a:rPr>
              <a:t>landings </a:t>
            </a:r>
            <a:r>
              <a:rPr lang="en-US" sz="2000" spc="-5" dirty="0">
                <a:solidFill>
                  <a:srgbClr val="FFFFFF"/>
                </a:solidFill>
                <a:latin typeface="Carlito"/>
                <a:cs typeface="Carlito"/>
              </a:rPr>
              <a:t>when the true label</a:t>
            </a:r>
            <a:r>
              <a:rPr lang="en-US" sz="2000" spc="275" dirty="0">
                <a:solidFill>
                  <a:srgbClr val="FFFFFF"/>
                </a:solidFill>
                <a:latin typeface="Carlito"/>
                <a:cs typeface="Carlito"/>
              </a:rPr>
              <a:t> </a:t>
            </a:r>
            <a:r>
              <a:rPr lang="en-US" sz="2000" spc="-20" dirty="0">
                <a:solidFill>
                  <a:srgbClr val="FFFFFF"/>
                </a:solidFill>
                <a:latin typeface="Carlito"/>
                <a:cs typeface="Carlito"/>
              </a:rPr>
              <a:t>was successful </a:t>
            </a:r>
            <a:r>
              <a:rPr lang="en-US" sz="2000" spc="-10" dirty="0">
                <a:solidFill>
                  <a:srgbClr val="FFFFFF"/>
                </a:solidFill>
                <a:latin typeface="Carlito"/>
                <a:cs typeface="Carlito"/>
              </a:rPr>
              <a:t>landing.</a:t>
            </a:r>
            <a:endParaRPr lang="en-US" sz="2000" dirty="0">
              <a:latin typeface="Carlito"/>
              <a:cs typeface="Carlito"/>
            </a:endParaRPr>
          </a:p>
          <a:p>
            <a:pPr marL="12700">
              <a:lnSpc>
                <a:spcPct val="100000"/>
              </a:lnSpc>
              <a:spcBef>
                <a:spcPts val="405"/>
              </a:spcBef>
            </a:pPr>
            <a:r>
              <a:rPr lang="en-US" sz="2000" spc="-5" dirty="0">
                <a:solidFill>
                  <a:srgbClr val="FFFFFF"/>
                </a:solidFill>
                <a:latin typeface="Carlito"/>
                <a:cs typeface="Carlito"/>
              </a:rPr>
              <a:t>The </a:t>
            </a:r>
            <a:r>
              <a:rPr lang="en-US" sz="2000" spc="-15" dirty="0">
                <a:solidFill>
                  <a:srgbClr val="FFFFFF"/>
                </a:solidFill>
                <a:latin typeface="Carlito"/>
                <a:cs typeface="Carlito"/>
              </a:rPr>
              <a:t>models </a:t>
            </a:r>
            <a:r>
              <a:rPr lang="en-US" sz="2000" spc="-20" dirty="0">
                <a:solidFill>
                  <a:srgbClr val="FFFFFF"/>
                </a:solidFill>
                <a:latin typeface="Carlito"/>
                <a:cs typeface="Carlito"/>
              </a:rPr>
              <a:t>predicted </a:t>
            </a:r>
            <a:r>
              <a:rPr lang="en-US" sz="2000" spc="-5" dirty="0">
                <a:solidFill>
                  <a:srgbClr val="FFFFFF"/>
                </a:solidFill>
                <a:latin typeface="Carlito"/>
                <a:cs typeface="Carlito"/>
              </a:rPr>
              <a:t>3 </a:t>
            </a:r>
            <a:r>
              <a:rPr lang="en-US" sz="2000" spc="-20" dirty="0">
                <a:solidFill>
                  <a:srgbClr val="FFFFFF"/>
                </a:solidFill>
                <a:latin typeface="Carlito"/>
                <a:cs typeface="Carlito"/>
              </a:rPr>
              <a:t>unsuccessful </a:t>
            </a:r>
            <a:r>
              <a:rPr lang="en-US" sz="2000" spc="-10" dirty="0">
                <a:solidFill>
                  <a:srgbClr val="FFFFFF"/>
                </a:solidFill>
                <a:latin typeface="Carlito"/>
                <a:cs typeface="Carlito"/>
              </a:rPr>
              <a:t>landings </a:t>
            </a:r>
            <a:r>
              <a:rPr lang="en-US" sz="2000" spc="-5" dirty="0">
                <a:solidFill>
                  <a:srgbClr val="FFFFFF"/>
                </a:solidFill>
                <a:latin typeface="Carlito"/>
                <a:cs typeface="Carlito"/>
              </a:rPr>
              <a:t>when the true label </a:t>
            </a:r>
            <a:r>
              <a:rPr lang="en-US" sz="2000" spc="-15" dirty="0">
                <a:solidFill>
                  <a:srgbClr val="FFFFFF"/>
                </a:solidFill>
                <a:latin typeface="Carlito"/>
                <a:cs typeface="Carlito"/>
              </a:rPr>
              <a:t>was </a:t>
            </a:r>
            <a:r>
              <a:rPr lang="en-US" sz="2000" spc="-20" dirty="0">
                <a:solidFill>
                  <a:srgbClr val="FFFFFF"/>
                </a:solidFill>
                <a:latin typeface="Carlito"/>
                <a:cs typeface="Carlito"/>
              </a:rPr>
              <a:t>unsuccessful</a:t>
            </a:r>
            <a:r>
              <a:rPr lang="en-US" sz="2000" spc="140" dirty="0">
                <a:solidFill>
                  <a:srgbClr val="FFFFFF"/>
                </a:solidFill>
                <a:latin typeface="Carlito"/>
                <a:cs typeface="Carlito"/>
              </a:rPr>
              <a:t> </a:t>
            </a:r>
            <a:r>
              <a:rPr lang="en-US" sz="2000" spc="-10" dirty="0">
                <a:solidFill>
                  <a:srgbClr val="FFFFFF"/>
                </a:solidFill>
                <a:latin typeface="Carlito"/>
                <a:cs typeface="Carlito"/>
              </a:rPr>
              <a:t>landing.</a:t>
            </a:r>
            <a:endParaRPr lang="en-US" sz="2000" dirty="0">
              <a:latin typeface="Carlito"/>
              <a:cs typeface="Carlito"/>
            </a:endParaRPr>
          </a:p>
          <a:p>
            <a:pPr marL="12700" marR="5080">
              <a:lnSpc>
                <a:spcPts val="2330"/>
              </a:lnSpc>
              <a:spcBef>
                <a:spcPts val="135"/>
              </a:spcBef>
            </a:pPr>
            <a:r>
              <a:rPr lang="en-US" sz="2000" spc="-5" dirty="0">
                <a:solidFill>
                  <a:srgbClr val="FFFFFF"/>
                </a:solidFill>
                <a:latin typeface="Carlito"/>
                <a:cs typeface="Carlito"/>
              </a:rPr>
              <a:t>The </a:t>
            </a:r>
            <a:r>
              <a:rPr lang="en-US" sz="2000" spc="-15" dirty="0">
                <a:solidFill>
                  <a:srgbClr val="FFFFFF"/>
                </a:solidFill>
                <a:latin typeface="Carlito"/>
                <a:cs typeface="Carlito"/>
              </a:rPr>
              <a:t>models </a:t>
            </a:r>
            <a:r>
              <a:rPr lang="en-US" sz="2000" spc="-20" dirty="0">
                <a:solidFill>
                  <a:srgbClr val="FFFFFF"/>
                </a:solidFill>
                <a:latin typeface="Carlito"/>
                <a:cs typeface="Carlito"/>
              </a:rPr>
              <a:t>predicted </a:t>
            </a:r>
            <a:r>
              <a:rPr lang="en-US" sz="2000" spc="-5" dirty="0">
                <a:solidFill>
                  <a:srgbClr val="FFFFFF"/>
                </a:solidFill>
                <a:latin typeface="Carlito"/>
                <a:cs typeface="Carlito"/>
              </a:rPr>
              <a:t>3 </a:t>
            </a:r>
            <a:r>
              <a:rPr lang="en-US" sz="2000" spc="-20" dirty="0">
                <a:solidFill>
                  <a:srgbClr val="FFFFFF"/>
                </a:solidFill>
                <a:latin typeface="Carlito"/>
                <a:cs typeface="Carlito"/>
              </a:rPr>
              <a:t>successful </a:t>
            </a:r>
            <a:r>
              <a:rPr lang="en-US" sz="2000" spc="-10" dirty="0">
                <a:solidFill>
                  <a:srgbClr val="FFFFFF"/>
                </a:solidFill>
                <a:latin typeface="Carlito"/>
                <a:cs typeface="Carlito"/>
              </a:rPr>
              <a:t>landings </a:t>
            </a:r>
            <a:r>
              <a:rPr lang="en-US" sz="2000" spc="-5" dirty="0">
                <a:solidFill>
                  <a:srgbClr val="FFFFFF"/>
                </a:solidFill>
                <a:latin typeface="Carlito"/>
                <a:cs typeface="Carlito"/>
              </a:rPr>
              <a:t>when the true label </a:t>
            </a:r>
            <a:r>
              <a:rPr lang="en-US" sz="2000" spc="-20" dirty="0">
                <a:solidFill>
                  <a:srgbClr val="FFFFFF"/>
                </a:solidFill>
                <a:latin typeface="Carlito"/>
                <a:cs typeface="Carlito"/>
              </a:rPr>
              <a:t>was unsuccessful </a:t>
            </a:r>
            <a:r>
              <a:rPr lang="en-US" sz="2000" spc="-10" dirty="0">
                <a:solidFill>
                  <a:srgbClr val="FFFFFF"/>
                </a:solidFill>
                <a:latin typeface="Carlito"/>
                <a:cs typeface="Carlito"/>
              </a:rPr>
              <a:t>landings </a:t>
            </a:r>
            <a:r>
              <a:rPr lang="en-US" sz="2000" spc="-20" dirty="0">
                <a:solidFill>
                  <a:srgbClr val="FFFFFF"/>
                </a:solidFill>
                <a:latin typeface="Carlito"/>
                <a:cs typeface="Carlito"/>
              </a:rPr>
              <a:t>(false positives).  </a:t>
            </a:r>
            <a:r>
              <a:rPr lang="en-US" sz="2000" spc="-15" dirty="0">
                <a:solidFill>
                  <a:srgbClr val="FFFFFF"/>
                </a:solidFill>
                <a:latin typeface="Carlito"/>
                <a:cs typeface="Carlito"/>
              </a:rPr>
              <a:t>Our </a:t>
            </a:r>
            <a:r>
              <a:rPr lang="en-US" sz="2000" spc="-5" dirty="0">
                <a:solidFill>
                  <a:srgbClr val="FFFFFF"/>
                </a:solidFill>
                <a:latin typeface="Carlito"/>
                <a:cs typeface="Carlito"/>
              </a:rPr>
              <a:t>models </a:t>
            </a:r>
            <a:r>
              <a:rPr lang="en-US" sz="2000" spc="-20" dirty="0">
                <a:solidFill>
                  <a:srgbClr val="FFFFFF"/>
                </a:solidFill>
                <a:latin typeface="Carlito"/>
                <a:cs typeface="Carlito"/>
              </a:rPr>
              <a:t>over predict successful</a:t>
            </a:r>
            <a:r>
              <a:rPr lang="en-US" sz="2000" spc="130" dirty="0">
                <a:solidFill>
                  <a:srgbClr val="FFFFFF"/>
                </a:solidFill>
                <a:latin typeface="Carlito"/>
                <a:cs typeface="Carlito"/>
              </a:rPr>
              <a:t> </a:t>
            </a:r>
            <a:r>
              <a:rPr lang="en-US" sz="2000" spc="-10" dirty="0">
                <a:solidFill>
                  <a:srgbClr val="FFFFFF"/>
                </a:solidFill>
                <a:latin typeface="Carlito"/>
                <a:cs typeface="Carlito"/>
              </a:rPr>
              <a:t>landings.</a:t>
            </a:r>
            <a:endParaRPr lang="en-US" sz="2000" dirty="0">
              <a:latin typeface="Carlito"/>
              <a:cs typeface="Carlito"/>
            </a:endParaRPr>
          </a:p>
        </p:txBody>
      </p:sp>
      <p:sp>
        <p:nvSpPr>
          <p:cNvPr id="7" name="object 8">
            <a:extLst>
              <a:ext uri="{FF2B5EF4-FFF2-40B4-BE49-F238E27FC236}">
                <a16:creationId xmlns:a16="http://schemas.microsoft.com/office/drawing/2014/main" id="{BE40ABD7-63AC-4605-B061-24E33F1E6AF1}"/>
              </a:ext>
            </a:extLst>
          </p:cNvPr>
          <p:cNvSpPr txBox="1"/>
          <p:nvPr/>
        </p:nvSpPr>
        <p:spPr>
          <a:xfrm>
            <a:off x="7906871" y="2363851"/>
            <a:ext cx="2637685" cy="848360"/>
          </a:xfrm>
          <a:prstGeom prst="rect">
            <a:avLst/>
          </a:prstGeom>
        </p:spPr>
        <p:txBody>
          <a:bodyPr vert="horz" wrap="square" lIns="0" tIns="12700" rIns="0" bIns="0" rtlCol="0">
            <a:spAutoFit/>
          </a:bodyPr>
          <a:lstStyle/>
          <a:p>
            <a:pPr marL="12700" marR="5080" algn="just">
              <a:lnSpc>
                <a:spcPct val="100000"/>
              </a:lnSpc>
              <a:spcBef>
                <a:spcPts val="100"/>
              </a:spcBef>
            </a:pPr>
            <a:r>
              <a:rPr sz="1800" spc="-15" dirty="0">
                <a:latin typeface="Carlito"/>
                <a:cs typeface="Carlito"/>
              </a:rPr>
              <a:t>Correct predictions are  </a:t>
            </a:r>
            <a:r>
              <a:rPr sz="1800" spc="-5" dirty="0">
                <a:latin typeface="Carlito"/>
                <a:cs typeface="Carlito"/>
              </a:rPr>
              <a:t>on </a:t>
            </a:r>
            <a:r>
              <a:rPr sz="1800" dirty="0">
                <a:latin typeface="Carlito"/>
                <a:cs typeface="Carlito"/>
              </a:rPr>
              <a:t>a </a:t>
            </a:r>
            <a:r>
              <a:rPr sz="1800" spc="-10" dirty="0">
                <a:latin typeface="Carlito"/>
                <a:cs typeface="Carlito"/>
              </a:rPr>
              <a:t>diagonal </a:t>
            </a:r>
            <a:r>
              <a:rPr sz="1800" spc="-20" dirty="0">
                <a:latin typeface="Carlito"/>
                <a:cs typeface="Carlito"/>
              </a:rPr>
              <a:t>from </a:t>
            </a:r>
            <a:r>
              <a:rPr sz="1800" spc="-15" dirty="0">
                <a:latin typeface="Carlito"/>
                <a:cs typeface="Carlito"/>
              </a:rPr>
              <a:t>top  </a:t>
            </a:r>
            <a:r>
              <a:rPr sz="1800" spc="-5" dirty="0">
                <a:latin typeface="Carlito"/>
                <a:cs typeface="Carlito"/>
              </a:rPr>
              <a:t>left </a:t>
            </a:r>
            <a:r>
              <a:rPr sz="1800" spc="-15" dirty="0">
                <a:latin typeface="Carlito"/>
                <a:cs typeface="Carlito"/>
              </a:rPr>
              <a:t>to </a:t>
            </a:r>
            <a:r>
              <a:rPr sz="1800" spc="-20" dirty="0">
                <a:latin typeface="Carlito"/>
                <a:cs typeface="Carlito"/>
              </a:rPr>
              <a:t>bottom</a:t>
            </a:r>
            <a:r>
              <a:rPr sz="1800" spc="-80" dirty="0">
                <a:latin typeface="Carlito"/>
                <a:cs typeface="Carlito"/>
              </a:rPr>
              <a:t> </a:t>
            </a:r>
            <a:r>
              <a:rPr sz="1800" spc="-5" dirty="0">
                <a:latin typeface="Carlito"/>
                <a:cs typeface="Carlito"/>
              </a:rPr>
              <a:t>right.</a:t>
            </a:r>
            <a:endParaRPr sz="1800" dirty="0">
              <a:latin typeface="Carlito"/>
              <a:cs typeface="Carlito"/>
            </a:endParaRPr>
          </a:p>
        </p:txBody>
      </p:sp>
    </p:spTree>
    <p:extLst>
      <p:ext uri="{BB962C8B-B14F-4D97-AF65-F5344CB8AC3E}">
        <p14:creationId xmlns:p14="http://schemas.microsoft.com/office/powerpoint/2010/main" val="2142568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C55821-46FC-4FD8-BC02-8A2240DDA2AD}"/>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53E11B9E-E50B-44FB-BBE8-11A6EE372948}"/>
              </a:ext>
            </a:extLst>
          </p:cNvPr>
          <p:cNvSpPr>
            <a:spLocks noGrp="1"/>
          </p:cNvSpPr>
          <p:nvPr>
            <p:ph sz="half" idx="1"/>
          </p:nvPr>
        </p:nvSpPr>
        <p:spPr>
          <a:xfrm>
            <a:off x="838200" y="1825625"/>
            <a:ext cx="10515600" cy="4351338"/>
          </a:xfrm>
        </p:spPr>
        <p:txBody>
          <a:bodyPr>
            <a:normAutofit fontScale="85000" lnSpcReduction="20000"/>
          </a:bodyPr>
          <a:lstStyle/>
          <a:p>
            <a:pPr marL="195580" indent="-183515">
              <a:lnSpc>
                <a:spcPct val="100000"/>
              </a:lnSpc>
              <a:spcBef>
                <a:spcPts val="490"/>
              </a:spcBef>
              <a:buClr>
                <a:srgbClr val="E28312"/>
              </a:buClr>
              <a:buChar char="◦"/>
              <a:tabLst>
                <a:tab pos="196215" algn="l"/>
              </a:tabLst>
            </a:pPr>
            <a:r>
              <a:rPr lang="en-US" dirty="0">
                <a:solidFill>
                  <a:srgbClr val="404040"/>
                </a:solidFill>
                <a:latin typeface="Carlito"/>
                <a:cs typeface="Carlito"/>
              </a:rPr>
              <a:t>Our </a:t>
            </a:r>
            <a:r>
              <a:rPr lang="en-US" spc="-5" dirty="0">
                <a:solidFill>
                  <a:srgbClr val="404040"/>
                </a:solidFill>
                <a:latin typeface="Carlito"/>
                <a:cs typeface="Carlito"/>
              </a:rPr>
              <a:t>task: </a:t>
            </a:r>
            <a:r>
              <a:rPr lang="en-US" spc="-20" dirty="0">
                <a:solidFill>
                  <a:srgbClr val="404040"/>
                </a:solidFill>
                <a:latin typeface="Carlito"/>
                <a:cs typeface="Carlito"/>
              </a:rPr>
              <a:t>to develop </a:t>
            </a:r>
            <a:r>
              <a:rPr lang="en-US" dirty="0">
                <a:solidFill>
                  <a:srgbClr val="404040"/>
                </a:solidFill>
                <a:latin typeface="Carlito"/>
                <a:cs typeface="Carlito"/>
              </a:rPr>
              <a:t>a machine learning model </a:t>
            </a:r>
            <a:r>
              <a:rPr lang="en-US" spc="-25" dirty="0">
                <a:solidFill>
                  <a:srgbClr val="404040"/>
                </a:solidFill>
                <a:latin typeface="Carlito"/>
                <a:cs typeface="Carlito"/>
              </a:rPr>
              <a:t>for </a:t>
            </a:r>
            <a:r>
              <a:rPr lang="en-US" dirty="0">
                <a:solidFill>
                  <a:srgbClr val="404040"/>
                </a:solidFill>
                <a:latin typeface="Carlito"/>
                <a:cs typeface="Carlito"/>
              </a:rPr>
              <a:t>Space Y who </a:t>
            </a:r>
            <a:r>
              <a:rPr lang="en-US" spc="-20" dirty="0">
                <a:solidFill>
                  <a:srgbClr val="404040"/>
                </a:solidFill>
                <a:latin typeface="Carlito"/>
                <a:cs typeface="Carlito"/>
              </a:rPr>
              <a:t>wants to </a:t>
            </a:r>
            <a:r>
              <a:rPr lang="en-US" spc="-5" dirty="0">
                <a:solidFill>
                  <a:srgbClr val="404040"/>
                </a:solidFill>
                <a:latin typeface="Carlito"/>
                <a:cs typeface="Carlito"/>
              </a:rPr>
              <a:t>bid </a:t>
            </a:r>
            <a:r>
              <a:rPr lang="en-US" spc="-20" dirty="0">
                <a:solidFill>
                  <a:srgbClr val="404040"/>
                </a:solidFill>
                <a:latin typeface="Carlito"/>
                <a:cs typeface="Carlito"/>
              </a:rPr>
              <a:t>against</a:t>
            </a:r>
            <a:r>
              <a:rPr lang="en-US" spc="-70" dirty="0">
                <a:solidFill>
                  <a:srgbClr val="404040"/>
                </a:solidFill>
                <a:latin typeface="Carlito"/>
                <a:cs typeface="Carlito"/>
              </a:rPr>
              <a:t> </a:t>
            </a:r>
            <a:r>
              <a:rPr lang="en-US" dirty="0">
                <a:solidFill>
                  <a:srgbClr val="404040"/>
                </a:solidFill>
                <a:latin typeface="Carlito"/>
                <a:cs typeface="Carlito"/>
              </a:rPr>
              <a:t>SpaceX</a:t>
            </a:r>
            <a:endParaRPr lang="en-US" dirty="0">
              <a:latin typeface="Carlito"/>
              <a:cs typeface="Carlito"/>
            </a:endParaRPr>
          </a:p>
          <a:p>
            <a:pPr marL="195580" indent="-183515">
              <a:lnSpc>
                <a:spcPct val="100000"/>
              </a:lnSpc>
              <a:spcBef>
                <a:spcPts val="395"/>
              </a:spcBef>
              <a:buClr>
                <a:srgbClr val="E28312"/>
              </a:buClr>
              <a:buChar char="◦"/>
              <a:tabLst>
                <a:tab pos="196215" algn="l"/>
              </a:tabLst>
            </a:pPr>
            <a:r>
              <a:rPr lang="en-US" spc="-5" dirty="0">
                <a:solidFill>
                  <a:srgbClr val="404040"/>
                </a:solidFill>
                <a:latin typeface="Carlito"/>
                <a:cs typeface="Carlito"/>
              </a:rPr>
              <a:t>The goal </a:t>
            </a:r>
            <a:r>
              <a:rPr lang="en-US" dirty="0">
                <a:solidFill>
                  <a:srgbClr val="404040"/>
                </a:solidFill>
                <a:latin typeface="Carlito"/>
                <a:cs typeface="Carlito"/>
              </a:rPr>
              <a:t>of </a:t>
            </a:r>
            <a:r>
              <a:rPr lang="en-US" spc="-5" dirty="0">
                <a:solidFill>
                  <a:srgbClr val="404040"/>
                </a:solidFill>
                <a:latin typeface="Carlito"/>
                <a:cs typeface="Carlito"/>
              </a:rPr>
              <a:t>model is </a:t>
            </a:r>
            <a:r>
              <a:rPr lang="en-US" spc="-20" dirty="0">
                <a:solidFill>
                  <a:srgbClr val="404040"/>
                </a:solidFill>
                <a:latin typeface="Carlito"/>
                <a:cs typeface="Carlito"/>
              </a:rPr>
              <a:t>to </a:t>
            </a:r>
            <a:r>
              <a:rPr lang="en-US" spc="-5" dirty="0">
                <a:solidFill>
                  <a:srgbClr val="404040"/>
                </a:solidFill>
                <a:latin typeface="Carlito"/>
                <a:cs typeface="Carlito"/>
              </a:rPr>
              <a:t>predict when </a:t>
            </a:r>
            <a:r>
              <a:rPr lang="en-US" spc="-15" dirty="0">
                <a:solidFill>
                  <a:srgbClr val="404040"/>
                </a:solidFill>
                <a:latin typeface="Carlito"/>
                <a:cs typeface="Carlito"/>
              </a:rPr>
              <a:t>Stage </a:t>
            </a:r>
            <a:r>
              <a:rPr lang="en-US" dirty="0">
                <a:solidFill>
                  <a:srgbClr val="404040"/>
                </a:solidFill>
                <a:latin typeface="Carlito"/>
                <a:cs typeface="Carlito"/>
              </a:rPr>
              <a:t>1 </a:t>
            </a:r>
            <a:r>
              <a:rPr lang="en-US" spc="-5" dirty="0">
                <a:solidFill>
                  <a:srgbClr val="404040"/>
                </a:solidFill>
                <a:latin typeface="Carlito"/>
                <a:cs typeface="Carlito"/>
              </a:rPr>
              <a:t>will successfully </a:t>
            </a:r>
            <a:r>
              <a:rPr lang="en-US" dirty="0">
                <a:solidFill>
                  <a:srgbClr val="404040"/>
                </a:solidFill>
                <a:latin typeface="Carlito"/>
                <a:cs typeface="Carlito"/>
              </a:rPr>
              <a:t>land </a:t>
            </a:r>
            <a:r>
              <a:rPr lang="en-US" spc="-20" dirty="0">
                <a:solidFill>
                  <a:srgbClr val="404040"/>
                </a:solidFill>
                <a:latin typeface="Carlito"/>
                <a:cs typeface="Carlito"/>
              </a:rPr>
              <a:t>to </a:t>
            </a:r>
            <a:r>
              <a:rPr lang="en-US" spc="-35" dirty="0">
                <a:solidFill>
                  <a:srgbClr val="404040"/>
                </a:solidFill>
                <a:latin typeface="Carlito"/>
                <a:cs typeface="Carlito"/>
              </a:rPr>
              <a:t>save </a:t>
            </a:r>
            <a:r>
              <a:rPr lang="en-US" spc="-5" dirty="0">
                <a:solidFill>
                  <a:srgbClr val="404040"/>
                </a:solidFill>
                <a:latin typeface="Carlito"/>
                <a:cs typeface="Carlito"/>
              </a:rPr>
              <a:t>~$100 million</a:t>
            </a:r>
            <a:r>
              <a:rPr lang="en-US" spc="-110" dirty="0">
                <a:solidFill>
                  <a:srgbClr val="404040"/>
                </a:solidFill>
                <a:latin typeface="Carlito"/>
                <a:cs typeface="Carlito"/>
              </a:rPr>
              <a:t> </a:t>
            </a:r>
            <a:r>
              <a:rPr lang="en-US" dirty="0">
                <a:solidFill>
                  <a:srgbClr val="404040"/>
                </a:solidFill>
                <a:latin typeface="Carlito"/>
                <a:cs typeface="Carlito"/>
              </a:rPr>
              <a:t>USD</a:t>
            </a:r>
            <a:endParaRPr lang="en-US" dirty="0">
              <a:latin typeface="Carlito"/>
              <a:cs typeface="Carlito"/>
            </a:endParaRPr>
          </a:p>
          <a:p>
            <a:pPr marL="195580" indent="-183515">
              <a:lnSpc>
                <a:spcPct val="100000"/>
              </a:lnSpc>
              <a:spcBef>
                <a:spcPts val="409"/>
              </a:spcBef>
              <a:buClr>
                <a:srgbClr val="E28312"/>
              </a:buClr>
              <a:buChar char="◦"/>
              <a:tabLst>
                <a:tab pos="196215" algn="l"/>
              </a:tabLst>
            </a:pPr>
            <a:r>
              <a:rPr lang="en-US" spc="-5" dirty="0">
                <a:solidFill>
                  <a:srgbClr val="404040"/>
                </a:solidFill>
                <a:latin typeface="Carlito"/>
                <a:cs typeface="Carlito"/>
              </a:rPr>
              <a:t>Used </a:t>
            </a:r>
            <a:r>
              <a:rPr lang="en-US" spc="-25" dirty="0">
                <a:solidFill>
                  <a:srgbClr val="404040"/>
                </a:solidFill>
                <a:latin typeface="Carlito"/>
                <a:cs typeface="Carlito"/>
              </a:rPr>
              <a:t>data </a:t>
            </a:r>
            <a:r>
              <a:rPr lang="en-US" spc="-20" dirty="0">
                <a:solidFill>
                  <a:srgbClr val="404040"/>
                </a:solidFill>
                <a:latin typeface="Carlito"/>
                <a:cs typeface="Carlito"/>
              </a:rPr>
              <a:t>from </a:t>
            </a:r>
            <a:r>
              <a:rPr lang="en-US" dirty="0">
                <a:solidFill>
                  <a:srgbClr val="404040"/>
                </a:solidFill>
                <a:latin typeface="Carlito"/>
                <a:cs typeface="Carlito"/>
              </a:rPr>
              <a:t>a </a:t>
            </a:r>
            <a:r>
              <a:rPr lang="en-US" spc="-5" dirty="0">
                <a:solidFill>
                  <a:srgbClr val="404040"/>
                </a:solidFill>
                <a:latin typeface="Carlito"/>
                <a:cs typeface="Carlito"/>
              </a:rPr>
              <a:t>public </a:t>
            </a:r>
            <a:r>
              <a:rPr lang="en-US" dirty="0">
                <a:solidFill>
                  <a:srgbClr val="404040"/>
                </a:solidFill>
                <a:latin typeface="Carlito"/>
                <a:cs typeface="Carlito"/>
              </a:rPr>
              <a:t>SpaceX API and </a:t>
            </a:r>
            <a:r>
              <a:rPr lang="en-US" spc="-5" dirty="0">
                <a:solidFill>
                  <a:srgbClr val="404040"/>
                </a:solidFill>
                <a:latin typeface="Carlito"/>
                <a:cs typeface="Carlito"/>
              </a:rPr>
              <a:t>web scraping </a:t>
            </a:r>
            <a:r>
              <a:rPr lang="en-US" dirty="0">
                <a:solidFill>
                  <a:srgbClr val="404040"/>
                </a:solidFill>
                <a:latin typeface="Carlito"/>
                <a:cs typeface="Carlito"/>
              </a:rPr>
              <a:t>SpaceX Wikipedia</a:t>
            </a:r>
            <a:r>
              <a:rPr lang="en-US" spc="-195" dirty="0">
                <a:solidFill>
                  <a:srgbClr val="404040"/>
                </a:solidFill>
                <a:latin typeface="Carlito"/>
                <a:cs typeface="Carlito"/>
              </a:rPr>
              <a:t> </a:t>
            </a:r>
            <a:r>
              <a:rPr lang="en-US" spc="-5" dirty="0">
                <a:solidFill>
                  <a:srgbClr val="404040"/>
                </a:solidFill>
                <a:latin typeface="Carlito"/>
                <a:cs typeface="Carlito"/>
              </a:rPr>
              <a:t>page</a:t>
            </a:r>
            <a:endParaRPr lang="en-US" dirty="0">
              <a:latin typeface="Carlito"/>
              <a:cs typeface="Carlito"/>
            </a:endParaRPr>
          </a:p>
          <a:p>
            <a:pPr marL="195580" indent="-183515">
              <a:lnSpc>
                <a:spcPct val="100000"/>
              </a:lnSpc>
              <a:spcBef>
                <a:spcPts val="400"/>
              </a:spcBef>
              <a:buClr>
                <a:srgbClr val="E28312"/>
              </a:buClr>
              <a:buChar char="◦"/>
              <a:tabLst>
                <a:tab pos="196215" algn="l"/>
              </a:tabLst>
            </a:pPr>
            <a:r>
              <a:rPr lang="en-US" spc="-25" dirty="0">
                <a:solidFill>
                  <a:srgbClr val="404040"/>
                </a:solidFill>
                <a:latin typeface="Carlito"/>
                <a:cs typeface="Carlito"/>
              </a:rPr>
              <a:t>Created data </a:t>
            </a:r>
            <a:r>
              <a:rPr lang="en-US" spc="-5" dirty="0">
                <a:solidFill>
                  <a:srgbClr val="404040"/>
                </a:solidFill>
                <a:latin typeface="Carlito"/>
                <a:cs typeface="Carlito"/>
              </a:rPr>
              <a:t>labels </a:t>
            </a:r>
            <a:r>
              <a:rPr lang="en-US" dirty="0">
                <a:solidFill>
                  <a:srgbClr val="404040"/>
                </a:solidFill>
                <a:latin typeface="Carlito"/>
                <a:cs typeface="Carlito"/>
              </a:rPr>
              <a:t>and </a:t>
            </a:r>
            <a:r>
              <a:rPr lang="en-US" spc="-25" dirty="0">
                <a:solidFill>
                  <a:srgbClr val="404040"/>
                </a:solidFill>
                <a:latin typeface="Carlito"/>
                <a:cs typeface="Carlito"/>
              </a:rPr>
              <a:t>stored data into </a:t>
            </a:r>
            <a:r>
              <a:rPr lang="en-US" dirty="0">
                <a:solidFill>
                  <a:srgbClr val="404040"/>
                </a:solidFill>
                <a:latin typeface="Carlito"/>
                <a:cs typeface="Carlito"/>
              </a:rPr>
              <a:t>a </a:t>
            </a:r>
            <a:r>
              <a:rPr lang="en-US" spc="-5" dirty="0">
                <a:solidFill>
                  <a:srgbClr val="404040"/>
                </a:solidFill>
                <a:latin typeface="Carlito"/>
                <a:cs typeface="Carlito"/>
              </a:rPr>
              <a:t>DB2 SQL</a:t>
            </a:r>
            <a:r>
              <a:rPr lang="en-US" spc="-15" dirty="0">
                <a:solidFill>
                  <a:srgbClr val="404040"/>
                </a:solidFill>
                <a:latin typeface="Carlito"/>
                <a:cs typeface="Carlito"/>
              </a:rPr>
              <a:t> </a:t>
            </a:r>
            <a:r>
              <a:rPr lang="en-US" spc="-5" dirty="0">
                <a:solidFill>
                  <a:srgbClr val="404040"/>
                </a:solidFill>
                <a:latin typeface="Carlito"/>
                <a:cs typeface="Carlito"/>
              </a:rPr>
              <a:t>database</a:t>
            </a:r>
            <a:endParaRPr lang="en-US" dirty="0">
              <a:latin typeface="Carlito"/>
              <a:cs typeface="Carlito"/>
            </a:endParaRPr>
          </a:p>
          <a:p>
            <a:pPr marL="195580" indent="-183515">
              <a:lnSpc>
                <a:spcPct val="100000"/>
              </a:lnSpc>
              <a:spcBef>
                <a:spcPts val="395"/>
              </a:spcBef>
              <a:buClr>
                <a:srgbClr val="E28312"/>
              </a:buClr>
              <a:buChar char="◦"/>
              <a:tabLst>
                <a:tab pos="196215" algn="l"/>
              </a:tabLst>
            </a:pPr>
            <a:r>
              <a:rPr lang="en-US" spc="-25" dirty="0">
                <a:solidFill>
                  <a:srgbClr val="404040"/>
                </a:solidFill>
                <a:latin typeface="Carlito"/>
                <a:cs typeface="Carlito"/>
              </a:rPr>
              <a:t>Created </a:t>
            </a:r>
            <a:r>
              <a:rPr lang="en-US" dirty="0">
                <a:solidFill>
                  <a:srgbClr val="404040"/>
                </a:solidFill>
                <a:latin typeface="Carlito"/>
                <a:cs typeface="Carlito"/>
              </a:rPr>
              <a:t>a </a:t>
            </a:r>
            <a:r>
              <a:rPr lang="en-US" spc="-5" dirty="0">
                <a:solidFill>
                  <a:srgbClr val="404040"/>
                </a:solidFill>
                <a:latin typeface="Carlito"/>
                <a:cs typeface="Carlito"/>
              </a:rPr>
              <a:t>dashboard </a:t>
            </a:r>
            <a:r>
              <a:rPr lang="en-US" spc="-25" dirty="0">
                <a:solidFill>
                  <a:srgbClr val="404040"/>
                </a:solidFill>
                <a:latin typeface="Carlito"/>
                <a:cs typeface="Carlito"/>
              </a:rPr>
              <a:t>for</a:t>
            </a:r>
            <a:r>
              <a:rPr lang="en-US" spc="-125" dirty="0">
                <a:solidFill>
                  <a:srgbClr val="404040"/>
                </a:solidFill>
                <a:latin typeface="Carlito"/>
                <a:cs typeface="Carlito"/>
              </a:rPr>
              <a:t> </a:t>
            </a:r>
            <a:r>
              <a:rPr lang="en-US" spc="-20" dirty="0">
                <a:solidFill>
                  <a:srgbClr val="404040"/>
                </a:solidFill>
                <a:latin typeface="Carlito"/>
                <a:cs typeface="Carlito"/>
              </a:rPr>
              <a:t>visualization</a:t>
            </a:r>
            <a:endParaRPr lang="en-US" dirty="0">
              <a:latin typeface="Carlito"/>
              <a:cs typeface="Carlito"/>
            </a:endParaRPr>
          </a:p>
          <a:p>
            <a:pPr marL="195580" indent="-183515">
              <a:lnSpc>
                <a:spcPct val="100000"/>
              </a:lnSpc>
              <a:spcBef>
                <a:spcPts val="405"/>
              </a:spcBef>
              <a:buClr>
                <a:srgbClr val="E28312"/>
              </a:buClr>
              <a:buChar char="◦"/>
              <a:tabLst>
                <a:tab pos="196215" algn="l"/>
              </a:tabLst>
            </a:pPr>
            <a:r>
              <a:rPr lang="en-US" spc="-50" dirty="0">
                <a:solidFill>
                  <a:srgbClr val="404040"/>
                </a:solidFill>
                <a:latin typeface="Carlito"/>
                <a:cs typeface="Carlito"/>
              </a:rPr>
              <a:t>We </a:t>
            </a:r>
            <a:r>
              <a:rPr lang="en-US" spc="-25" dirty="0">
                <a:solidFill>
                  <a:srgbClr val="404040"/>
                </a:solidFill>
                <a:latin typeface="Carlito"/>
                <a:cs typeface="Carlito"/>
              </a:rPr>
              <a:t>created </a:t>
            </a:r>
            <a:r>
              <a:rPr lang="en-US" dirty="0">
                <a:solidFill>
                  <a:srgbClr val="404040"/>
                </a:solidFill>
                <a:latin typeface="Carlito"/>
                <a:cs typeface="Carlito"/>
              </a:rPr>
              <a:t>a machine learning model </a:t>
            </a:r>
            <a:r>
              <a:rPr lang="en-US" spc="-5" dirty="0">
                <a:solidFill>
                  <a:srgbClr val="404040"/>
                </a:solidFill>
                <a:latin typeface="Carlito"/>
                <a:cs typeface="Carlito"/>
              </a:rPr>
              <a:t>with </a:t>
            </a:r>
            <a:r>
              <a:rPr lang="en-US" dirty="0">
                <a:solidFill>
                  <a:srgbClr val="404040"/>
                </a:solidFill>
                <a:latin typeface="Carlito"/>
                <a:cs typeface="Carlito"/>
              </a:rPr>
              <a:t>an </a:t>
            </a:r>
            <a:r>
              <a:rPr lang="en-US" spc="-5" dirty="0">
                <a:solidFill>
                  <a:srgbClr val="404040"/>
                </a:solidFill>
                <a:latin typeface="Carlito"/>
                <a:cs typeface="Carlito"/>
              </a:rPr>
              <a:t>accuracy of</a:t>
            </a:r>
            <a:r>
              <a:rPr lang="en-US" spc="-105" dirty="0">
                <a:solidFill>
                  <a:srgbClr val="404040"/>
                </a:solidFill>
                <a:latin typeface="Carlito"/>
                <a:cs typeface="Carlito"/>
              </a:rPr>
              <a:t> </a:t>
            </a:r>
            <a:r>
              <a:rPr lang="en-US" dirty="0">
                <a:solidFill>
                  <a:srgbClr val="404040"/>
                </a:solidFill>
                <a:latin typeface="Carlito"/>
                <a:cs typeface="Carlito"/>
              </a:rPr>
              <a:t>83%</a:t>
            </a:r>
            <a:endParaRPr lang="en-US" dirty="0">
              <a:latin typeface="Carlito"/>
              <a:cs typeface="Carlito"/>
            </a:endParaRPr>
          </a:p>
          <a:p>
            <a:pPr marL="195580" marR="276860" indent="-183515">
              <a:lnSpc>
                <a:spcPts val="2160"/>
              </a:lnSpc>
              <a:spcBef>
                <a:spcPts val="635"/>
              </a:spcBef>
              <a:buClr>
                <a:srgbClr val="E28312"/>
              </a:buClr>
              <a:buChar char="◦"/>
              <a:tabLst>
                <a:tab pos="196215" algn="l"/>
              </a:tabLst>
            </a:pPr>
            <a:r>
              <a:rPr lang="en-US" spc="-5" dirty="0" err="1">
                <a:solidFill>
                  <a:srgbClr val="404040"/>
                </a:solidFill>
                <a:latin typeface="Carlito"/>
                <a:cs typeface="Carlito"/>
              </a:rPr>
              <a:t>Allon</a:t>
            </a:r>
            <a:r>
              <a:rPr lang="en-US" spc="-5" dirty="0">
                <a:solidFill>
                  <a:srgbClr val="404040"/>
                </a:solidFill>
                <a:latin typeface="Carlito"/>
                <a:cs typeface="Carlito"/>
              </a:rPr>
              <a:t> </a:t>
            </a:r>
            <a:r>
              <a:rPr lang="en-US" dirty="0">
                <a:solidFill>
                  <a:srgbClr val="404040"/>
                </a:solidFill>
                <a:latin typeface="Carlito"/>
                <a:cs typeface="Carlito"/>
              </a:rPr>
              <a:t>Mask </a:t>
            </a:r>
            <a:r>
              <a:rPr lang="en-US" spc="-5" dirty="0">
                <a:solidFill>
                  <a:srgbClr val="404040"/>
                </a:solidFill>
                <a:latin typeface="Carlito"/>
                <a:cs typeface="Carlito"/>
              </a:rPr>
              <a:t>of </a:t>
            </a:r>
            <a:r>
              <a:rPr lang="en-US" dirty="0" err="1">
                <a:solidFill>
                  <a:srgbClr val="404040"/>
                </a:solidFill>
                <a:latin typeface="Carlito"/>
                <a:cs typeface="Carlito"/>
              </a:rPr>
              <a:t>SpaceY</a:t>
            </a:r>
            <a:r>
              <a:rPr lang="en-US" dirty="0">
                <a:solidFill>
                  <a:srgbClr val="404040"/>
                </a:solidFill>
                <a:latin typeface="Carlito"/>
                <a:cs typeface="Carlito"/>
              </a:rPr>
              <a:t> </a:t>
            </a:r>
            <a:r>
              <a:rPr lang="en-US" spc="-5" dirty="0">
                <a:solidFill>
                  <a:srgbClr val="404040"/>
                </a:solidFill>
                <a:latin typeface="Carlito"/>
                <a:cs typeface="Carlito"/>
              </a:rPr>
              <a:t>can use </a:t>
            </a:r>
            <a:r>
              <a:rPr lang="en-US" dirty="0">
                <a:solidFill>
                  <a:srgbClr val="404040"/>
                </a:solidFill>
                <a:latin typeface="Carlito"/>
                <a:cs typeface="Carlito"/>
              </a:rPr>
              <a:t>this model </a:t>
            </a:r>
            <a:r>
              <a:rPr lang="en-US" spc="-20" dirty="0">
                <a:solidFill>
                  <a:srgbClr val="404040"/>
                </a:solidFill>
                <a:latin typeface="Carlito"/>
                <a:cs typeface="Carlito"/>
              </a:rPr>
              <a:t>to </a:t>
            </a:r>
            <a:r>
              <a:rPr lang="en-US" spc="-5" dirty="0">
                <a:solidFill>
                  <a:srgbClr val="404040"/>
                </a:solidFill>
                <a:latin typeface="Carlito"/>
                <a:cs typeface="Carlito"/>
              </a:rPr>
              <a:t>predict with </a:t>
            </a:r>
            <a:r>
              <a:rPr lang="en-US" spc="-20" dirty="0">
                <a:solidFill>
                  <a:srgbClr val="404040"/>
                </a:solidFill>
                <a:latin typeface="Carlito"/>
                <a:cs typeface="Carlito"/>
              </a:rPr>
              <a:t>relatively </a:t>
            </a:r>
            <a:r>
              <a:rPr lang="en-US" spc="-5" dirty="0">
                <a:solidFill>
                  <a:srgbClr val="404040"/>
                </a:solidFill>
                <a:latin typeface="Carlito"/>
                <a:cs typeface="Carlito"/>
              </a:rPr>
              <a:t>high accuracy whether </a:t>
            </a:r>
            <a:r>
              <a:rPr lang="en-US" dirty="0">
                <a:solidFill>
                  <a:srgbClr val="404040"/>
                </a:solidFill>
                <a:latin typeface="Carlito"/>
                <a:cs typeface="Carlito"/>
              </a:rPr>
              <a:t>a  launch </a:t>
            </a:r>
            <a:r>
              <a:rPr lang="en-US" spc="-5" dirty="0">
                <a:solidFill>
                  <a:srgbClr val="404040"/>
                </a:solidFill>
                <a:latin typeface="Carlito"/>
                <a:cs typeface="Carlito"/>
              </a:rPr>
              <a:t>will </a:t>
            </a:r>
            <a:r>
              <a:rPr lang="en-US" spc="-35" dirty="0">
                <a:solidFill>
                  <a:srgbClr val="404040"/>
                </a:solidFill>
                <a:latin typeface="Carlito"/>
                <a:cs typeface="Carlito"/>
              </a:rPr>
              <a:t>have </a:t>
            </a:r>
            <a:r>
              <a:rPr lang="en-US" dirty="0">
                <a:solidFill>
                  <a:srgbClr val="404040"/>
                </a:solidFill>
                <a:latin typeface="Carlito"/>
                <a:cs typeface="Carlito"/>
              </a:rPr>
              <a:t>a </a:t>
            </a:r>
            <a:r>
              <a:rPr lang="en-US" spc="-5" dirty="0">
                <a:solidFill>
                  <a:srgbClr val="404040"/>
                </a:solidFill>
                <a:latin typeface="Carlito"/>
                <a:cs typeface="Carlito"/>
              </a:rPr>
              <a:t>successful </a:t>
            </a:r>
            <a:r>
              <a:rPr lang="en-US" spc="-20" dirty="0">
                <a:solidFill>
                  <a:srgbClr val="404040"/>
                </a:solidFill>
                <a:latin typeface="Carlito"/>
                <a:cs typeface="Carlito"/>
              </a:rPr>
              <a:t>Stage </a:t>
            </a:r>
            <a:r>
              <a:rPr lang="en-US" dirty="0">
                <a:solidFill>
                  <a:srgbClr val="404040"/>
                </a:solidFill>
                <a:latin typeface="Carlito"/>
                <a:cs typeface="Carlito"/>
              </a:rPr>
              <a:t>1 landing </a:t>
            </a:r>
            <a:r>
              <a:rPr lang="en-US" spc="-25" dirty="0">
                <a:solidFill>
                  <a:srgbClr val="404040"/>
                </a:solidFill>
                <a:latin typeface="Carlito"/>
                <a:cs typeface="Carlito"/>
              </a:rPr>
              <a:t>before </a:t>
            </a:r>
            <a:r>
              <a:rPr lang="en-US" dirty="0">
                <a:solidFill>
                  <a:srgbClr val="404040"/>
                </a:solidFill>
                <a:latin typeface="Carlito"/>
                <a:cs typeface="Carlito"/>
              </a:rPr>
              <a:t>launch </a:t>
            </a:r>
            <a:r>
              <a:rPr lang="en-US" spc="-20" dirty="0">
                <a:solidFill>
                  <a:srgbClr val="404040"/>
                </a:solidFill>
                <a:latin typeface="Carlito"/>
                <a:cs typeface="Carlito"/>
              </a:rPr>
              <a:t>to </a:t>
            </a:r>
            <a:r>
              <a:rPr lang="en-US" spc="-5" dirty="0">
                <a:solidFill>
                  <a:srgbClr val="404040"/>
                </a:solidFill>
                <a:latin typeface="Carlito"/>
                <a:cs typeface="Carlito"/>
              </a:rPr>
              <a:t>determine whether </a:t>
            </a:r>
            <a:r>
              <a:rPr lang="en-US" dirty="0">
                <a:solidFill>
                  <a:srgbClr val="404040"/>
                </a:solidFill>
                <a:latin typeface="Carlito"/>
                <a:cs typeface="Carlito"/>
              </a:rPr>
              <a:t>the launch  </a:t>
            </a:r>
            <a:r>
              <a:rPr lang="en-US" spc="-5" dirty="0">
                <a:solidFill>
                  <a:srgbClr val="404040"/>
                </a:solidFill>
                <a:latin typeface="Carlito"/>
                <a:cs typeface="Carlito"/>
              </a:rPr>
              <a:t>should be </a:t>
            </a:r>
            <a:r>
              <a:rPr lang="en-US" dirty="0">
                <a:solidFill>
                  <a:srgbClr val="404040"/>
                </a:solidFill>
                <a:latin typeface="Carlito"/>
                <a:cs typeface="Carlito"/>
              </a:rPr>
              <a:t>made </a:t>
            </a:r>
            <a:r>
              <a:rPr lang="en-US" spc="-5" dirty="0">
                <a:solidFill>
                  <a:srgbClr val="404040"/>
                </a:solidFill>
                <a:latin typeface="Carlito"/>
                <a:cs typeface="Carlito"/>
              </a:rPr>
              <a:t>or</a:t>
            </a:r>
            <a:r>
              <a:rPr lang="en-US" spc="-105" dirty="0">
                <a:solidFill>
                  <a:srgbClr val="404040"/>
                </a:solidFill>
                <a:latin typeface="Carlito"/>
                <a:cs typeface="Carlito"/>
              </a:rPr>
              <a:t> </a:t>
            </a:r>
            <a:r>
              <a:rPr lang="en-US" spc="-5" dirty="0">
                <a:solidFill>
                  <a:srgbClr val="404040"/>
                </a:solidFill>
                <a:latin typeface="Carlito"/>
                <a:cs typeface="Carlito"/>
              </a:rPr>
              <a:t>not</a:t>
            </a:r>
            <a:endParaRPr lang="en-US" dirty="0">
              <a:latin typeface="Carlito"/>
              <a:cs typeface="Carlito"/>
            </a:endParaRPr>
          </a:p>
          <a:p>
            <a:pPr marL="195580" marR="5080" indent="-183515">
              <a:lnSpc>
                <a:spcPts val="2200"/>
              </a:lnSpc>
              <a:spcBef>
                <a:spcPts val="605"/>
              </a:spcBef>
              <a:buClr>
                <a:srgbClr val="E28312"/>
              </a:buClr>
              <a:buChar char="◦"/>
              <a:tabLst>
                <a:tab pos="196215" algn="l"/>
              </a:tabLst>
            </a:pPr>
            <a:r>
              <a:rPr lang="en-US" spc="-5" dirty="0">
                <a:solidFill>
                  <a:srgbClr val="404040"/>
                </a:solidFill>
                <a:latin typeface="Carlito"/>
                <a:cs typeface="Carlito"/>
              </a:rPr>
              <a:t>If possible </a:t>
            </a:r>
            <a:r>
              <a:rPr lang="en-US" spc="-20" dirty="0">
                <a:solidFill>
                  <a:srgbClr val="404040"/>
                </a:solidFill>
                <a:latin typeface="Carlito"/>
                <a:cs typeface="Carlito"/>
              </a:rPr>
              <a:t>more </a:t>
            </a:r>
            <a:r>
              <a:rPr lang="en-US" spc="-25" dirty="0">
                <a:solidFill>
                  <a:srgbClr val="404040"/>
                </a:solidFill>
                <a:latin typeface="Carlito"/>
                <a:cs typeface="Carlito"/>
              </a:rPr>
              <a:t>data </a:t>
            </a:r>
            <a:r>
              <a:rPr lang="en-US" spc="-5" dirty="0">
                <a:solidFill>
                  <a:srgbClr val="404040"/>
                </a:solidFill>
                <a:latin typeface="Carlito"/>
                <a:cs typeface="Carlito"/>
              </a:rPr>
              <a:t>should </a:t>
            </a:r>
            <a:r>
              <a:rPr lang="en-US" dirty="0">
                <a:solidFill>
                  <a:srgbClr val="404040"/>
                </a:solidFill>
                <a:latin typeface="Carlito"/>
                <a:cs typeface="Carlito"/>
              </a:rPr>
              <a:t>be </a:t>
            </a:r>
            <a:r>
              <a:rPr lang="en-US" spc="-5" dirty="0">
                <a:solidFill>
                  <a:srgbClr val="404040"/>
                </a:solidFill>
                <a:latin typeface="Carlito"/>
                <a:cs typeface="Carlito"/>
              </a:rPr>
              <a:t>collected </a:t>
            </a:r>
            <a:r>
              <a:rPr lang="en-US" spc="-20" dirty="0">
                <a:solidFill>
                  <a:srgbClr val="404040"/>
                </a:solidFill>
                <a:latin typeface="Carlito"/>
                <a:cs typeface="Carlito"/>
              </a:rPr>
              <a:t>to </a:t>
            </a:r>
            <a:r>
              <a:rPr lang="en-US" spc="-25" dirty="0">
                <a:solidFill>
                  <a:srgbClr val="404040"/>
                </a:solidFill>
                <a:latin typeface="Carlito"/>
                <a:cs typeface="Carlito"/>
              </a:rPr>
              <a:t>better </a:t>
            </a:r>
            <a:r>
              <a:rPr lang="en-US" spc="-5" dirty="0">
                <a:solidFill>
                  <a:srgbClr val="404040"/>
                </a:solidFill>
                <a:latin typeface="Carlito"/>
                <a:cs typeface="Carlito"/>
              </a:rPr>
              <a:t>determine </a:t>
            </a:r>
            <a:r>
              <a:rPr lang="en-US" dirty="0">
                <a:solidFill>
                  <a:srgbClr val="404040"/>
                </a:solidFill>
                <a:latin typeface="Carlito"/>
                <a:cs typeface="Carlito"/>
              </a:rPr>
              <a:t>the </a:t>
            </a:r>
            <a:r>
              <a:rPr lang="en-US" spc="-10" dirty="0">
                <a:solidFill>
                  <a:srgbClr val="404040"/>
                </a:solidFill>
                <a:latin typeface="Carlito"/>
                <a:cs typeface="Carlito"/>
              </a:rPr>
              <a:t>best </a:t>
            </a:r>
            <a:r>
              <a:rPr lang="en-US" dirty="0">
                <a:solidFill>
                  <a:srgbClr val="404040"/>
                </a:solidFill>
                <a:latin typeface="Carlito"/>
                <a:cs typeface="Carlito"/>
              </a:rPr>
              <a:t>machine learning model  and </a:t>
            </a:r>
            <a:r>
              <a:rPr lang="en-US" spc="-25" dirty="0">
                <a:solidFill>
                  <a:srgbClr val="404040"/>
                </a:solidFill>
                <a:latin typeface="Carlito"/>
                <a:cs typeface="Carlito"/>
              </a:rPr>
              <a:t>improve</a:t>
            </a:r>
            <a:r>
              <a:rPr lang="en-US" spc="-30" dirty="0">
                <a:solidFill>
                  <a:srgbClr val="404040"/>
                </a:solidFill>
                <a:latin typeface="Carlito"/>
                <a:cs typeface="Carlito"/>
              </a:rPr>
              <a:t> </a:t>
            </a:r>
            <a:r>
              <a:rPr lang="en-US" spc="-5" dirty="0">
                <a:solidFill>
                  <a:srgbClr val="404040"/>
                </a:solidFill>
                <a:latin typeface="Carlito"/>
                <a:cs typeface="Carlito"/>
              </a:rPr>
              <a:t>accuracy</a:t>
            </a:r>
            <a:endParaRPr lang="en-US" dirty="0">
              <a:latin typeface="Carlito"/>
              <a:cs typeface="Carlito"/>
            </a:endParaRPr>
          </a:p>
          <a:p>
            <a:endParaRPr lang="fr-FR" dirty="0"/>
          </a:p>
        </p:txBody>
      </p:sp>
    </p:spTree>
    <p:extLst>
      <p:ext uri="{BB962C8B-B14F-4D97-AF65-F5344CB8AC3E}">
        <p14:creationId xmlns:p14="http://schemas.microsoft.com/office/powerpoint/2010/main" val="1756989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p:txBody>
      </p:sp>
      <p:sp>
        <p:nvSpPr>
          <p:cNvPr id="6" name="ZoneTexte 5">
            <a:extLst>
              <a:ext uri="{FF2B5EF4-FFF2-40B4-BE49-F238E27FC236}">
                <a16:creationId xmlns:a16="http://schemas.microsoft.com/office/drawing/2014/main" id="{A0C1BF91-A3E4-4E8D-A811-0D8BBAB31E0B}"/>
              </a:ext>
            </a:extLst>
          </p:cNvPr>
          <p:cNvSpPr txBox="1"/>
          <p:nvPr/>
        </p:nvSpPr>
        <p:spPr>
          <a:xfrm>
            <a:off x="4048708" y="1837781"/>
            <a:ext cx="7305092" cy="3477875"/>
          </a:xfrm>
          <a:prstGeom prst="rect">
            <a:avLst/>
          </a:prstGeom>
          <a:noFill/>
        </p:spPr>
        <p:txBody>
          <a:bodyPr wrap="square">
            <a:spAutoFit/>
          </a:bodyPr>
          <a:lstStyle/>
          <a:p>
            <a:r>
              <a:rPr lang="en-US" sz="2200" dirty="0">
                <a:solidFill>
                  <a:schemeClr val="accent1"/>
                </a:solidFill>
              </a:rPr>
              <a:t>Background:</a:t>
            </a:r>
          </a:p>
          <a:p>
            <a:r>
              <a:rPr lang="en-US" sz="2200" dirty="0">
                <a:solidFill>
                  <a:schemeClr val="accent1"/>
                </a:solidFill>
              </a:rPr>
              <a:t>Commercial Space Age is Here</a:t>
            </a:r>
          </a:p>
          <a:p>
            <a:r>
              <a:rPr lang="en-US" sz="2200" dirty="0">
                <a:solidFill>
                  <a:schemeClr val="accent1"/>
                </a:solidFill>
              </a:rPr>
              <a:t>Space X has best pricing ($62 million vs. $165 million USD)</a:t>
            </a:r>
          </a:p>
          <a:p>
            <a:r>
              <a:rPr lang="en-US" sz="2200" dirty="0">
                <a:solidFill>
                  <a:schemeClr val="accent1"/>
                </a:solidFill>
              </a:rPr>
              <a:t>Largely due to ability to recover part of rocket (Stage 1)</a:t>
            </a:r>
          </a:p>
          <a:p>
            <a:r>
              <a:rPr lang="en-US" sz="2200" dirty="0">
                <a:solidFill>
                  <a:schemeClr val="accent1"/>
                </a:solidFill>
              </a:rPr>
              <a:t>Space Y wants to compete with Space X</a:t>
            </a:r>
          </a:p>
          <a:p>
            <a:endParaRPr lang="en-US" sz="2200" dirty="0">
              <a:solidFill>
                <a:schemeClr val="accent1"/>
              </a:solidFill>
            </a:endParaRPr>
          </a:p>
          <a:p>
            <a:endParaRPr lang="en-US" sz="2200" dirty="0">
              <a:solidFill>
                <a:schemeClr val="accent1"/>
              </a:solidFill>
            </a:endParaRPr>
          </a:p>
          <a:p>
            <a:r>
              <a:rPr lang="en-US" sz="2200" dirty="0">
                <a:solidFill>
                  <a:schemeClr val="accent1"/>
                </a:solidFill>
              </a:rPr>
              <a:t>Problem:</a:t>
            </a:r>
          </a:p>
          <a:p>
            <a:r>
              <a:rPr lang="en-US" sz="2200" dirty="0">
                <a:solidFill>
                  <a:schemeClr val="accent1"/>
                </a:solidFill>
              </a:rPr>
              <a:t>Space Y tasks us to train a machine learning model to  predict successful Stage 1 recovery</a:t>
            </a:r>
          </a:p>
        </p:txBody>
      </p:sp>
    </p:spTree>
    <p:extLst>
      <p:ext uri="{BB962C8B-B14F-4D97-AF65-F5344CB8AC3E}">
        <p14:creationId xmlns:p14="http://schemas.microsoft.com/office/powerpoint/2010/main" val="710623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563623-E171-4F8C-9020-A3F6D098F1FD}"/>
              </a:ext>
            </a:extLst>
          </p:cNvPr>
          <p:cNvSpPr>
            <a:spLocks noGrp="1"/>
          </p:cNvSpPr>
          <p:nvPr>
            <p:ph type="title"/>
          </p:nvPr>
        </p:nvSpPr>
        <p:spPr/>
        <p:txBody>
          <a:bodyPr/>
          <a:lstStyle/>
          <a:p>
            <a:r>
              <a:rPr lang="fr-FR" dirty="0"/>
              <a:t>APPENDIX</a:t>
            </a:r>
          </a:p>
        </p:txBody>
      </p:sp>
      <p:sp>
        <p:nvSpPr>
          <p:cNvPr id="3" name="Espace réservé du contenu 2">
            <a:extLst>
              <a:ext uri="{FF2B5EF4-FFF2-40B4-BE49-F238E27FC236}">
                <a16:creationId xmlns:a16="http://schemas.microsoft.com/office/drawing/2014/main" id="{923CA68E-78EC-499A-BD2C-C0DCE292C9DE}"/>
              </a:ext>
            </a:extLst>
          </p:cNvPr>
          <p:cNvSpPr>
            <a:spLocks noGrp="1"/>
          </p:cNvSpPr>
          <p:nvPr>
            <p:ph sz="half" idx="1"/>
          </p:nvPr>
        </p:nvSpPr>
        <p:spPr>
          <a:xfrm>
            <a:off x="838200" y="1825625"/>
            <a:ext cx="10515600" cy="4351338"/>
          </a:xfrm>
        </p:spPr>
        <p:txBody>
          <a:bodyPr/>
          <a:lstStyle/>
          <a:p>
            <a:r>
              <a:rPr lang="fr-FR" dirty="0" err="1">
                <a:solidFill>
                  <a:schemeClr val="tx1">
                    <a:lumMod val="65000"/>
                    <a:lumOff val="35000"/>
                  </a:schemeClr>
                </a:solidFill>
              </a:rPr>
              <a:t>Github</a:t>
            </a:r>
            <a:r>
              <a:rPr lang="fr-FR" dirty="0">
                <a:solidFill>
                  <a:schemeClr val="tx1">
                    <a:lumMod val="65000"/>
                    <a:lumOff val="35000"/>
                  </a:schemeClr>
                </a:solidFill>
              </a:rPr>
              <a:t> repository url :</a:t>
            </a:r>
          </a:p>
          <a:p>
            <a:pPr marL="0" indent="0">
              <a:buNone/>
            </a:pPr>
            <a:r>
              <a:rPr lang="fr-FR" dirty="0">
                <a:hlinkClick r:id="rId2"/>
              </a:rPr>
              <a:t>jeff4326/</a:t>
            </a:r>
            <a:r>
              <a:rPr lang="fr-FR" dirty="0" err="1">
                <a:hlinkClick r:id="rId2"/>
              </a:rPr>
              <a:t>Applied</a:t>
            </a:r>
            <a:r>
              <a:rPr lang="fr-FR" dirty="0">
                <a:hlinkClick r:id="rId2"/>
              </a:rPr>
              <a:t>-Project-</a:t>
            </a:r>
            <a:r>
              <a:rPr lang="fr-FR" dirty="0" err="1">
                <a:hlinkClick r:id="rId2"/>
              </a:rPr>
              <a:t>Caspone</a:t>
            </a:r>
            <a:r>
              <a:rPr lang="fr-FR" dirty="0">
                <a:hlinkClick r:id="rId2"/>
              </a:rPr>
              <a:t> (github.com)</a:t>
            </a: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914250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pPr marL="241300" indent="-229235">
              <a:lnSpc>
                <a:spcPct val="100000"/>
              </a:lnSpc>
              <a:spcBef>
                <a:spcPts val="484"/>
              </a:spcBef>
              <a:buFont typeface="Arial"/>
              <a:buChar char="•"/>
              <a:tabLst>
                <a:tab pos="240665" algn="l"/>
                <a:tab pos="241935" algn="l"/>
              </a:tabLst>
            </a:pPr>
            <a:r>
              <a:rPr lang="fr-FR" sz="2200" spc="-35" dirty="0">
                <a:solidFill>
                  <a:srgbClr val="0E659B"/>
                </a:solidFill>
                <a:latin typeface="Carlito"/>
                <a:cs typeface="Carlito"/>
              </a:rPr>
              <a:t>Data </a:t>
            </a:r>
            <a:r>
              <a:rPr lang="fr-FR" sz="2200" spc="-20" dirty="0">
                <a:solidFill>
                  <a:srgbClr val="0E659B"/>
                </a:solidFill>
                <a:latin typeface="Carlito"/>
                <a:cs typeface="Carlito"/>
              </a:rPr>
              <a:t>collection</a:t>
            </a:r>
            <a:r>
              <a:rPr lang="fr-FR" sz="2200" spc="15" dirty="0">
                <a:solidFill>
                  <a:srgbClr val="0E659B"/>
                </a:solidFill>
                <a:latin typeface="Carlito"/>
                <a:cs typeface="Carlito"/>
              </a:rPr>
              <a:t> </a:t>
            </a:r>
            <a:r>
              <a:rPr lang="fr-FR" sz="2200" spc="-5" dirty="0" err="1">
                <a:solidFill>
                  <a:srgbClr val="0E659B"/>
                </a:solidFill>
                <a:latin typeface="Carlito"/>
                <a:cs typeface="Carlito"/>
              </a:rPr>
              <a:t>methodology</a:t>
            </a:r>
            <a:r>
              <a:rPr lang="fr-FR" sz="2200" spc="-5" dirty="0">
                <a:solidFill>
                  <a:srgbClr val="0E659B"/>
                </a:solidFill>
                <a:latin typeface="Carlito"/>
                <a:cs typeface="Carlito"/>
              </a:rPr>
              <a:t>:</a:t>
            </a:r>
            <a:endParaRPr lang="fr-FR" sz="2200" dirty="0">
              <a:solidFill>
                <a:srgbClr val="0E659B"/>
              </a:solidFill>
              <a:latin typeface="Carlito"/>
              <a:cs typeface="Carlito"/>
            </a:endParaRPr>
          </a:p>
          <a:p>
            <a:pPr marL="698500" lvl="1" indent="-229235">
              <a:lnSpc>
                <a:spcPct val="100000"/>
              </a:lnSpc>
              <a:spcBef>
                <a:spcPts val="315"/>
              </a:spcBef>
              <a:buFont typeface="Arial"/>
              <a:buChar char="•"/>
              <a:tabLst>
                <a:tab pos="697865" algn="l"/>
                <a:tab pos="699135" algn="l"/>
              </a:tabLst>
            </a:pPr>
            <a:r>
              <a:rPr lang="fr-FR" sz="1800" spc="-5" dirty="0" err="1">
                <a:solidFill>
                  <a:srgbClr val="0E659B"/>
                </a:solidFill>
                <a:latin typeface="Carlito"/>
                <a:cs typeface="Carlito"/>
              </a:rPr>
              <a:t>Combined</a:t>
            </a:r>
            <a:r>
              <a:rPr lang="fr-FR" sz="1800" spc="-5" dirty="0">
                <a:solidFill>
                  <a:srgbClr val="0E659B"/>
                </a:solidFill>
                <a:latin typeface="Carlito"/>
                <a:cs typeface="Carlito"/>
              </a:rPr>
              <a:t> </a:t>
            </a:r>
            <a:r>
              <a:rPr lang="fr-FR" sz="1800" spc="-20" dirty="0">
                <a:solidFill>
                  <a:srgbClr val="0E659B"/>
                </a:solidFill>
                <a:latin typeface="Carlito"/>
                <a:cs typeface="Carlito"/>
              </a:rPr>
              <a:t>data </a:t>
            </a:r>
            <a:r>
              <a:rPr lang="fr-FR" sz="1800" spc="-20" dirty="0" err="1">
                <a:solidFill>
                  <a:srgbClr val="0E659B"/>
                </a:solidFill>
                <a:latin typeface="Carlito"/>
                <a:cs typeface="Carlito"/>
              </a:rPr>
              <a:t>from</a:t>
            </a:r>
            <a:r>
              <a:rPr lang="fr-FR" sz="1800" spc="-20" dirty="0">
                <a:solidFill>
                  <a:srgbClr val="0E659B"/>
                </a:solidFill>
                <a:latin typeface="Carlito"/>
                <a:cs typeface="Carlito"/>
              </a:rPr>
              <a:t> </a:t>
            </a:r>
            <a:r>
              <a:rPr lang="fr-FR" sz="1800" spc="-5" dirty="0">
                <a:solidFill>
                  <a:srgbClr val="0E659B"/>
                </a:solidFill>
                <a:latin typeface="Carlito"/>
                <a:cs typeface="Carlito"/>
              </a:rPr>
              <a:t>SpaceX public </a:t>
            </a:r>
            <a:r>
              <a:rPr lang="fr-FR" sz="1800" dirty="0">
                <a:solidFill>
                  <a:srgbClr val="0E659B"/>
                </a:solidFill>
                <a:latin typeface="Carlito"/>
                <a:cs typeface="Carlito"/>
              </a:rPr>
              <a:t>API and </a:t>
            </a:r>
            <a:r>
              <a:rPr lang="fr-FR" sz="1800" spc="-5" dirty="0">
                <a:solidFill>
                  <a:srgbClr val="0E659B"/>
                </a:solidFill>
                <a:latin typeface="Carlito"/>
                <a:cs typeface="Carlito"/>
              </a:rPr>
              <a:t>SpaceX </a:t>
            </a:r>
            <a:r>
              <a:rPr lang="fr-FR" sz="1800" spc="-5" dirty="0" err="1">
                <a:solidFill>
                  <a:srgbClr val="0E659B"/>
                </a:solidFill>
                <a:latin typeface="Carlito"/>
                <a:cs typeface="Carlito"/>
              </a:rPr>
              <a:t>Wikipedia</a:t>
            </a:r>
            <a:r>
              <a:rPr lang="fr-FR" sz="1800" spc="15" dirty="0">
                <a:solidFill>
                  <a:srgbClr val="0E659B"/>
                </a:solidFill>
                <a:latin typeface="Carlito"/>
                <a:cs typeface="Carlito"/>
              </a:rPr>
              <a:t> </a:t>
            </a:r>
            <a:r>
              <a:rPr lang="fr-FR" sz="1800" spc="-5" dirty="0">
                <a:solidFill>
                  <a:srgbClr val="0E659B"/>
                </a:solidFill>
                <a:latin typeface="Carlito"/>
                <a:cs typeface="Carlito"/>
              </a:rPr>
              <a:t>page</a:t>
            </a:r>
            <a:endParaRPr lang="fr-FR" sz="1800" dirty="0">
              <a:solidFill>
                <a:srgbClr val="0E659B"/>
              </a:solidFill>
              <a:latin typeface="Carlito"/>
              <a:cs typeface="Carlito"/>
            </a:endParaRPr>
          </a:p>
          <a:p>
            <a:pPr marL="241300" indent="-229235">
              <a:lnSpc>
                <a:spcPct val="100000"/>
              </a:lnSpc>
              <a:spcBef>
                <a:spcPts val="1485"/>
              </a:spcBef>
              <a:buFont typeface="Arial"/>
              <a:buChar char="•"/>
              <a:tabLst>
                <a:tab pos="240665" algn="l"/>
                <a:tab pos="241935" algn="l"/>
              </a:tabLst>
            </a:pPr>
            <a:r>
              <a:rPr lang="fr-FR" sz="2200" spc="-40" dirty="0" err="1">
                <a:solidFill>
                  <a:srgbClr val="0E659B"/>
                </a:solidFill>
                <a:latin typeface="Carlito"/>
                <a:cs typeface="Carlito"/>
              </a:rPr>
              <a:t>Perform</a:t>
            </a:r>
            <a:r>
              <a:rPr lang="fr-FR" sz="2200" spc="-40" dirty="0">
                <a:solidFill>
                  <a:srgbClr val="0E659B"/>
                </a:solidFill>
                <a:latin typeface="Carlito"/>
                <a:cs typeface="Carlito"/>
              </a:rPr>
              <a:t> </a:t>
            </a:r>
            <a:r>
              <a:rPr lang="fr-FR" sz="2200" spc="-35" dirty="0">
                <a:solidFill>
                  <a:srgbClr val="0E659B"/>
                </a:solidFill>
                <a:latin typeface="Carlito"/>
                <a:cs typeface="Carlito"/>
              </a:rPr>
              <a:t>data</a:t>
            </a:r>
            <a:r>
              <a:rPr lang="fr-FR" sz="2200" spc="35" dirty="0">
                <a:solidFill>
                  <a:srgbClr val="0E659B"/>
                </a:solidFill>
                <a:latin typeface="Carlito"/>
                <a:cs typeface="Carlito"/>
              </a:rPr>
              <a:t> </a:t>
            </a:r>
            <a:r>
              <a:rPr lang="fr-FR" sz="2200" spc="-20" dirty="0" err="1">
                <a:solidFill>
                  <a:srgbClr val="0E659B"/>
                </a:solidFill>
                <a:latin typeface="Carlito"/>
                <a:cs typeface="Carlito"/>
              </a:rPr>
              <a:t>wrangling</a:t>
            </a:r>
            <a:endParaRPr lang="fr-FR" sz="2200" dirty="0">
              <a:solidFill>
                <a:srgbClr val="0E659B"/>
              </a:solidFill>
              <a:latin typeface="Carlito"/>
              <a:cs typeface="Carlito"/>
            </a:endParaRPr>
          </a:p>
          <a:p>
            <a:pPr marL="698500" lvl="1" indent="-229235">
              <a:lnSpc>
                <a:spcPct val="100000"/>
              </a:lnSpc>
              <a:spcBef>
                <a:spcPts val="315"/>
              </a:spcBef>
              <a:buFont typeface="Arial"/>
              <a:buChar char="•"/>
              <a:tabLst>
                <a:tab pos="697865" algn="l"/>
                <a:tab pos="699135" algn="l"/>
              </a:tabLst>
            </a:pPr>
            <a:r>
              <a:rPr lang="fr-FR" sz="1800" spc="-5" dirty="0" err="1">
                <a:solidFill>
                  <a:srgbClr val="0E659B"/>
                </a:solidFill>
                <a:latin typeface="Carlito"/>
                <a:cs typeface="Carlito"/>
              </a:rPr>
              <a:t>Classifying</a:t>
            </a:r>
            <a:r>
              <a:rPr lang="fr-FR" sz="1800" spc="-5" dirty="0">
                <a:solidFill>
                  <a:srgbClr val="0E659B"/>
                </a:solidFill>
                <a:latin typeface="Carlito"/>
                <a:cs typeface="Carlito"/>
              </a:rPr>
              <a:t> </a:t>
            </a:r>
            <a:r>
              <a:rPr lang="fr-FR" sz="1800" spc="-5" dirty="0" err="1">
                <a:solidFill>
                  <a:srgbClr val="0E659B"/>
                </a:solidFill>
                <a:latin typeface="Carlito"/>
                <a:cs typeface="Carlito"/>
              </a:rPr>
              <a:t>true</a:t>
            </a:r>
            <a:r>
              <a:rPr lang="fr-FR" sz="1800" spc="-5" dirty="0">
                <a:solidFill>
                  <a:srgbClr val="0E659B"/>
                </a:solidFill>
                <a:latin typeface="Carlito"/>
                <a:cs typeface="Carlito"/>
              </a:rPr>
              <a:t> landings </a:t>
            </a:r>
            <a:r>
              <a:rPr lang="fr-FR" sz="1800" dirty="0">
                <a:solidFill>
                  <a:srgbClr val="0E659B"/>
                </a:solidFill>
                <a:latin typeface="Carlito"/>
                <a:cs typeface="Carlito"/>
              </a:rPr>
              <a:t>as </a:t>
            </a:r>
            <a:r>
              <a:rPr lang="fr-FR" sz="1800" spc="-5" dirty="0" err="1">
                <a:solidFill>
                  <a:srgbClr val="0E659B"/>
                </a:solidFill>
                <a:latin typeface="Carlito"/>
                <a:cs typeface="Carlito"/>
              </a:rPr>
              <a:t>successful</a:t>
            </a:r>
            <a:r>
              <a:rPr lang="fr-FR" sz="1800" spc="-5" dirty="0">
                <a:solidFill>
                  <a:srgbClr val="0E659B"/>
                </a:solidFill>
                <a:latin typeface="Carlito"/>
                <a:cs typeface="Carlito"/>
              </a:rPr>
              <a:t> </a:t>
            </a:r>
            <a:r>
              <a:rPr lang="fr-FR" sz="1800" dirty="0">
                <a:solidFill>
                  <a:srgbClr val="0E659B"/>
                </a:solidFill>
                <a:latin typeface="Carlito"/>
                <a:cs typeface="Carlito"/>
              </a:rPr>
              <a:t>and </a:t>
            </a:r>
            <a:r>
              <a:rPr lang="fr-FR" sz="1800" spc="-10" dirty="0" err="1">
                <a:solidFill>
                  <a:srgbClr val="0E659B"/>
                </a:solidFill>
                <a:latin typeface="Carlito"/>
                <a:cs typeface="Carlito"/>
              </a:rPr>
              <a:t>unsuccessful</a:t>
            </a:r>
            <a:r>
              <a:rPr lang="fr-FR" sz="1800" spc="-50" dirty="0">
                <a:solidFill>
                  <a:srgbClr val="0E659B"/>
                </a:solidFill>
                <a:latin typeface="Carlito"/>
                <a:cs typeface="Carlito"/>
              </a:rPr>
              <a:t> </a:t>
            </a:r>
            <a:r>
              <a:rPr lang="fr-FR" sz="1800" spc="-5" dirty="0" err="1">
                <a:solidFill>
                  <a:srgbClr val="0E659B"/>
                </a:solidFill>
                <a:latin typeface="Carlito"/>
                <a:cs typeface="Carlito"/>
              </a:rPr>
              <a:t>otherwise</a:t>
            </a:r>
            <a:endParaRPr lang="fr-FR" sz="1800" dirty="0">
              <a:solidFill>
                <a:srgbClr val="0E659B"/>
              </a:solidFill>
              <a:latin typeface="Carlito"/>
              <a:cs typeface="Carlito"/>
            </a:endParaRPr>
          </a:p>
          <a:p>
            <a:pPr marL="241300" indent="-229235">
              <a:lnSpc>
                <a:spcPct val="100000"/>
              </a:lnSpc>
              <a:spcBef>
                <a:spcPts val="680"/>
              </a:spcBef>
              <a:buFont typeface="Arial"/>
              <a:buChar char="•"/>
              <a:tabLst>
                <a:tab pos="240665" algn="l"/>
                <a:tab pos="241935" algn="l"/>
              </a:tabLst>
            </a:pPr>
            <a:r>
              <a:rPr lang="fr-FR" sz="2200" spc="-40" dirty="0" err="1">
                <a:solidFill>
                  <a:srgbClr val="0E659B"/>
                </a:solidFill>
                <a:latin typeface="Carlito"/>
                <a:cs typeface="Carlito"/>
              </a:rPr>
              <a:t>Perform</a:t>
            </a:r>
            <a:r>
              <a:rPr lang="fr-FR" sz="2200" spc="-40" dirty="0">
                <a:solidFill>
                  <a:srgbClr val="0E659B"/>
                </a:solidFill>
                <a:latin typeface="Carlito"/>
                <a:cs typeface="Carlito"/>
              </a:rPr>
              <a:t> </a:t>
            </a:r>
            <a:r>
              <a:rPr lang="fr-FR" sz="2200" spc="-25" dirty="0" err="1">
                <a:solidFill>
                  <a:srgbClr val="0E659B"/>
                </a:solidFill>
                <a:latin typeface="Carlito"/>
                <a:cs typeface="Carlito"/>
              </a:rPr>
              <a:t>exploratory</a:t>
            </a:r>
            <a:r>
              <a:rPr lang="fr-FR" sz="2200" spc="-25" dirty="0">
                <a:solidFill>
                  <a:srgbClr val="0E659B"/>
                </a:solidFill>
                <a:latin typeface="Carlito"/>
                <a:cs typeface="Carlito"/>
              </a:rPr>
              <a:t> </a:t>
            </a:r>
            <a:r>
              <a:rPr lang="fr-FR" sz="2200" spc="-35" dirty="0">
                <a:solidFill>
                  <a:srgbClr val="0E659B"/>
                </a:solidFill>
                <a:latin typeface="Carlito"/>
                <a:cs typeface="Carlito"/>
              </a:rPr>
              <a:t>data </a:t>
            </a:r>
            <a:r>
              <a:rPr lang="fr-FR" sz="2200" spc="-20" dirty="0" err="1">
                <a:solidFill>
                  <a:srgbClr val="0E659B"/>
                </a:solidFill>
                <a:latin typeface="Carlito"/>
                <a:cs typeface="Carlito"/>
              </a:rPr>
              <a:t>analysis</a:t>
            </a:r>
            <a:r>
              <a:rPr lang="fr-FR" sz="2200" spc="-20" dirty="0">
                <a:solidFill>
                  <a:srgbClr val="0E659B"/>
                </a:solidFill>
                <a:latin typeface="Carlito"/>
                <a:cs typeface="Carlito"/>
              </a:rPr>
              <a:t> </a:t>
            </a:r>
            <a:r>
              <a:rPr lang="fr-FR" sz="2200" spc="-25" dirty="0">
                <a:solidFill>
                  <a:srgbClr val="0E659B"/>
                </a:solidFill>
                <a:latin typeface="Carlito"/>
                <a:cs typeface="Carlito"/>
              </a:rPr>
              <a:t>(EDA) </a:t>
            </a:r>
            <a:r>
              <a:rPr lang="fr-FR" sz="2200" spc="-15" dirty="0" err="1">
                <a:solidFill>
                  <a:srgbClr val="0E659B"/>
                </a:solidFill>
                <a:latin typeface="Carlito"/>
                <a:cs typeface="Carlito"/>
              </a:rPr>
              <a:t>using</a:t>
            </a:r>
            <a:r>
              <a:rPr lang="fr-FR" sz="2200" spc="-15" dirty="0">
                <a:solidFill>
                  <a:srgbClr val="0E659B"/>
                </a:solidFill>
                <a:latin typeface="Carlito"/>
                <a:cs typeface="Carlito"/>
              </a:rPr>
              <a:t> </a:t>
            </a:r>
            <a:r>
              <a:rPr lang="fr-FR" sz="2200" spc="-20" dirty="0" err="1">
                <a:solidFill>
                  <a:srgbClr val="0E659B"/>
                </a:solidFill>
                <a:latin typeface="Carlito"/>
                <a:cs typeface="Carlito"/>
              </a:rPr>
              <a:t>visualization</a:t>
            </a:r>
            <a:r>
              <a:rPr lang="fr-FR" sz="2200" spc="-20" dirty="0">
                <a:solidFill>
                  <a:srgbClr val="0E659B"/>
                </a:solidFill>
                <a:latin typeface="Carlito"/>
                <a:cs typeface="Carlito"/>
              </a:rPr>
              <a:t> </a:t>
            </a:r>
            <a:r>
              <a:rPr lang="fr-FR" sz="2200" spc="-5" dirty="0">
                <a:solidFill>
                  <a:srgbClr val="0E659B"/>
                </a:solidFill>
                <a:latin typeface="Carlito"/>
                <a:cs typeface="Carlito"/>
              </a:rPr>
              <a:t>and</a:t>
            </a:r>
            <a:r>
              <a:rPr lang="fr-FR" sz="2200" spc="155" dirty="0">
                <a:solidFill>
                  <a:srgbClr val="0E659B"/>
                </a:solidFill>
                <a:latin typeface="Carlito"/>
                <a:cs typeface="Carlito"/>
              </a:rPr>
              <a:t> </a:t>
            </a:r>
            <a:r>
              <a:rPr lang="fr-FR" sz="2200" spc="-15" dirty="0">
                <a:solidFill>
                  <a:srgbClr val="0E659B"/>
                </a:solidFill>
                <a:latin typeface="Carlito"/>
                <a:cs typeface="Carlito"/>
              </a:rPr>
              <a:t>SQL</a:t>
            </a:r>
            <a:endParaRPr lang="fr-FR" sz="2200" dirty="0">
              <a:solidFill>
                <a:srgbClr val="0E659B"/>
              </a:solidFill>
              <a:latin typeface="Carlito"/>
              <a:cs typeface="Carlito"/>
            </a:endParaRPr>
          </a:p>
          <a:p>
            <a:pPr marL="241300" indent="-229235">
              <a:lnSpc>
                <a:spcPct val="100000"/>
              </a:lnSpc>
              <a:spcBef>
                <a:spcPts val="5"/>
              </a:spcBef>
              <a:buFont typeface="Arial"/>
              <a:buChar char="•"/>
              <a:tabLst>
                <a:tab pos="240665" algn="l"/>
                <a:tab pos="241935" algn="l"/>
              </a:tabLst>
            </a:pPr>
            <a:r>
              <a:rPr lang="fr-FR" sz="2200" spc="-40" dirty="0" err="1">
                <a:solidFill>
                  <a:srgbClr val="0E659B"/>
                </a:solidFill>
                <a:latin typeface="Carlito"/>
                <a:cs typeface="Carlito"/>
              </a:rPr>
              <a:t>Perform</a:t>
            </a:r>
            <a:r>
              <a:rPr lang="fr-FR" sz="2200" spc="-40" dirty="0">
                <a:solidFill>
                  <a:srgbClr val="0E659B"/>
                </a:solidFill>
                <a:latin typeface="Carlito"/>
                <a:cs typeface="Carlito"/>
              </a:rPr>
              <a:t> </a:t>
            </a:r>
            <a:r>
              <a:rPr lang="fr-FR" sz="2200" spc="-30" dirty="0">
                <a:solidFill>
                  <a:srgbClr val="0E659B"/>
                </a:solidFill>
                <a:latin typeface="Carlito"/>
                <a:cs typeface="Carlito"/>
              </a:rPr>
              <a:t>interactive </a:t>
            </a:r>
            <a:r>
              <a:rPr lang="fr-FR" sz="2200" spc="-5" dirty="0" err="1">
                <a:solidFill>
                  <a:srgbClr val="0E659B"/>
                </a:solidFill>
                <a:latin typeface="Carlito"/>
                <a:cs typeface="Carlito"/>
              </a:rPr>
              <a:t>visual</a:t>
            </a:r>
            <a:r>
              <a:rPr lang="fr-FR" sz="2200" spc="-5" dirty="0">
                <a:solidFill>
                  <a:srgbClr val="0E659B"/>
                </a:solidFill>
                <a:latin typeface="Carlito"/>
                <a:cs typeface="Carlito"/>
              </a:rPr>
              <a:t> </a:t>
            </a:r>
            <a:r>
              <a:rPr lang="fr-FR" sz="2200" spc="-5" dirty="0" err="1">
                <a:solidFill>
                  <a:srgbClr val="0E659B"/>
                </a:solidFill>
                <a:latin typeface="Carlito"/>
                <a:cs typeface="Carlito"/>
              </a:rPr>
              <a:t>analytics</a:t>
            </a:r>
            <a:r>
              <a:rPr lang="fr-FR" sz="2200" spc="-5" dirty="0">
                <a:solidFill>
                  <a:srgbClr val="0E659B"/>
                </a:solidFill>
                <a:latin typeface="Carlito"/>
                <a:cs typeface="Carlito"/>
              </a:rPr>
              <a:t> </a:t>
            </a:r>
            <a:r>
              <a:rPr lang="fr-FR" sz="2200" spc="-15" dirty="0" err="1">
                <a:solidFill>
                  <a:srgbClr val="0E659B"/>
                </a:solidFill>
                <a:latin typeface="Carlito"/>
                <a:cs typeface="Carlito"/>
              </a:rPr>
              <a:t>using</a:t>
            </a:r>
            <a:r>
              <a:rPr lang="fr-FR" sz="2200" spc="-15" dirty="0">
                <a:solidFill>
                  <a:srgbClr val="0E659B"/>
                </a:solidFill>
                <a:latin typeface="Carlito"/>
                <a:cs typeface="Carlito"/>
              </a:rPr>
              <a:t> </a:t>
            </a:r>
            <a:r>
              <a:rPr lang="fr-FR" sz="2200" spc="-20" dirty="0" err="1">
                <a:solidFill>
                  <a:srgbClr val="0E659B"/>
                </a:solidFill>
                <a:latin typeface="Carlito"/>
                <a:cs typeface="Carlito"/>
              </a:rPr>
              <a:t>Folium</a:t>
            </a:r>
            <a:r>
              <a:rPr lang="fr-FR" sz="2200" spc="-20" dirty="0">
                <a:solidFill>
                  <a:srgbClr val="0E659B"/>
                </a:solidFill>
                <a:latin typeface="Carlito"/>
                <a:cs typeface="Carlito"/>
              </a:rPr>
              <a:t> </a:t>
            </a:r>
            <a:r>
              <a:rPr lang="fr-FR" sz="2200" spc="-5" dirty="0">
                <a:solidFill>
                  <a:srgbClr val="0E659B"/>
                </a:solidFill>
                <a:latin typeface="Carlito"/>
                <a:cs typeface="Carlito"/>
              </a:rPr>
              <a:t>and </a:t>
            </a:r>
            <a:r>
              <a:rPr lang="fr-FR" sz="2200" spc="-5" dirty="0" err="1">
                <a:solidFill>
                  <a:srgbClr val="0E659B"/>
                </a:solidFill>
                <a:latin typeface="Carlito"/>
                <a:cs typeface="Carlito"/>
              </a:rPr>
              <a:t>Plotly</a:t>
            </a:r>
            <a:r>
              <a:rPr lang="fr-FR" sz="2200" spc="10" dirty="0">
                <a:solidFill>
                  <a:srgbClr val="0E659B"/>
                </a:solidFill>
                <a:latin typeface="Carlito"/>
                <a:cs typeface="Carlito"/>
              </a:rPr>
              <a:t> </a:t>
            </a:r>
            <a:r>
              <a:rPr lang="fr-FR" sz="2200" spc="-5" dirty="0">
                <a:solidFill>
                  <a:srgbClr val="0E659B"/>
                </a:solidFill>
                <a:latin typeface="Carlito"/>
                <a:cs typeface="Carlito"/>
              </a:rPr>
              <a:t>Dash</a:t>
            </a:r>
            <a:endParaRPr lang="fr-FR" sz="2200" dirty="0">
              <a:solidFill>
                <a:srgbClr val="0E659B"/>
              </a:solidFill>
              <a:latin typeface="Carlito"/>
              <a:cs typeface="Carlito"/>
            </a:endParaRPr>
          </a:p>
          <a:p>
            <a:pPr marL="241300" indent="-229235">
              <a:lnSpc>
                <a:spcPct val="100000"/>
              </a:lnSpc>
              <a:spcBef>
                <a:spcPts val="1440"/>
              </a:spcBef>
              <a:buFont typeface="Arial"/>
              <a:buChar char="•"/>
              <a:tabLst>
                <a:tab pos="240665" algn="l"/>
                <a:tab pos="241935" algn="l"/>
              </a:tabLst>
            </a:pPr>
            <a:r>
              <a:rPr lang="fr-FR" sz="2200" spc="-40" dirty="0" err="1">
                <a:solidFill>
                  <a:srgbClr val="0E659B"/>
                </a:solidFill>
                <a:latin typeface="Carlito"/>
                <a:cs typeface="Carlito"/>
              </a:rPr>
              <a:t>Perform</a:t>
            </a:r>
            <a:r>
              <a:rPr lang="fr-FR" sz="2200" spc="-40" dirty="0">
                <a:solidFill>
                  <a:srgbClr val="0E659B"/>
                </a:solidFill>
                <a:latin typeface="Carlito"/>
                <a:cs typeface="Carlito"/>
              </a:rPr>
              <a:t> </a:t>
            </a:r>
            <a:r>
              <a:rPr lang="fr-FR" sz="2200" spc="-25" dirty="0" err="1">
                <a:solidFill>
                  <a:srgbClr val="0E659B"/>
                </a:solidFill>
                <a:latin typeface="Carlito"/>
                <a:cs typeface="Carlito"/>
              </a:rPr>
              <a:t>predictive</a:t>
            </a:r>
            <a:r>
              <a:rPr lang="fr-FR" sz="2200" spc="-25" dirty="0">
                <a:solidFill>
                  <a:srgbClr val="0E659B"/>
                </a:solidFill>
                <a:latin typeface="Carlito"/>
                <a:cs typeface="Carlito"/>
              </a:rPr>
              <a:t> </a:t>
            </a:r>
            <a:r>
              <a:rPr lang="fr-FR" sz="2200" spc="-20" dirty="0" err="1">
                <a:solidFill>
                  <a:srgbClr val="0E659B"/>
                </a:solidFill>
                <a:latin typeface="Carlito"/>
                <a:cs typeface="Carlito"/>
              </a:rPr>
              <a:t>analysis</a:t>
            </a:r>
            <a:r>
              <a:rPr lang="fr-FR" sz="2200" spc="-20" dirty="0">
                <a:solidFill>
                  <a:srgbClr val="0E659B"/>
                </a:solidFill>
                <a:latin typeface="Carlito"/>
                <a:cs typeface="Carlito"/>
              </a:rPr>
              <a:t> </a:t>
            </a:r>
            <a:r>
              <a:rPr lang="fr-FR" sz="2200" spc="-15" dirty="0" err="1">
                <a:solidFill>
                  <a:srgbClr val="0E659B"/>
                </a:solidFill>
                <a:latin typeface="Carlito"/>
                <a:cs typeface="Carlito"/>
              </a:rPr>
              <a:t>using</a:t>
            </a:r>
            <a:r>
              <a:rPr lang="fr-FR" sz="2200" spc="-15" dirty="0">
                <a:solidFill>
                  <a:srgbClr val="0E659B"/>
                </a:solidFill>
                <a:latin typeface="Carlito"/>
                <a:cs typeface="Carlito"/>
              </a:rPr>
              <a:t> </a:t>
            </a:r>
            <a:r>
              <a:rPr lang="fr-FR" sz="2200" spc="-20" dirty="0">
                <a:solidFill>
                  <a:srgbClr val="0E659B"/>
                </a:solidFill>
                <a:latin typeface="Carlito"/>
                <a:cs typeface="Carlito"/>
              </a:rPr>
              <a:t>classification</a:t>
            </a:r>
            <a:r>
              <a:rPr lang="fr-FR" sz="2200" spc="170" dirty="0">
                <a:solidFill>
                  <a:srgbClr val="0E659B"/>
                </a:solidFill>
                <a:latin typeface="Carlito"/>
                <a:cs typeface="Carlito"/>
              </a:rPr>
              <a:t> </a:t>
            </a:r>
            <a:r>
              <a:rPr lang="fr-FR" sz="2200" spc="-5" dirty="0" err="1">
                <a:solidFill>
                  <a:srgbClr val="0E659B"/>
                </a:solidFill>
                <a:latin typeface="Carlito"/>
                <a:cs typeface="Carlito"/>
              </a:rPr>
              <a:t>models</a:t>
            </a:r>
            <a:endParaRPr lang="fr-FR" sz="2200" dirty="0">
              <a:solidFill>
                <a:srgbClr val="0E659B"/>
              </a:solidFill>
              <a:latin typeface="Carlito"/>
              <a:cs typeface="Carlito"/>
            </a:endParaRPr>
          </a:p>
          <a:p>
            <a:pPr marL="698500" lvl="1" indent="-229235">
              <a:lnSpc>
                <a:spcPct val="100000"/>
              </a:lnSpc>
              <a:spcBef>
                <a:spcPts val="325"/>
              </a:spcBef>
              <a:buFont typeface="Arial"/>
              <a:buChar char="•"/>
              <a:tabLst>
                <a:tab pos="697865" algn="l"/>
                <a:tab pos="699135" algn="l"/>
              </a:tabLst>
            </a:pPr>
            <a:r>
              <a:rPr lang="fr-FR" sz="1800" spc="-45" dirty="0" err="1">
                <a:solidFill>
                  <a:srgbClr val="0E659B"/>
                </a:solidFill>
                <a:latin typeface="Carlito"/>
                <a:cs typeface="Carlito"/>
              </a:rPr>
              <a:t>Tuned</a:t>
            </a:r>
            <a:r>
              <a:rPr lang="fr-FR" sz="1800" spc="-45" dirty="0">
                <a:solidFill>
                  <a:srgbClr val="0E659B"/>
                </a:solidFill>
                <a:latin typeface="Carlito"/>
                <a:cs typeface="Carlito"/>
              </a:rPr>
              <a:t> </a:t>
            </a:r>
            <a:r>
              <a:rPr lang="fr-FR" sz="1800" dirty="0" err="1">
                <a:solidFill>
                  <a:srgbClr val="0E659B"/>
                </a:solidFill>
                <a:latin typeface="Carlito"/>
                <a:cs typeface="Carlito"/>
              </a:rPr>
              <a:t>models</a:t>
            </a:r>
            <a:r>
              <a:rPr lang="fr-FR" sz="1800" dirty="0">
                <a:solidFill>
                  <a:srgbClr val="0E659B"/>
                </a:solidFill>
                <a:latin typeface="Carlito"/>
                <a:cs typeface="Carlito"/>
              </a:rPr>
              <a:t> </a:t>
            </a:r>
            <a:r>
              <a:rPr lang="fr-FR" sz="1800" spc="-5" dirty="0" err="1">
                <a:solidFill>
                  <a:srgbClr val="0E659B"/>
                </a:solidFill>
                <a:latin typeface="Carlito"/>
                <a:cs typeface="Carlito"/>
              </a:rPr>
              <a:t>using</a:t>
            </a:r>
            <a:r>
              <a:rPr lang="fr-FR" sz="1800" spc="10" dirty="0">
                <a:solidFill>
                  <a:srgbClr val="0E659B"/>
                </a:solidFill>
                <a:latin typeface="Carlito"/>
                <a:cs typeface="Carlito"/>
              </a:rPr>
              <a:t> </a:t>
            </a:r>
            <a:r>
              <a:rPr lang="fr-FR" sz="1800" spc="-20" dirty="0" err="1">
                <a:solidFill>
                  <a:srgbClr val="0E659B"/>
                </a:solidFill>
                <a:latin typeface="Carlito"/>
                <a:cs typeface="Carlito"/>
              </a:rPr>
              <a:t>GridSearchCV</a:t>
            </a:r>
            <a:endParaRPr lang="fr-FR" sz="1800" dirty="0">
              <a:solidFill>
                <a:srgbClr val="0E659B"/>
              </a:solidFill>
              <a:latin typeface="Carlito"/>
              <a:cs typeface="Carlito"/>
            </a:endParaRPr>
          </a:p>
          <a:p>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AAC4D98-A630-4EF9-8030-A6F3C4891035}"/>
              </a:ext>
            </a:extLst>
          </p:cNvPr>
          <p:cNvSpPr/>
          <p:nvPr/>
        </p:nvSpPr>
        <p:spPr>
          <a:xfrm>
            <a:off x="1183341" y="1703294"/>
            <a:ext cx="9825318" cy="17257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sz="2800" dirty="0"/>
          </a:p>
        </p:txBody>
      </p:sp>
      <p:pic>
        <p:nvPicPr>
          <p:cNvPr id="7" name="Image 6">
            <a:extLst>
              <a:ext uri="{FF2B5EF4-FFF2-40B4-BE49-F238E27FC236}">
                <a16:creationId xmlns:a16="http://schemas.microsoft.com/office/drawing/2014/main" id="{A05DF3A9-E1BA-45C2-B218-848A0952BA68}"/>
              </a:ext>
            </a:extLst>
          </p:cNvPr>
          <p:cNvPicPr>
            <a:picLocks noChangeAspect="1"/>
          </p:cNvPicPr>
          <p:nvPr/>
        </p:nvPicPr>
        <p:blipFill>
          <a:blip r:embed="rId2"/>
          <a:stretch>
            <a:fillRect/>
          </a:stretch>
        </p:blipFill>
        <p:spPr>
          <a:xfrm>
            <a:off x="783227" y="2146954"/>
            <a:ext cx="6645216" cy="2133785"/>
          </a:xfrm>
          <a:prstGeom prst="rect">
            <a:avLst/>
          </a:prstGeom>
        </p:spPr>
      </p:pic>
      <p:cxnSp>
        <p:nvCxnSpPr>
          <p:cNvPr id="9" name="Connecteur droit 8">
            <a:extLst>
              <a:ext uri="{FF2B5EF4-FFF2-40B4-BE49-F238E27FC236}">
                <a16:creationId xmlns:a16="http://schemas.microsoft.com/office/drawing/2014/main" id="{1A459EA8-6A06-4496-AA54-810D12FC59C6}"/>
              </a:ext>
            </a:extLst>
          </p:cNvPr>
          <p:cNvCxnSpPr/>
          <p:nvPr/>
        </p:nvCxnSpPr>
        <p:spPr>
          <a:xfrm>
            <a:off x="349623" y="4495892"/>
            <a:ext cx="11492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7E9AA20-C657-4095-8B4B-AB65F5E440D9}"/>
              </a:ext>
            </a:extLst>
          </p:cNvPr>
          <p:cNvSpPr/>
          <p:nvPr/>
        </p:nvSpPr>
        <p:spPr>
          <a:xfrm>
            <a:off x="950259" y="5056094"/>
            <a:ext cx="7530353" cy="95025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12700" marR="0" lvl="0" indent="0" algn="l" defTabSz="914400" rtl="0" eaLnBrk="1" fontAlgn="auto" latinLnBrk="0" hangingPunct="1">
              <a:lnSpc>
                <a:spcPts val="2745"/>
              </a:lnSpc>
              <a:spcBef>
                <a:spcPts val="100"/>
              </a:spcBef>
              <a:spcAft>
                <a:spcPts val="0"/>
              </a:spcAft>
              <a:buClrTx/>
              <a:buSzTx/>
              <a:buFontTx/>
              <a:buNone/>
              <a:tabLst/>
              <a:defRPr/>
            </a:pPr>
            <a:r>
              <a:rPr kumimoji="0" lang="en-US" sz="2400" b="0" i="0" u="none" strike="noStrike" kern="1200" cap="none" spc="-165" normalizeH="0" baseline="0" noProof="0" dirty="0">
                <a:ln>
                  <a:noFill/>
                </a:ln>
                <a:solidFill>
                  <a:srgbClr val="616E52"/>
                </a:solidFill>
                <a:effectLst/>
                <a:uLnTx/>
                <a:uFillTx/>
                <a:latin typeface="Arial"/>
                <a:ea typeface="+mn-ea"/>
                <a:cs typeface="Arial"/>
              </a:rPr>
              <a:t>OVERVIEW </a:t>
            </a:r>
            <a:r>
              <a:rPr kumimoji="0" lang="en-US" sz="2400" b="0" i="0" u="none" strike="noStrike" kern="1200" cap="none" spc="-285" normalizeH="0" baseline="0" noProof="0" dirty="0">
                <a:ln>
                  <a:noFill/>
                </a:ln>
                <a:solidFill>
                  <a:srgbClr val="616E52"/>
                </a:solidFill>
                <a:effectLst/>
                <a:uLnTx/>
                <a:uFillTx/>
                <a:latin typeface="Arial"/>
                <a:ea typeface="+mn-ea"/>
                <a:cs typeface="Arial"/>
              </a:rPr>
              <a:t>OF </a:t>
            </a:r>
            <a:r>
              <a:rPr kumimoji="0" lang="en-US" sz="2400" b="0" i="0" u="none" strike="noStrike" kern="1200" cap="none" spc="-340" normalizeH="0" baseline="0" noProof="0" dirty="0">
                <a:ln>
                  <a:noFill/>
                </a:ln>
                <a:solidFill>
                  <a:srgbClr val="616E52"/>
                </a:solidFill>
                <a:effectLst/>
                <a:uLnTx/>
                <a:uFillTx/>
                <a:latin typeface="Arial"/>
                <a:ea typeface="+mn-ea"/>
                <a:cs typeface="Arial"/>
              </a:rPr>
              <a:t>DATA </a:t>
            </a:r>
            <a:r>
              <a:rPr kumimoji="0" lang="en-US" sz="2400" b="0" i="0" u="none" strike="noStrike" kern="1200" cap="none" spc="-140" normalizeH="0" baseline="0" noProof="0" dirty="0">
                <a:ln>
                  <a:noFill/>
                </a:ln>
                <a:solidFill>
                  <a:srgbClr val="616E52"/>
                </a:solidFill>
                <a:effectLst/>
                <a:uLnTx/>
                <a:uFillTx/>
                <a:latin typeface="Arial"/>
                <a:ea typeface="+mn-ea"/>
                <a:cs typeface="Arial"/>
              </a:rPr>
              <a:t>COLLECTION, </a:t>
            </a:r>
            <a:r>
              <a:rPr kumimoji="0" lang="en-US" sz="2400" b="0" i="0" u="none" strike="noStrike" kern="1200" cap="none" spc="-95" normalizeH="0" baseline="0" noProof="0" dirty="0">
                <a:ln>
                  <a:noFill/>
                </a:ln>
                <a:solidFill>
                  <a:srgbClr val="616E52"/>
                </a:solidFill>
                <a:effectLst/>
                <a:uLnTx/>
                <a:uFillTx/>
                <a:latin typeface="Arial"/>
                <a:ea typeface="+mn-ea"/>
                <a:cs typeface="Arial"/>
              </a:rPr>
              <a:t>WRANGLING,</a:t>
            </a:r>
            <a:r>
              <a:rPr kumimoji="0" lang="en-US" sz="2400" b="0" i="0" u="none" strike="noStrike" kern="1200" cap="none" spc="-120" normalizeH="0" baseline="0" noProof="0" dirty="0">
                <a:ln>
                  <a:noFill/>
                </a:ln>
                <a:solidFill>
                  <a:srgbClr val="616E52"/>
                </a:solidFill>
                <a:effectLst/>
                <a:uLnTx/>
                <a:uFillTx/>
                <a:latin typeface="Arial"/>
                <a:ea typeface="+mn-ea"/>
                <a:cs typeface="Arial"/>
              </a:rPr>
              <a:t> </a:t>
            </a:r>
            <a:r>
              <a:rPr kumimoji="0" lang="en-US" sz="2400" b="0" i="0" u="none" strike="noStrike" kern="1200" cap="none" spc="-105" normalizeH="0" baseline="0" noProof="0" dirty="0">
                <a:ln>
                  <a:noFill/>
                </a:ln>
                <a:solidFill>
                  <a:srgbClr val="616E52"/>
                </a:solidFill>
                <a:effectLst/>
                <a:uLnTx/>
                <a:uFillTx/>
                <a:latin typeface="Arial"/>
                <a:ea typeface="+mn-ea"/>
                <a:cs typeface="Arial"/>
              </a:rPr>
              <a:t>VISUALIZATION,</a:t>
            </a:r>
            <a:r>
              <a:rPr lang="en-US" sz="2400" dirty="0">
                <a:solidFill>
                  <a:prstClr val="black"/>
                </a:solidFill>
                <a:latin typeface="Arial"/>
                <a:cs typeface="Arial"/>
              </a:rPr>
              <a:t> </a:t>
            </a:r>
            <a:r>
              <a:rPr kumimoji="0" lang="en-US" sz="2400" b="0" i="0" u="none" strike="noStrike" kern="1200" cap="none" spc="-165" normalizeH="0" baseline="0" noProof="0" dirty="0">
                <a:ln>
                  <a:noFill/>
                </a:ln>
                <a:solidFill>
                  <a:srgbClr val="616E52"/>
                </a:solidFill>
                <a:effectLst/>
                <a:uLnTx/>
                <a:uFillTx/>
                <a:latin typeface="Arial"/>
                <a:ea typeface="+mn-ea"/>
                <a:cs typeface="Arial"/>
              </a:rPr>
              <a:t>DASHBOARD,	                                    </a:t>
            </a:r>
            <a:r>
              <a:rPr kumimoji="0" lang="en-US" sz="2400" b="0" i="0" u="none" strike="noStrike" kern="1200" cap="none" spc="-155" normalizeH="0" baseline="0" noProof="0" dirty="0">
                <a:ln>
                  <a:noFill/>
                </a:ln>
                <a:solidFill>
                  <a:srgbClr val="616E52"/>
                </a:solidFill>
                <a:effectLst/>
                <a:uLnTx/>
                <a:uFillTx/>
                <a:latin typeface="Arial"/>
                <a:ea typeface="+mn-ea"/>
                <a:cs typeface="Arial"/>
              </a:rPr>
              <a:t>AND </a:t>
            </a:r>
            <a:r>
              <a:rPr kumimoji="0" lang="en-US" sz="2400" b="0" i="0" u="none" strike="noStrike" kern="1200" cap="none" spc="-140" normalizeH="0" baseline="0" noProof="0" dirty="0">
                <a:ln>
                  <a:noFill/>
                </a:ln>
                <a:solidFill>
                  <a:srgbClr val="616E52"/>
                </a:solidFill>
                <a:effectLst/>
                <a:uLnTx/>
                <a:uFillTx/>
                <a:latin typeface="Arial"/>
                <a:ea typeface="+mn-ea"/>
                <a:cs typeface="Arial"/>
              </a:rPr>
              <a:t>MODEL </a:t>
            </a:r>
            <a:r>
              <a:rPr kumimoji="0" lang="en-US" sz="2400" b="0" i="0" u="none" strike="noStrike" kern="1200" cap="none" spc="-150" normalizeH="0" baseline="0" noProof="0" dirty="0">
                <a:ln>
                  <a:noFill/>
                </a:ln>
                <a:solidFill>
                  <a:srgbClr val="616E52"/>
                </a:solidFill>
                <a:effectLst/>
                <a:uLnTx/>
                <a:uFillTx/>
                <a:latin typeface="Arial"/>
                <a:ea typeface="+mn-ea"/>
                <a:cs typeface="Arial"/>
              </a:rPr>
              <a:t>METHODS</a:t>
            </a:r>
            <a:endParaRPr kumimoji="0" lang="en-US" sz="2400" b="0" i="0" u="none" strike="noStrike" kern="1200" cap="none" spc="0" normalizeH="0" baseline="0" noProof="0" dirty="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2170200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E06EFB-1A58-4528-BEE2-019B8D321219}"/>
              </a:ext>
            </a:extLst>
          </p:cNvPr>
          <p:cNvSpPr>
            <a:spLocks noGrp="1"/>
          </p:cNvSpPr>
          <p:nvPr>
            <p:ph type="title"/>
          </p:nvPr>
        </p:nvSpPr>
        <p:spPr/>
        <p:txBody>
          <a:bodyPr/>
          <a:lstStyle/>
          <a:p>
            <a:r>
              <a:rPr kumimoji="0" lang="fr-FR" sz="4800" b="0" i="0" u="none" strike="noStrike" kern="0" cap="none" spc="-340" normalizeH="0" baseline="0" noProof="0" dirty="0">
                <a:ln>
                  <a:noFill/>
                </a:ln>
                <a:solidFill>
                  <a:srgbClr val="0E659B"/>
                </a:solidFill>
                <a:effectLst/>
                <a:uLnTx/>
                <a:uFillTx/>
                <a:latin typeface="Arial"/>
                <a:ea typeface="+mj-ea"/>
                <a:cs typeface="Arial"/>
              </a:rPr>
              <a:t>Data </a:t>
            </a:r>
            <a:r>
              <a:rPr kumimoji="0" lang="fr-FR" sz="4800" b="0" i="0" u="none" strike="noStrike" kern="0" cap="none" spc="-235" normalizeH="0" baseline="0" noProof="0" dirty="0">
                <a:ln>
                  <a:noFill/>
                </a:ln>
                <a:solidFill>
                  <a:srgbClr val="0E659B"/>
                </a:solidFill>
                <a:effectLst/>
                <a:uLnTx/>
                <a:uFillTx/>
                <a:latin typeface="Arial"/>
                <a:ea typeface="+mj-ea"/>
                <a:cs typeface="Arial"/>
              </a:rPr>
              <a:t>Collection</a:t>
            </a:r>
            <a:r>
              <a:rPr kumimoji="0" lang="fr-FR" sz="4800" b="0" i="0" u="none" strike="noStrike" kern="0" cap="none" spc="-505" normalizeH="0" baseline="0" noProof="0" dirty="0">
                <a:ln>
                  <a:noFill/>
                </a:ln>
                <a:solidFill>
                  <a:srgbClr val="0E659B"/>
                </a:solidFill>
                <a:effectLst/>
                <a:uLnTx/>
                <a:uFillTx/>
                <a:latin typeface="Arial"/>
                <a:ea typeface="+mj-ea"/>
                <a:cs typeface="Arial"/>
              </a:rPr>
              <a:t> </a:t>
            </a:r>
            <a:r>
              <a:rPr kumimoji="0" lang="fr-FR" sz="4800" b="0" i="0" u="none" strike="noStrike" kern="0" cap="none" spc="-275" normalizeH="0" baseline="0" noProof="0" dirty="0" err="1">
                <a:ln>
                  <a:noFill/>
                </a:ln>
                <a:solidFill>
                  <a:srgbClr val="0E659B"/>
                </a:solidFill>
                <a:effectLst/>
                <a:uLnTx/>
                <a:uFillTx/>
                <a:latin typeface="Arial"/>
                <a:ea typeface="+mj-ea"/>
                <a:cs typeface="Arial"/>
              </a:rPr>
              <a:t>Overview</a:t>
            </a:r>
            <a:endParaRPr lang="fr-FR" dirty="0">
              <a:solidFill>
                <a:srgbClr val="0E659B"/>
              </a:solidFill>
            </a:endParaRPr>
          </a:p>
        </p:txBody>
      </p:sp>
      <p:sp>
        <p:nvSpPr>
          <p:cNvPr id="3" name="Espace réservé du contenu 2">
            <a:extLst>
              <a:ext uri="{FF2B5EF4-FFF2-40B4-BE49-F238E27FC236}">
                <a16:creationId xmlns:a16="http://schemas.microsoft.com/office/drawing/2014/main" id="{A3E6F89D-E5A2-42AA-9F0D-EA933B3DC823}"/>
              </a:ext>
            </a:extLst>
          </p:cNvPr>
          <p:cNvSpPr>
            <a:spLocks noGrp="1"/>
          </p:cNvSpPr>
          <p:nvPr>
            <p:ph sz="half" idx="1"/>
          </p:nvPr>
        </p:nvSpPr>
        <p:spPr>
          <a:xfrm>
            <a:off x="838200" y="1825625"/>
            <a:ext cx="10515600" cy="4351338"/>
          </a:xfrm>
        </p:spPr>
        <p:txBody>
          <a:bodyPr>
            <a:normAutofit fontScale="92500" lnSpcReduction="20000"/>
          </a:bodyPr>
          <a:lstStyle/>
          <a:p>
            <a:r>
              <a:rPr lang="fr-FR" dirty="0">
                <a:solidFill>
                  <a:schemeClr val="tx1">
                    <a:lumMod val="75000"/>
                    <a:lumOff val="25000"/>
                  </a:schemeClr>
                </a:solidFill>
              </a:rPr>
              <a:t>Data collection process </a:t>
            </a:r>
            <a:r>
              <a:rPr lang="fr-FR" dirty="0" err="1">
                <a:solidFill>
                  <a:schemeClr val="tx1">
                    <a:lumMod val="75000"/>
                    <a:lumOff val="25000"/>
                  </a:schemeClr>
                </a:solidFill>
              </a:rPr>
              <a:t>involved</a:t>
            </a:r>
            <a:r>
              <a:rPr lang="fr-FR" dirty="0">
                <a:solidFill>
                  <a:schemeClr val="tx1">
                    <a:lumMod val="75000"/>
                    <a:lumOff val="25000"/>
                  </a:schemeClr>
                </a:solidFill>
              </a:rPr>
              <a:t> a combination of API </a:t>
            </a:r>
            <a:r>
              <a:rPr lang="fr-FR" dirty="0" err="1">
                <a:solidFill>
                  <a:schemeClr val="tx1">
                    <a:lumMod val="75000"/>
                    <a:lumOff val="25000"/>
                  </a:schemeClr>
                </a:solidFill>
              </a:rPr>
              <a:t>requests</a:t>
            </a:r>
            <a:r>
              <a:rPr lang="fr-FR" dirty="0">
                <a:solidFill>
                  <a:schemeClr val="tx1">
                    <a:lumMod val="75000"/>
                    <a:lumOff val="25000"/>
                  </a:schemeClr>
                </a:solidFill>
              </a:rPr>
              <a:t> </a:t>
            </a:r>
            <a:r>
              <a:rPr lang="fr-FR" dirty="0" err="1">
                <a:solidFill>
                  <a:schemeClr val="tx1">
                    <a:lumMod val="75000"/>
                    <a:lumOff val="25000"/>
                  </a:schemeClr>
                </a:solidFill>
              </a:rPr>
              <a:t>from</a:t>
            </a:r>
            <a:r>
              <a:rPr lang="fr-FR" dirty="0">
                <a:solidFill>
                  <a:schemeClr val="tx1">
                    <a:lumMod val="75000"/>
                    <a:lumOff val="25000"/>
                  </a:schemeClr>
                </a:solidFill>
              </a:rPr>
              <a:t> </a:t>
            </a:r>
            <a:r>
              <a:rPr lang="fr-FR" dirty="0" err="1">
                <a:solidFill>
                  <a:schemeClr val="tx1">
                    <a:lumMod val="75000"/>
                    <a:lumOff val="25000"/>
                  </a:schemeClr>
                </a:solidFill>
              </a:rPr>
              <a:t>Space</a:t>
            </a:r>
            <a:r>
              <a:rPr lang="fr-FR" dirty="0">
                <a:solidFill>
                  <a:schemeClr val="tx1">
                    <a:lumMod val="75000"/>
                    <a:lumOff val="25000"/>
                  </a:schemeClr>
                </a:solidFill>
              </a:rPr>
              <a:t> X public API and web  </a:t>
            </a:r>
            <a:r>
              <a:rPr lang="fr-FR" dirty="0" err="1">
                <a:solidFill>
                  <a:schemeClr val="tx1">
                    <a:lumMod val="75000"/>
                    <a:lumOff val="25000"/>
                  </a:schemeClr>
                </a:solidFill>
              </a:rPr>
              <a:t>scraping</a:t>
            </a:r>
            <a:r>
              <a:rPr lang="fr-FR" dirty="0">
                <a:solidFill>
                  <a:schemeClr val="tx1">
                    <a:lumMod val="75000"/>
                    <a:lumOff val="25000"/>
                  </a:schemeClr>
                </a:solidFill>
              </a:rPr>
              <a:t> data </a:t>
            </a:r>
            <a:r>
              <a:rPr lang="fr-FR" dirty="0" err="1">
                <a:solidFill>
                  <a:schemeClr val="tx1">
                    <a:lumMod val="75000"/>
                    <a:lumOff val="25000"/>
                  </a:schemeClr>
                </a:solidFill>
              </a:rPr>
              <a:t>from</a:t>
            </a:r>
            <a:r>
              <a:rPr lang="fr-FR" dirty="0">
                <a:solidFill>
                  <a:schemeClr val="tx1">
                    <a:lumMod val="75000"/>
                    <a:lumOff val="25000"/>
                  </a:schemeClr>
                </a:solidFill>
              </a:rPr>
              <a:t> a table in </a:t>
            </a:r>
            <a:r>
              <a:rPr lang="fr-FR" dirty="0" err="1">
                <a:solidFill>
                  <a:schemeClr val="tx1">
                    <a:lumMod val="75000"/>
                    <a:lumOff val="25000"/>
                  </a:schemeClr>
                </a:solidFill>
              </a:rPr>
              <a:t>Space</a:t>
            </a:r>
            <a:r>
              <a:rPr lang="fr-FR" dirty="0">
                <a:solidFill>
                  <a:schemeClr val="tx1">
                    <a:lumMod val="75000"/>
                    <a:lumOff val="25000"/>
                  </a:schemeClr>
                </a:solidFill>
              </a:rPr>
              <a:t> </a:t>
            </a:r>
            <a:r>
              <a:rPr lang="fr-FR" dirty="0" err="1">
                <a:solidFill>
                  <a:schemeClr val="tx1">
                    <a:lumMod val="75000"/>
                    <a:lumOff val="25000"/>
                  </a:schemeClr>
                </a:solidFill>
              </a:rPr>
              <a:t>X’s</a:t>
            </a:r>
            <a:r>
              <a:rPr lang="fr-FR" dirty="0">
                <a:solidFill>
                  <a:schemeClr val="tx1">
                    <a:lumMod val="75000"/>
                    <a:lumOff val="25000"/>
                  </a:schemeClr>
                </a:solidFill>
              </a:rPr>
              <a:t> </a:t>
            </a:r>
            <a:r>
              <a:rPr lang="fr-FR" dirty="0" err="1">
                <a:solidFill>
                  <a:schemeClr val="tx1">
                    <a:lumMod val="75000"/>
                    <a:lumOff val="25000"/>
                  </a:schemeClr>
                </a:solidFill>
              </a:rPr>
              <a:t>Wikipedia</a:t>
            </a:r>
            <a:r>
              <a:rPr lang="fr-FR" dirty="0">
                <a:solidFill>
                  <a:schemeClr val="tx1">
                    <a:lumMod val="75000"/>
                    <a:lumOff val="25000"/>
                  </a:schemeClr>
                </a:solidFill>
              </a:rPr>
              <a:t> entry.</a:t>
            </a:r>
          </a:p>
          <a:p>
            <a:r>
              <a:rPr lang="fr-FR" dirty="0">
                <a:solidFill>
                  <a:schemeClr val="tx1">
                    <a:lumMod val="75000"/>
                    <a:lumOff val="25000"/>
                  </a:schemeClr>
                </a:solidFill>
              </a:rPr>
              <a:t>The </a:t>
            </a:r>
            <a:r>
              <a:rPr lang="fr-FR" dirty="0" err="1">
                <a:solidFill>
                  <a:schemeClr val="tx1">
                    <a:lumMod val="75000"/>
                    <a:lumOff val="25000"/>
                  </a:schemeClr>
                </a:solidFill>
              </a:rPr>
              <a:t>next</a:t>
            </a:r>
            <a:r>
              <a:rPr lang="fr-FR" dirty="0">
                <a:solidFill>
                  <a:schemeClr val="tx1">
                    <a:lumMod val="75000"/>
                    <a:lumOff val="25000"/>
                  </a:schemeClr>
                </a:solidFill>
              </a:rPr>
              <a:t> slide </a:t>
            </a:r>
            <a:r>
              <a:rPr lang="fr-FR" dirty="0" err="1">
                <a:solidFill>
                  <a:schemeClr val="tx1">
                    <a:lumMod val="75000"/>
                    <a:lumOff val="25000"/>
                  </a:schemeClr>
                </a:solidFill>
              </a:rPr>
              <a:t>will</a:t>
            </a:r>
            <a:r>
              <a:rPr lang="fr-FR" dirty="0">
                <a:solidFill>
                  <a:schemeClr val="tx1">
                    <a:lumMod val="75000"/>
                    <a:lumOff val="25000"/>
                  </a:schemeClr>
                </a:solidFill>
              </a:rPr>
              <a:t> show the </a:t>
            </a:r>
            <a:r>
              <a:rPr lang="fr-FR" dirty="0" err="1">
                <a:solidFill>
                  <a:schemeClr val="tx1">
                    <a:lumMod val="75000"/>
                    <a:lumOff val="25000"/>
                  </a:schemeClr>
                </a:solidFill>
              </a:rPr>
              <a:t>flowchart</a:t>
            </a:r>
            <a:r>
              <a:rPr lang="fr-FR" dirty="0">
                <a:solidFill>
                  <a:schemeClr val="tx1">
                    <a:lumMod val="75000"/>
                    <a:lumOff val="25000"/>
                  </a:schemeClr>
                </a:solidFill>
              </a:rPr>
              <a:t> of data collection </a:t>
            </a:r>
            <a:r>
              <a:rPr lang="fr-FR" dirty="0" err="1">
                <a:solidFill>
                  <a:schemeClr val="tx1">
                    <a:lumMod val="75000"/>
                    <a:lumOff val="25000"/>
                  </a:schemeClr>
                </a:solidFill>
              </a:rPr>
              <a:t>from</a:t>
            </a:r>
            <a:r>
              <a:rPr lang="fr-FR" dirty="0">
                <a:solidFill>
                  <a:schemeClr val="tx1">
                    <a:lumMod val="75000"/>
                    <a:lumOff val="25000"/>
                  </a:schemeClr>
                </a:solidFill>
              </a:rPr>
              <a:t> API and the one </a:t>
            </a:r>
            <a:r>
              <a:rPr lang="fr-FR" dirty="0" err="1">
                <a:solidFill>
                  <a:schemeClr val="tx1">
                    <a:lumMod val="75000"/>
                    <a:lumOff val="25000"/>
                  </a:schemeClr>
                </a:solidFill>
              </a:rPr>
              <a:t>after</a:t>
            </a:r>
            <a:r>
              <a:rPr lang="fr-FR" dirty="0">
                <a:solidFill>
                  <a:schemeClr val="tx1">
                    <a:lumMod val="75000"/>
                    <a:lumOff val="25000"/>
                  </a:schemeClr>
                </a:solidFill>
              </a:rPr>
              <a:t> </a:t>
            </a:r>
            <a:r>
              <a:rPr lang="fr-FR" dirty="0" err="1">
                <a:solidFill>
                  <a:schemeClr val="tx1">
                    <a:lumMod val="75000"/>
                    <a:lumOff val="25000"/>
                  </a:schemeClr>
                </a:solidFill>
              </a:rPr>
              <a:t>will</a:t>
            </a:r>
            <a:r>
              <a:rPr lang="fr-FR" dirty="0">
                <a:solidFill>
                  <a:schemeClr val="tx1">
                    <a:lumMod val="75000"/>
                    <a:lumOff val="25000"/>
                  </a:schemeClr>
                </a:solidFill>
              </a:rPr>
              <a:t> show  the </a:t>
            </a:r>
            <a:r>
              <a:rPr lang="fr-FR" dirty="0" err="1">
                <a:solidFill>
                  <a:schemeClr val="tx1">
                    <a:lumMod val="75000"/>
                    <a:lumOff val="25000"/>
                  </a:schemeClr>
                </a:solidFill>
              </a:rPr>
              <a:t>flowchart</a:t>
            </a:r>
            <a:r>
              <a:rPr lang="fr-FR" dirty="0">
                <a:solidFill>
                  <a:schemeClr val="tx1">
                    <a:lumMod val="75000"/>
                    <a:lumOff val="25000"/>
                  </a:schemeClr>
                </a:solidFill>
              </a:rPr>
              <a:t> of data collection </a:t>
            </a:r>
            <a:r>
              <a:rPr lang="fr-FR" dirty="0" err="1">
                <a:solidFill>
                  <a:schemeClr val="tx1">
                    <a:lumMod val="75000"/>
                    <a:lumOff val="25000"/>
                  </a:schemeClr>
                </a:solidFill>
              </a:rPr>
              <a:t>from</a:t>
            </a:r>
            <a:r>
              <a:rPr lang="fr-FR" dirty="0">
                <a:solidFill>
                  <a:schemeClr val="tx1">
                    <a:lumMod val="75000"/>
                    <a:lumOff val="25000"/>
                  </a:schemeClr>
                </a:solidFill>
              </a:rPr>
              <a:t> </a:t>
            </a:r>
            <a:r>
              <a:rPr lang="fr-FR" dirty="0" err="1">
                <a:solidFill>
                  <a:schemeClr val="tx1">
                    <a:lumMod val="75000"/>
                    <a:lumOff val="25000"/>
                  </a:schemeClr>
                </a:solidFill>
              </a:rPr>
              <a:t>webscraping</a:t>
            </a:r>
            <a:r>
              <a:rPr lang="fr-FR" dirty="0">
                <a:solidFill>
                  <a:schemeClr val="tx1">
                    <a:lumMod val="75000"/>
                    <a:lumOff val="25000"/>
                  </a:schemeClr>
                </a:solidFill>
              </a:rPr>
              <a:t>.</a:t>
            </a:r>
          </a:p>
          <a:p>
            <a:r>
              <a:rPr lang="fr-FR" dirty="0" err="1">
                <a:solidFill>
                  <a:schemeClr val="tx1">
                    <a:lumMod val="75000"/>
                    <a:lumOff val="25000"/>
                  </a:schemeClr>
                </a:solidFill>
              </a:rPr>
              <a:t>Space</a:t>
            </a:r>
            <a:r>
              <a:rPr lang="fr-FR" dirty="0">
                <a:solidFill>
                  <a:schemeClr val="tx1">
                    <a:lumMod val="75000"/>
                    <a:lumOff val="25000"/>
                  </a:schemeClr>
                </a:solidFill>
              </a:rPr>
              <a:t> X API Data </a:t>
            </a:r>
            <a:r>
              <a:rPr lang="fr-FR" dirty="0" err="1">
                <a:solidFill>
                  <a:schemeClr val="tx1">
                    <a:lumMod val="75000"/>
                    <a:lumOff val="25000"/>
                  </a:schemeClr>
                </a:solidFill>
              </a:rPr>
              <a:t>Columns</a:t>
            </a:r>
            <a:r>
              <a:rPr lang="fr-FR" dirty="0">
                <a:solidFill>
                  <a:schemeClr val="tx1">
                    <a:lumMod val="75000"/>
                    <a:lumOff val="25000"/>
                  </a:schemeClr>
                </a:solidFill>
              </a:rPr>
              <a:t>:</a:t>
            </a:r>
          </a:p>
          <a:p>
            <a:r>
              <a:rPr lang="fr-FR" dirty="0" err="1">
                <a:solidFill>
                  <a:schemeClr val="tx1">
                    <a:lumMod val="75000"/>
                    <a:lumOff val="25000"/>
                  </a:schemeClr>
                </a:solidFill>
              </a:rPr>
              <a:t>FlightNumber</a:t>
            </a:r>
            <a:r>
              <a:rPr lang="fr-FR" dirty="0">
                <a:solidFill>
                  <a:schemeClr val="tx1">
                    <a:lumMod val="75000"/>
                    <a:lumOff val="25000"/>
                  </a:schemeClr>
                </a:solidFill>
              </a:rPr>
              <a:t>, Date, </a:t>
            </a:r>
            <a:r>
              <a:rPr lang="fr-FR" dirty="0" err="1">
                <a:solidFill>
                  <a:schemeClr val="tx1">
                    <a:lumMod val="75000"/>
                    <a:lumOff val="25000"/>
                  </a:schemeClr>
                </a:solidFill>
              </a:rPr>
              <a:t>BoosterVersion</a:t>
            </a:r>
            <a:r>
              <a:rPr lang="fr-FR" dirty="0">
                <a:solidFill>
                  <a:schemeClr val="tx1">
                    <a:lumMod val="75000"/>
                    <a:lumOff val="25000"/>
                  </a:schemeClr>
                </a:solidFill>
              </a:rPr>
              <a:t>, </a:t>
            </a:r>
            <a:r>
              <a:rPr lang="fr-FR" dirty="0" err="1">
                <a:solidFill>
                  <a:schemeClr val="tx1">
                    <a:lumMod val="75000"/>
                    <a:lumOff val="25000"/>
                  </a:schemeClr>
                </a:solidFill>
              </a:rPr>
              <a:t>PayloadMass</a:t>
            </a:r>
            <a:r>
              <a:rPr lang="fr-FR" dirty="0">
                <a:solidFill>
                  <a:schemeClr val="tx1">
                    <a:lumMod val="75000"/>
                    <a:lumOff val="25000"/>
                  </a:schemeClr>
                </a:solidFill>
              </a:rPr>
              <a:t>, </a:t>
            </a:r>
            <a:r>
              <a:rPr lang="fr-FR" dirty="0" err="1">
                <a:solidFill>
                  <a:schemeClr val="tx1">
                    <a:lumMod val="75000"/>
                    <a:lumOff val="25000"/>
                  </a:schemeClr>
                </a:solidFill>
              </a:rPr>
              <a:t>Orbit</a:t>
            </a:r>
            <a:r>
              <a:rPr lang="fr-FR" dirty="0">
                <a:solidFill>
                  <a:schemeClr val="tx1">
                    <a:lumMod val="75000"/>
                    <a:lumOff val="25000"/>
                  </a:schemeClr>
                </a:solidFill>
              </a:rPr>
              <a:t>, </a:t>
            </a:r>
            <a:r>
              <a:rPr lang="fr-FR" dirty="0" err="1">
                <a:solidFill>
                  <a:schemeClr val="tx1">
                    <a:lumMod val="75000"/>
                    <a:lumOff val="25000"/>
                  </a:schemeClr>
                </a:solidFill>
              </a:rPr>
              <a:t>LaunchSite</a:t>
            </a:r>
            <a:r>
              <a:rPr lang="fr-FR" dirty="0">
                <a:solidFill>
                  <a:schemeClr val="tx1">
                    <a:lumMod val="75000"/>
                    <a:lumOff val="25000"/>
                  </a:schemeClr>
                </a:solidFill>
              </a:rPr>
              <a:t>, </a:t>
            </a:r>
            <a:r>
              <a:rPr lang="fr-FR" dirty="0" err="1">
                <a:solidFill>
                  <a:schemeClr val="tx1">
                    <a:lumMod val="75000"/>
                    <a:lumOff val="25000"/>
                  </a:schemeClr>
                </a:solidFill>
              </a:rPr>
              <a:t>Outcome</a:t>
            </a:r>
            <a:r>
              <a:rPr lang="fr-FR" dirty="0">
                <a:solidFill>
                  <a:schemeClr val="tx1">
                    <a:lumMod val="75000"/>
                    <a:lumOff val="25000"/>
                  </a:schemeClr>
                </a:solidFill>
              </a:rPr>
              <a:t>, </a:t>
            </a:r>
            <a:r>
              <a:rPr lang="fr-FR" dirty="0" err="1">
                <a:solidFill>
                  <a:schemeClr val="tx1">
                    <a:lumMod val="75000"/>
                    <a:lumOff val="25000"/>
                  </a:schemeClr>
                </a:solidFill>
              </a:rPr>
              <a:t>Flights</a:t>
            </a:r>
            <a:r>
              <a:rPr lang="fr-FR" dirty="0">
                <a:solidFill>
                  <a:schemeClr val="tx1">
                    <a:lumMod val="75000"/>
                    <a:lumOff val="25000"/>
                  </a:schemeClr>
                </a:solidFill>
              </a:rPr>
              <a:t>, </a:t>
            </a:r>
            <a:r>
              <a:rPr lang="fr-FR" dirty="0" err="1">
                <a:solidFill>
                  <a:schemeClr val="tx1">
                    <a:lumMod val="75000"/>
                    <a:lumOff val="25000"/>
                  </a:schemeClr>
                </a:solidFill>
              </a:rPr>
              <a:t>GridFins</a:t>
            </a:r>
            <a:r>
              <a:rPr lang="fr-FR" dirty="0">
                <a:solidFill>
                  <a:schemeClr val="tx1">
                    <a:lumMod val="75000"/>
                    <a:lumOff val="25000"/>
                  </a:schemeClr>
                </a:solidFill>
              </a:rPr>
              <a:t>,</a:t>
            </a:r>
          </a:p>
          <a:p>
            <a:r>
              <a:rPr lang="fr-FR" dirty="0" err="1">
                <a:solidFill>
                  <a:schemeClr val="tx1">
                    <a:lumMod val="75000"/>
                    <a:lumOff val="25000"/>
                  </a:schemeClr>
                </a:solidFill>
              </a:rPr>
              <a:t>Reused</a:t>
            </a:r>
            <a:r>
              <a:rPr lang="fr-FR" dirty="0">
                <a:solidFill>
                  <a:schemeClr val="tx1">
                    <a:lumMod val="75000"/>
                    <a:lumOff val="25000"/>
                  </a:schemeClr>
                </a:solidFill>
              </a:rPr>
              <a:t>, Legs, </a:t>
            </a:r>
            <a:r>
              <a:rPr lang="fr-FR" dirty="0" err="1">
                <a:solidFill>
                  <a:schemeClr val="tx1">
                    <a:lumMod val="75000"/>
                    <a:lumOff val="25000"/>
                  </a:schemeClr>
                </a:solidFill>
              </a:rPr>
              <a:t>LandingPad</a:t>
            </a:r>
            <a:r>
              <a:rPr lang="fr-FR" dirty="0">
                <a:solidFill>
                  <a:schemeClr val="tx1">
                    <a:lumMod val="75000"/>
                    <a:lumOff val="25000"/>
                  </a:schemeClr>
                </a:solidFill>
              </a:rPr>
              <a:t>, Block, </a:t>
            </a:r>
            <a:r>
              <a:rPr lang="fr-FR" dirty="0" err="1">
                <a:solidFill>
                  <a:schemeClr val="tx1">
                    <a:lumMod val="75000"/>
                    <a:lumOff val="25000"/>
                  </a:schemeClr>
                </a:solidFill>
              </a:rPr>
              <a:t>ReusedCount</a:t>
            </a:r>
            <a:r>
              <a:rPr lang="fr-FR" dirty="0">
                <a:solidFill>
                  <a:schemeClr val="tx1">
                    <a:lumMod val="75000"/>
                    <a:lumOff val="25000"/>
                  </a:schemeClr>
                </a:solidFill>
              </a:rPr>
              <a:t>, Serial, Longitude, Latitude</a:t>
            </a:r>
          </a:p>
          <a:p>
            <a:r>
              <a:rPr lang="fr-FR" dirty="0" err="1">
                <a:solidFill>
                  <a:schemeClr val="tx1">
                    <a:lumMod val="75000"/>
                    <a:lumOff val="25000"/>
                  </a:schemeClr>
                </a:solidFill>
              </a:rPr>
              <a:t>Wikipedia</a:t>
            </a:r>
            <a:r>
              <a:rPr lang="fr-FR" dirty="0">
                <a:solidFill>
                  <a:schemeClr val="tx1">
                    <a:lumMod val="75000"/>
                    <a:lumOff val="25000"/>
                  </a:schemeClr>
                </a:solidFill>
              </a:rPr>
              <a:t> </a:t>
            </a:r>
            <a:r>
              <a:rPr lang="fr-FR" dirty="0" err="1">
                <a:solidFill>
                  <a:schemeClr val="tx1">
                    <a:lumMod val="75000"/>
                    <a:lumOff val="25000"/>
                  </a:schemeClr>
                </a:solidFill>
              </a:rPr>
              <a:t>Webscrape</a:t>
            </a:r>
            <a:r>
              <a:rPr lang="fr-FR" dirty="0">
                <a:solidFill>
                  <a:schemeClr val="tx1">
                    <a:lumMod val="75000"/>
                    <a:lumOff val="25000"/>
                  </a:schemeClr>
                </a:solidFill>
              </a:rPr>
              <a:t> Data </a:t>
            </a:r>
            <a:r>
              <a:rPr lang="fr-FR" dirty="0" err="1">
                <a:solidFill>
                  <a:schemeClr val="tx1">
                    <a:lumMod val="75000"/>
                    <a:lumOff val="25000"/>
                  </a:schemeClr>
                </a:solidFill>
              </a:rPr>
              <a:t>Columns</a:t>
            </a:r>
            <a:r>
              <a:rPr lang="fr-FR" dirty="0">
                <a:solidFill>
                  <a:schemeClr val="tx1">
                    <a:lumMod val="75000"/>
                    <a:lumOff val="25000"/>
                  </a:schemeClr>
                </a:solidFill>
              </a:rPr>
              <a:t>:</a:t>
            </a:r>
          </a:p>
          <a:p>
            <a:r>
              <a:rPr lang="fr-FR" dirty="0">
                <a:solidFill>
                  <a:schemeClr val="tx1">
                    <a:lumMod val="75000"/>
                    <a:lumOff val="25000"/>
                  </a:schemeClr>
                </a:solidFill>
              </a:rPr>
              <a:t>Flight No., Launch site, </a:t>
            </a:r>
            <a:r>
              <a:rPr lang="fr-FR" dirty="0" err="1">
                <a:solidFill>
                  <a:schemeClr val="tx1">
                    <a:lumMod val="75000"/>
                    <a:lumOff val="25000"/>
                  </a:schemeClr>
                </a:solidFill>
              </a:rPr>
              <a:t>Payload</a:t>
            </a:r>
            <a:r>
              <a:rPr lang="fr-FR" dirty="0">
                <a:solidFill>
                  <a:schemeClr val="tx1">
                    <a:lumMod val="75000"/>
                    <a:lumOff val="25000"/>
                  </a:schemeClr>
                </a:solidFill>
              </a:rPr>
              <a:t>, </a:t>
            </a:r>
            <a:r>
              <a:rPr lang="fr-FR" dirty="0" err="1">
                <a:solidFill>
                  <a:schemeClr val="tx1">
                    <a:lumMod val="75000"/>
                    <a:lumOff val="25000"/>
                  </a:schemeClr>
                </a:solidFill>
              </a:rPr>
              <a:t>PayloadMass</a:t>
            </a:r>
            <a:r>
              <a:rPr lang="fr-FR" dirty="0">
                <a:solidFill>
                  <a:schemeClr val="tx1">
                    <a:lumMod val="75000"/>
                    <a:lumOff val="25000"/>
                  </a:schemeClr>
                </a:solidFill>
              </a:rPr>
              <a:t>, </a:t>
            </a:r>
            <a:r>
              <a:rPr lang="fr-FR" dirty="0" err="1">
                <a:solidFill>
                  <a:schemeClr val="tx1">
                    <a:lumMod val="75000"/>
                    <a:lumOff val="25000"/>
                  </a:schemeClr>
                </a:solidFill>
              </a:rPr>
              <a:t>Orbit</a:t>
            </a:r>
            <a:r>
              <a:rPr lang="fr-FR" dirty="0">
                <a:solidFill>
                  <a:schemeClr val="tx1">
                    <a:lumMod val="75000"/>
                    <a:lumOff val="25000"/>
                  </a:schemeClr>
                </a:solidFill>
              </a:rPr>
              <a:t>, Customer, Launch </a:t>
            </a:r>
            <a:r>
              <a:rPr lang="fr-FR" dirty="0" err="1">
                <a:solidFill>
                  <a:schemeClr val="tx1">
                    <a:lumMod val="75000"/>
                    <a:lumOff val="25000"/>
                  </a:schemeClr>
                </a:solidFill>
              </a:rPr>
              <a:t>outcome</a:t>
            </a:r>
            <a:r>
              <a:rPr lang="fr-FR" dirty="0">
                <a:solidFill>
                  <a:schemeClr val="tx1">
                    <a:lumMod val="75000"/>
                    <a:lumOff val="25000"/>
                  </a:schemeClr>
                </a:solidFill>
              </a:rPr>
              <a:t>, Version  Booster, Booster landing, Date, Time</a:t>
            </a:r>
          </a:p>
          <a:p>
            <a:endParaRPr lang="fr-FR" dirty="0"/>
          </a:p>
        </p:txBody>
      </p:sp>
    </p:spTree>
    <p:extLst>
      <p:ext uri="{BB962C8B-B14F-4D97-AF65-F5344CB8AC3E}">
        <p14:creationId xmlns:p14="http://schemas.microsoft.com/office/powerpoint/2010/main" val="417456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2EF85ED-40B9-4BCF-B358-9972BAF576F9}"/>
              </a:ext>
            </a:extLst>
          </p:cNvPr>
          <p:cNvSpPr/>
          <p:nvPr/>
        </p:nvSpPr>
        <p:spPr>
          <a:xfrm>
            <a:off x="-125506" y="0"/>
            <a:ext cx="3657601" cy="6858000"/>
          </a:xfrm>
          <a:prstGeom prst="rect">
            <a:avLst/>
          </a:prstGeom>
          <a:solidFill>
            <a:schemeClr val="accent1"/>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6" name="Rectangle 5">
            <a:extLst>
              <a:ext uri="{FF2B5EF4-FFF2-40B4-BE49-F238E27FC236}">
                <a16:creationId xmlns:a16="http://schemas.microsoft.com/office/drawing/2014/main" id="{2CCB29B9-30E3-420F-86DD-78D19A83E46D}"/>
              </a:ext>
            </a:extLst>
          </p:cNvPr>
          <p:cNvSpPr/>
          <p:nvPr/>
        </p:nvSpPr>
        <p:spPr>
          <a:xfrm>
            <a:off x="645459" y="753035"/>
            <a:ext cx="2492188" cy="1488141"/>
          </a:xfrm>
          <a:prstGeom prst="rect">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3200" b="1" dirty="0">
                <a:solidFill>
                  <a:schemeClr val="bg1"/>
                </a:solidFill>
              </a:rPr>
              <a:t>Data Collection –</a:t>
            </a:r>
          </a:p>
          <a:p>
            <a:pPr algn="ctr"/>
            <a:r>
              <a:rPr lang="fr-FR" sz="3200" b="1" dirty="0">
                <a:solidFill>
                  <a:schemeClr val="bg1"/>
                </a:solidFill>
              </a:rPr>
              <a:t>SpaceX API</a:t>
            </a:r>
          </a:p>
        </p:txBody>
      </p:sp>
      <p:sp>
        <p:nvSpPr>
          <p:cNvPr id="7" name="Rectangle 6">
            <a:extLst>
              <a:ext uri="{FF2B5EF4-FFF2-40B4-BE49-F238E27FC236}">
                <a16:creationId xmlns:a16="http://schemas.microsoft.com/office/drawing/2014/main" id="{EF3001BD-E5D4-43D8-8E20-507D17C5035B}"/>
              </a:ext>
            </a:extLst>
          </p:cNvPr>
          <p:cNvSpPr/>
          <p:nvPr/>
        </p:nvSpPr>
        <p:spPr>
          <a:xfrm>
            <a:off x="3532095" y="0"/>
            <a:ext cx="8839199"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9" name="object 7">
            <a:extLst>
              <a:ext uri="{FF2B5EF4-FFF2-40B4-BE49-F238E27FC236}">
                <a16:creationId xmlns:a16="http://schemas.microsoft.com/office/drawing/2014/main" id="{4FF4A227-B382-4C9D-B96A-7FB3E913C960}"/>
              </a:ext>
            </a:extLst>
          </p:cNvPr>
          <p:cNvGrpSpPr/>
          <p:nvPr/>
        </p:nvGrpSpPr>
        <p:grpSpPr>
          <a:xfrm>
            <a:off x="4283277" y="685545"/>
            <a:ext cx="2028795" cy="2113534"/>
            <a:chOff x="4782311" y="1478280"/>
            <a:chExt cx="1851660" cy="1607820"/>
          </a:xfrm>
        </p:grpSpPr>
        <p:sp>
          <p:nvSpPr>
            <p:cNvPr id="10" name="object 8">
              <a:extLst>
                <a:ext uri="{FF2B5EF4-FFF2-40B4-BE49-F238E27FC236}">
                  <a16:creationId xmlns:a16="http://schemas.microsoft.com/office/drawing/2014/main" id="{ED378873-CCD1-44F4-9FE7-38969D8CA812}"/>
                </a:ext>
              </a:extLst>
            </p:cNvPr>
            <p:cNvSpPr/>
            <p:nvPr/>
          </p:nvSpPr>
          <p:spPr>
            <a:xfrm>
              <a:off x="5084063" y="1766316"/>
              <a:ext cx="158496" cy="1319784"/>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
          <p:nvSpPr>
            <p:cNvPr id="11" name="object 9">
              <a:extLst>
                <a:ext uri="{FF2B5EF4-FFF2-40B4-BE49-F238E27FC236}">
                  <a16:creationId xmlns:a16="http://schemas.microsoft.com/office/drawing/2014/main" id="{E63ED7B6-9A05-4D9B-892A-3A9E21152AD3}"/>
                </a:ext>
              </a:extLst>
            </p:cNvPr>
            <p:cNvSpPr/>
            <p:nvPr/>
          </p:nvSpPr>
          <p:spPr>
            <a:xfrm>
              <a:off x="4782311" y="1478280"/>
              <a:ext cx="1851660" cy="1143000"/>
            </a:xfrm>
            <a:prstGeom prst="rect">
              <a:avLst/>
            </a:prstGeom>
            <a:blipFill>
              <a:blip r:embed="rId4" cstate="print"/>
              <a:stretch>
                <a:fillRect/>
              </a:stretch>
            </a:blipFill>
          </p:spPr>
          <p:txBody>
            <a:bodyPr wrap="square" lIns="0" tIns="0" rIns="0" bIns="0" rtlCol="0"/>
            <a:lstStyle/>
            <a:p>
              <a:endParaRPr>
                <a:solidFill>
                  <a:prstClr val="black"/>
                </a:solidFill>
                <a:latin typeface="Calibri"/>
              </a:endParaRPr>
            </a:p>
          </p:txBody>
        </p:sp>
        <p:sp>
          <p:nvSpPr>
            <p:cNvPr id="12" name="object 10">
              <a:extLst>
                <a:ext uri="{FF2B5EF4-FFF2-40B4-BE49-F238E27FC236}">
                  <a16:creationId xmlns:a16="http://schemas.microsoft.com/office/drawing/2014/main" id="{F14A66F2-36F5-4B13-BAC2-ECFEDF471AB8}"/>
                </a:ext>
              </a:extLst>
            </p:cNvPr>
            <p:cNvSpPr/>
            <p:nvPr/>
          </p:nvSpPr>
          <p:spPr>
            <a:xfrm>
              <a:off x="4888991" y="1719072"/>
              <a:ext cx="1677923" cy="696467"/>
            </a:xfrm>
            <a:prstGeom prst="rect">
              <a:avLst/>
            </a:prstGeom>
            <a:blipFill>
              <a:blip r:embed="rId5" cstate="print"/>
              <a:stretch>
                <a:fillRect/>
              </a:stretch>
            </a:blipFill>
          </p:spPr>
          <p:txBody>
            <a:bodyPr wrap="square" lIns="0" tIns="0" rIns="0" bIns="0" rtlCol="0"/>
            <a:lstStyle/>
            <a:p>
              <a:endParaRPr>
                <a:solidFill>
                  <a:prstClr val="black"/>
                </a:solidFill>
                <a:latin typeface="Calibri"/>
              </a:endParaRPr>
            </a:p>
          </p:txBody>
        </p:sp>
        <p:sp>
          <p:nvSpPr>
            <p:cNvPr id="13" name="object 11">
              <a:extLst>
                <a:ext uri="{FF2B5EF4-FFF2-40B4-BE49-F238E27FC236}">
                  <a16:creationId xmlns:a16="http://schemas.microsoft.com/office/drawing/2014/main" id="{D0CF859E-126C-4052-A8E7-D496EFB1C3E1}"/>
                </a:ext>
              </a:extLst>
            </p:cNvPr>
            <p:cNvSpPr/>
            <p:nvPr/>
          </p:nvSpPr>
          <p:spPr>
            <a:xfrm>
              <a:off x="4803647" y="1499616"/>
              <a:ext cx="1772411" cy="1063752"/>
            </a:xfrm>
            <a:prstGeom prst="rect">
              <a:avLst/>
            </a:prstGeom>
            <a:solidFill>
              <a:schemeClr val="accent1"/>
            </a:solidFill>
          </p:spPr>
          <p:txBody>
            <a:bodyPr wrap="square" lIns="0" tIns="0" rIns="0" bIns="0" rtlCol="0"/>
            <a:lstStyle/>
            <a:p>
              <a:endParaRPr>
                <a:solidFill>
                  <a:prstClr val="black"/>
                </a:solidFill>
                <a:latin typeface="Calibri"/>
              </a:endParaRPr>
            </a:p>
          </p:txBody>
        </p:sp>
      </p:grpSp>
      <p:sp>
        <p:nvSpPr>
          <p:cNvPr id="14" name="object 12">
            <a:extLst>
              <a:ext uri="{FF2B5EF4-FFF2-40B4-BE49-F238E27FC236}">
                <a16:creationId xmlns:a16="http://schemas.microsoft.com/office/drawing/2014/main" id="{2DC55363-FA4B-415B-B54C-6A9AEDC1AF18}"/>
              </a:ext>
            </a:extLst>
          </p:cNvPr>
          <p:cNvSpPr txBox="1"/>
          <p:nvPr/>
        </p:nvSpPr>
        <p:spPr>
          <a:xfrm>
            <a:off x="4461891" y="1274916"/>
            <a:ext cx="1634109" cy="456535"/>
          </a:xfrm>
          <a:prstGeom prst="rect">
            <a:avLst/>
          </a:prstGeom>
        </p:spPr>
        <p:txBody>
          <a:bodyPr vert="horz" wrap="square" lIns="0" tIns="36195" rIns="0" bIns="0" rtlCol="0">
            <a:spAutoFit/>
          </a:bodyPr>
          <a:lstStyle/>
          <a:p>
            <a:pPr marL="479425" marR="5080" indent="-466725">
              <a:lnSpc>
                <a:spcPts val="1639"/>
              </a:lnSpc>
              <a:spcBef>
                <a:spcPts val="285"/>
              </a:spcBef>
            </a:pPr>
            <a:r>
              <a:rPr spc="-5" dirty="0">
                <a:solidFill>
                  <a:srgbClr val="FFFFFF"/>
                </a:solidFill>
                <a:latin typeface="Carlito"/>
                <a:cs typeface="Carlito"/>
              </a:rPr>
              <a:t>Request </a:t>
            </a:r>
            <a:r>
              <a:rPr spc="-10" dirty="0">
                <a:solidFill>
                  <a:srgbClr val="FFFFFF"/>
                </a:solidFill>
                <a:latin typeface="Carlito"/>
                <a:cs typeface="Carlito"/>
              </a:rPr>
              <a:t>(Space</a:t>
            </a:r>
            <a:r>
              <a:rPr spc="-240" dirty="0">
                <a:solidFill>
                  <a:srgbClr val="FFFFFF"/>
                </a:solidFill>
                <a:latin typeface="Carlito"/>
                <a:cs typeface="Carlito"/>
              </a:rPr>
              <a:t> </a:t>
            </a:r>
            <a:r>
              <a:rPr dirty="0">
                <a:solidFill>
                  <a:srgbClr val="FFFFFF"/>
                </a:solidFill>
                <a:latin typeface="Carlito"/>
                <a:cs typeface="Carlito"/>
              </a:rPr>
              <a:t>X  APIs)</a:t>
            </a:r>
            <a:endParaRPr dirty="0">
              <a:solidFill>
                <a:prstClr val="black"/>
              </a:solidFill>
              <a:latin typeface="Carlito"/>
              <a:cs typeface="Carlito"/>
            </a:endParaRPr>
          </a:p>
        </p:txBody>
      </p:sp>
      <p:grpSp>
        <p:nvGrpSpPr>
          <p:cNvPr id="15" name="object 13">
            <a:extLst>
              <a:ext uri="{FF2B5EF4-FFF2-40B4-BE49-F238E27FC236}">
                <a16:creationId xmlns:a16="http://schemas.microsoft.com/office/drawing/2014/main" id="{EA8E5E65-8DFD-4B9D-AF97-7FAA23181402}"/>
              </a:ext>
            </a:extLst>
          </p:cNvPr>
          <p:cNvGrpSpPr/>
          <p:nvPr/>
        </p:nvGrpSpPr>
        <p:grpSpPr>
          <a:xfrm>
            <a:off x="4301598" y="2788796"/>
            <a:ext cx="2071910" cy="1833573"/>
            <a:chOff x="4782311" y="2807207"/>
            <a:chExt cx="1851660" cy="1666239"/>
          </a:xfrm>
          <a:solidFill>
            <a:schemeClr val="accent1"/>
          </a:solidFill>
        </p:grpSpPr>
        <p:sp>
          <p:nvSpPr>
            <p:cNvPr id="16" name="object 14">
              <a:extLst>
                <a:ext uri="{FF2B5EF4-FFF2-40B4-BE49-F238E27FC236}">
                  <a16:creationId xmlns:a16="http://schemas.microsoft.com/office/drawing/2014/main" id="{E7391914-0F91-4883-9958-A3646C41A600}"/>
                </a:ext>
              </a:extLst>
            </p:cNvPr>
            <p:cNvSpPr/>
            <p:nvPr/>
          </p:nvSpPr>
          <p:spPr>
            <a:xfrm>
              <a:off x="5062727" y="3073907"/>
              <a:ext cx="237744" cy="1399032"/>
            </a:xfrm>
            <a:prstGeom prst="rect">
              <a:avLst/>
            </a:prstGeom>
            <a:grpFill/>
          </p:spPr>
          <p:txBody>
            <a:bodyPr wrap="square" lIns="0" tIns="0" rIns="0" bIns="0" rtlCol="0"/>
            <a:lstStyle/>
            <a:p>
              <a:endParaRPr>
                <a:solidFill>
                  <a:prstClr val="black"/>
                </a:solidFill>
                <a:latin typeface="Calibri"/>
              </a:endParaRPr>
            </a:p>
          </p:txBody>
        </p:sp>
        <p:sp>
          <p:nvSpPr>
            <p:cNvPr id="17" name="object 15">
              <a:extLst>
                <a:ext uri="{FF2B5EF4-FFF2-40B4-BE49-F238E27FC236}">
                  <a16:creationId xmlns:a16="http://schemas.microsoft.com/office/drawing/2014/main" id="{744BA4C9-5627-4F07-BFC4-E7251B8BB4CA}"/>
                </a:ext>
              </a:extLst>
            </p:cNvPr>
            <p:cNvSpPr/>
            <p:nvPr/>
          </p:nvSpPr>
          <p:spPr>
            <a:xfrm>
              <a:off x="5084063" y="3095243"/>
              <a:ext cx="158496" cy="1319784"/>
            </a:xfrm>
            <a:prstGeom prst="rect">
              <a:avLst/>
            </a:prstGeom>
            <a:grpFill/>
          </p:spPr>
          <p:txBody>
            <a:bodyPr wrap="square" lIns="0" tIns="0" rIns="0" bIns="0" rtlCol="0"/>
            <a:lstStyle/>
            <a:p>
              <a:endParaRPr>
                <a:solidFill>
                  <a:prstClr val="black"/>
                </a:solidFill>
                <a:latin typeface="Calibri"/>
              </a:endParaRPr>
            </a:p>
          </p:txBody>
        </p:sp>
        <p:sp>
          <p:nvSpPr>
            <p:cNvPr id="18" name="object 16">
              <a:extLst>
                <a:ext uri="{FF2B5EF4-FFF2-40B4-BE49-F238E27FC236}">
                  <a16:creationId xmlns:a16="http://schemas.microsoft.com/office/drawing/2014/main" id="{B810BCB0-99A8-4AD6-913B-3EFCD6DDA776}"/>
                </a:ext>
              </a:extLst>
            </p:cNvPr>
            <p:cNvSpPr/>
            <p:nvPr/>
          </p:nvSpPr>
          <p:spPr>
            <a:xfrm>
              <a:off x="4782311" y="2807207"/>
              <a:ext cx="1851660" cy="1143000"/>
            </a:xfrm>
            <a:prstGeom prst="rect">
              <a:avLst/>
            </a:prstGeom>
            <a:grpFill/>
          </p:spPr>
          <p:txBody>
            <a:bodyPr wrap="square" lIns="0" tIns="0" rIns="0" bIns="0" rtlCol="0"/>
            <a:lstStyle/>
            <a:p>
              <a:endParaRPr>
                <a:solidFill>
                  <a:prstClr val="black"/>
                </a:solidFill>
                <a:latin typeface="Calibri"/>
              </a:endParaRPr>
            </a:p>
          </p:txBody>
        </p:sp>
        <p:sp>
          <p:nvSpPr>
            <p:cNvPr id="19" name="object 17">
              <a:extLst>
                <a:ext uri="{FF2B5EF4-FFF2-40B4-BE49-F238E27FC236}">
                  <a16:creationId xmlns:a16="http://schemas.microsoft.com/office/drawing/2014/main" id="{5B7419AA-6224-4BFD-9BF3-BB5414BBC172}"/>
                </a:ext>
              </a:extLst>
            </p:cNvPr>
            <p:cNvSpPr/>
            <p:nvPr/>
          </p:nvSpPr>
          <p:spPr>
            <a:xfrm>
              <a:off x="4888991" y="2839211"/>
              <a:ext cx="1677923" cy="1115568"/>
            </a:xfrm>
            <a:prstGeom prst="rect">
              <a:avLst/>
            </a:prstGeom>
            <a:grpFill/>
          </p:spPr>
          <p:txBody>
            <a:bodyPr wrap="square" lIns="0" tIns="0" rIns="0" bIns="0" rtlCol="0"/>
            <a:lstStyle/>
            <a:p>
              <a:endParaRPr>
                <a:solidFill>
                  <a:prstClr val="black"/>
                </a:solidFill>
                <a:latin typeface="Calibri"/>
              </a:endParaRPr>
            </a:p>
          </p:txBody>
        </p:sp>
        <p:sp>
          <p:nvSpPr>
            <p:cNvPr id="20" name="object 18">
              <a:extLst>
                <a:ext uri="{FF2B5EF4-FFF2-40B4-BE49-F238E27FC236}">
                  <a16:creationId xmlns:a16="http://schemas.microsoft.com/office/drawing/2014/main" id="{6147B578-9B05-4CCD-B738-C77D9C4D3D21}"/>
                </a:ext>
              </a:extLst>
            </p:cNvPr>
            <p:cNvSpPr/>
            <p:nvPr/>
          </p:nvSpPr>
          <p:spPr>
            <a:xfrm>
              <a:off x="4803647" y="2828543"/>
              <a:ext cx="1772411" cy="1063752"/>
            </a:xfrm>
            <a:prstGeom prst="rect">
              <a:avLst/>
            </a:prstGeom>
            <a:grpFill/>
          </p:spPr>
          <p:txBody>
            <a:bodyPr wrap="square" lIns="0" tIns="0" rIns="0" bIns="0" rtlCol="0"/>
            <a:lstStyle/>
            <a:p>
              <a:endParaRPr>
                <a:solidFill>
                  <a:prstClr val="black"/>
                </a:solidFill>
                <a:latin typeface="Calibri"/>
              </a:endParaRPr>
            </a:p>
          </p:txBody>
        </p:sp>
      </p:grpSp>
      <p:sp>
        <p:nvSpPr>
          <p:cNvPr id="21" name="object 19">
            <a:extLst>
              <a:ext uri="{FF2B5EF4-FFF2-40B4-BE49-F238E27FC236}">
                <a16:creationId xmlns:a16="http://schemas.microsoft.com/office/drawing/2014/main" id="{894B6F13-2914-499F-B6B3-FCC4EE1FD711}"/>
              </a:ext>
            </a:extLst>
          </p:cNvPr>
          <p:cNvSpPr txBox="1"/>
          <p:nvPr/>
        </p:nvSpPr>
        <p:spPr>
          <a:xfrm>
            <a:off x="4267560" y="2918347"/>
            <a:ext cx="2003039" cy="1051313"/>
          </a:xfrm>
          <a:prstGeom prst="rect">
            <a:avLst/>
          </a:prstGeom>
        </p:spPr>
        <p:txBody>
          <a:bodyPr vert="horz" wrap="square" lIns="0" tIns="31750" rIns="0" bIns="0" rtlCol="0">
            <a:spAutoFit/>
          </a:bodyPr>
          <a:lstStyle/>
          <a:p>
            <a:pPr marL="12700" marR="5080" indent="4445" algn="ctr">
              <a:lnSpc>
                <a:spcPct val="91600"/>
              </a:lnSpc>
              <a:spcBef>
                <a:spcPts val="250"/>
              </a:spcBef>
            </a:pPr>
            <a:r>
              <a:rPr dirty="0">
                <a:solidFill>
                  <a:srgbClr val="FFFFFF"/>
                </a:solidFill>
                <a:latin typeface="Carlito"/>
                <a:cs typeface="Carlito"/>
              </a:rPr>
              <a:t>.JSON </a:t>
            </a:r>
            <a:r>
              <a:rPr spc="-5" dirty="0">
                <a:solidFill>
                  <a:srgbClr val="FFFFFF"/>
                </a:solidFill>
                <a:latin typeface="Carlito"/>
                <a:cs typeface="Carlito"/>
              </a:rPr>
              <a:t>file </a:t>
            </a:r>
            <a:r>
              <a:rPr dirty="0">
                <a:solidFill>
                  <a:srgbClr val="FFFFFF"/>
                </a:solidFill>
                <a:latin typeface="Carlito"/>
                <a:cs typeface="Carlito"/>
              </a:rPr>
              <a:t>+  </a:t>
            </a:r>
            <a:r>
              <a:rPr spc="-10" dirty="0">
                <a:solidFill>
                  <a:srgbClr val="FFFFFF"/>
                </a:solidFill>
                <a:latin typeface="Carlito"/>
                <a:cs typeface="Carlito"/>
              </a:rPr>
              <a:t>Lists(Launch</a:t>
            </a:r>
            <a:r>
              <a:rPr spc="-125" dirty="0">
                <a:solidFill>
                  <a:srgbClr val="FFFFFF"/>
                </a:solidFill>
                <a:latin typeface="Carlito"/>
                <a:cs typeface="Carlito"/>
              </a:rPr>
              <a:t> </a:t>
            </a:r>
            <a:r>
              <a:rPr spc="-10" dirty="0">
                <a:solidFill>
                  <a:srgbClr val="FFFFFF"/>
                </a:solidFill>
                <a:latin typeface="Carlito"/>
                <a:cs typeface="Carlito"/>
              </a:rPr>
              <a:t>Site,  </a:t>
            </a:r>
            <a:r>
              <a:rPr spc="-5" dirty="0">
                <a:solidFill>
                  <a:srgbClr val="FFFFFF"/>
                </a:solidFill>
                <a:latin typeface="Carlito"/>
                <a:cs typeface="Carlito"/>
              </a:rPr>
              <a:t>Booster </a:t>
            </a:r>
            <a:r>
              <a:rPr spc="-25" dirty="0">
                <a:solidFill>
                  <a:srgbClr val="FFFFFF"/>
                </a:solidFill>
                <a:latin typeface="Carlito"/>
                <a:cs typeface="Carlito"/>
              </a:rPr>
              <a:t>Version,  </a:t>
            </a:r>
            <a:r>
              <a:rPr spc="-20" dirty="0">
                <a:solidFill>
                  <a:srgbClr val="FFFFFF"/>
                </a:solidFill>
                <a:latin typeface="Carlito"/>
                <a:cs typeface="Carlito"/>
              </a:rPr>
              <a:t>Payload</a:t>
            </a:r>
            <a:r>
              <a:rPr spc="-75" dirty="0">
                <a:solidFill>
                  <a:srgbClr val="FFFFFF"/>
                </a:solidFill>
                <a:latin typeface="Carlito"/>
                <a:cs typeface="Carlito"/>
              </a:rPr>
              <a:t> </a:t>
            </a:r>
            <a:r>
              <a:rPr spc="-15" dirty="0">
                <a:solidFill>
                  <a:srgbClr val="FFFFFF"/>
                </a:solidFill>
                <a:latin typeface="Carlito"/>
                <a:cs typeface="Carlito"/>
              </a:rPr>
              <a:t>Data)</a:t>
            </a:r>
            <a:endParaRPr dirty="0">
              <a:solidFill>
                <a:prstClr val="black"/>
              </a:solidFill>
              <a:latin typeface="Carlito"/>
              <a:cs typeface="Carlito"/>
            </a:endParaRPr>
          </a:p>
        </p:txBody>
      </p:sp>
      <p:grpSp>
        <p:nvGrpSpPr>
          <p:cNvPr id="22" name="object 20">
            <a:extLst>
              <a:ext uri="{FF2B5EF4-FFF2-40B4-BE49-F238E27FC236}">
                <a16:creationId xmlns:a16="http://schemas.microsoft.com/office/drawing/2014/main" id="{A32C8EDD-C9DE-4545-BC80-F0DF485A3314}"/>
              </a:ext>
            </a:extLst>
          </p:cNvPr>
          <p:cNvGrpSpPr/>
          <p:nvPr/>
        </p:nvGrpSpPr>
        <p:grpSpPr>
          <a:xfrm>
            <a:off x="4301597" y="4432533"/>
            <a:ext cx="3047840" cy="1449132"/>
            <a:chOff x="4782311" y="4137659"/>
            <a:chExt cx="2790825" cy="1141730"/>
          </a:xfrm>
          <a:solidFill>
            <a:schemeClr val="accent1"/>
          </a:solidFill>
        </p:grpSpPr>
        <p:sp>
          <p:nvSpPr>
            <p:cNvPr id="23" name="object 21">
              <a:extLst>
                <a:ext uri="{FF2B5EF4-FFF2-40B4-BE49-F238E27FC236}">
                  <a16:creationId xmlns:a16="http://schemas.microsoft.com/office/drawing/2014/main" id="{8D92F7CA-E761-47E2-9EC8-5A57B95BCAD6}"/>
                </a:ext>
              </a:extLst>
            </p:cNvPr>
            <p:cNvSpPr/>
            <p:nvPr/>
          </p:nvSpPr>
          <p:spPr>
            <a:xfrm>
              <a:off x="5146547" y="4319015"/>
              <a:ext cx="2426207" cy="239268"/>
            </a:xfrm>
            <a:prstGeom prst="rect">
              <a:avLst/>
            </a:prstGeom>
            <a:grpFill/>
          </p:spPr>
          <p:txBody>
            <a:bodyPr wrap="square" lIns="0" tIns="0" rIns="0" bIns="0" rtlCol="0"/>
            <a:lstStyle/>
            <a:p>
              <a:endParaRPr>
                <a:solidFill>
                  <a:prstClr val="black"/>
                </a:solidFill>
                <a:latin typeface="Calibri"/>
              </a:endParaRPr>
            </a:p>
          </p:txBody>
        </p:sp>
        <p:sp>
          <p:nvSpPr>
            <p:cNvPr id="24" name="object 22">
              <a:extLst>
                <a:ext uri="{FF2B5EF4-FFF2-40B4-BE49-F238E27FC236}">
                  <a16:creationId xmlns:a16="http://schemas.microsoft.com/office/drawing/2014/main" id="{55278ED4-E370-4BCC-8D3B-F674FE1BE4AF}"/>
                </a:ext>
              </a:extLst>
            </p:cNvPr>
            <p:cNvSpPr/>
            <p:nvPr/>
          </p:nvSpPr>
          <p:spPr>
            <a:xfrm>
              <a:off x="5167883" y="4340351"/>
              <a:ext cx="2346960" cy="160019"/>
            </a:xfrm>
            <a:prstGeom prst="rect">
              <a:avLst/>
            </a:prstGeom>
            <a:grpFill/>
          </p:spPr>
          <p:txBody>
            <a:bodyPr wrap="square" lIns="0" tIns="0" rIns="0" bIns="0" rtlCol="0"/>
            <a:lstStyle/>
            <a:p>
              <a:endParaRPr>
                <a:solidFill>
                  <a:prstClr val="black"/>
                </a:solidFill>
                <a:latin typeface="Calibri"/>
              </a:endParaRPr>
            </a:p>
          </p:txBody>
        </p:sp>
        <p:sp>
          <p:nvSpPr>
            <p:cNvPr id="25" name="object 23">
              <a:extLst>
                <a:ext uri="{FF2B5EF4-FFF2-40B4-BE49-F238E27FC236}">
                  <a16:creationId xmlns:a16="http://schemas.microsoft.com/office/drawing/2014/main" id="{B6CAF4A7-1E0F-4CD6-9B2E-BA77743E12F9}"/>
                </a:ext>
              </a:extLst>
            </p:cNvPr>
            <p:cNvSpPr/>
            <p:nvPr/>
          </p:nvSpPr>
          <p:spPr>
            <a:xfrm>
              <a:off x="4782311" y="4137659"/>
              <a:ext cx="1851660" cy="1141476"/>
            </a:xfrm>
            <a:prstGeom prst="rect">
              <a:avLst/>
            </a:prstGeom>
            <a:grpFill/>
          </p:spPr>
          <p:txBody>
            <a:bodyPr wrap="square" lIns="0" tIns="0" rIns="0" bIns="0" rtlCol="0"/>
            <a:lstStyle/>
            <a:p>
              <a:endParaRPr>
                <a:solidFill>
                  <a:prstClr val="black"/>
                </a:solidFill>
                <a:latin typeface="Calibri"/>
              </a:endParaRPr>
            </a:p>
          </p:txBody>
        </p:sp>
        <p:sp>
          <p:nvSpPr>
            <p:cNvPr id="26" name="object 24">
              <a:extLst>
                <a:ext uri="{FF2B5EF4-FFF2-40B4-BE49-F238E27FC236}">
                  <a16:creationId xmlns:a16="http://schemas.microsoft.com/office/drawing/2014/main" id="{86C7EB6E-55F1-4A75-B8B3-ABF840DBBC54}"/>
                </a:ext>
              </a:extLst>
            </p:cNvPr>
            <p:cNvSpPr/>
            <p:nvPr/>
          </p:nvSpPr>
          <p:spPr>
            <a:xfrm>
              <a:off x="4850891" y="4273295"/>
              <a:ext cx="1755648" cy="905256"/>
            </a:xfrm>
            <a:prstGeom prst="rect">
              <a:avLst/>
            </a:prstGeom>
            <a:grpFill/>
          </p:spPr>
          <p:txBody>
            <a:bodyPr wrap="square" lIns="0" tIns="0" rIns="0" bIns="0" rtlCol="0"/>
            <a:lstStyle/>
            <a:p>
              <a:endParaRPr>
                <a:solidFill>
                  <a:prstClr val="black"/>
                </a:solidFill>
                <a:latin typeface="Calibri"/>
              </a:endParaRPr>
            </a:p>
          </p:txBody>
        </p:sp>
        <p:sp>
          <p:nvSpPr>
            <p:cNvPr id="27" name="object 25">
              <a:extLst>
                <a:ext uri="{FF2B5EF4-FFF2-40B4-BE49-F238E27FC236}">
                  <a16:creationId xmlns:a16="http://schemas.microsoft.com/office/drawing/2014/main" id="{70A9D10A-AC7A-451E-A545-80F725152C07}"/>
                </a:ext>
              </a:extLst>
            </p:cNvPr>
            <p:cNvSpPr/>
            <p:nvPr/>
          </p:nvSpPr>
          <p:spPr>
            <a:xfrm>
              <a:off x="4803647" y="4158995"/>
              <a:ext cx="1772411" cy="1062227"/>
            </a:xfrm>
            <a:prstGeom prst="rect">
              <a:avLst/>
            </a:prstGeom>
            <a:grpFill/>
          </p:spPr>
          <p:txBody>
            <a:bodyPr wrap="square" lIns="0" tIns="0" rIns="0" bIns="0" rtlCol="0"/>
            <a:lstStyle/>
            <a:p>
              <a:endParaRPr>
                <a:solidFill>
                  <a:prstClr val="black"/>
                </a:solidFill>
                <a:latin typeface="Calibri"/>
              </a:endParaRPr>
            </a:p>
          </p:txBody>
        </p:sp>
      </p:grpSp>
      <p:sp>
        <p:nvSpPr>
          <p:cNvPr id="28" name="object 26">
            <a:extLst>
              <a:ext uri="{FF2B5EF4-FFF2-40B4-BE49-F238E27FC236}">
                <a16:creationId xmlns:a16="http://schemas.microsoft.com/office/drawing/2014/main" id="{930CC43D-4C7C-4D7E-B847-DAF4F167E52B}"/>
              </a:ext>
            </a:extLst>
          </p:cNvPr>
          <p:cNvSpPr txBox="1"/>
          <p:nvPr/>
        </p:nvSpPr>
        <p:spPr>
          <a:xfrm>
            <a:off x="4465636" y="4524456"/>
            <a:ext cx="1558562" cy="783804"/>
          </a:xfrm>
          <a:prstGeom prst="rect">
            <a:avLst/>
          </a:prstGeom>
        </p:spPr>
        <p:txBody>
          <a:bodyPr vert="horz" wrap="square" lIns="0" tIns="35560" rIns="0" bIns="0" rtlCol="0">
            <a:spAutoFit/>
          </a:bodyPr>
          <a:lstStyle/>
          <a:p>
            <a:pPr marL="12700" marR="5080" algn="ctr">
              <a:lnSpc>
                <a:spcPct val="89800"/>
              </a:lnSpc>
              <a:spcBef>
                <a:spcPts val="280"/>
              </a:spcBef>
            </a:pPr>
            <a:r>
              <a:rPr spc="-10" dirty="0">
                <a:solidFill>
                  <a:srgbClr val="FFFFFF"/>
                </a:solidFill>
                <a:latin typeface="Carlito"/>
                <a:cs typeface="Carlito"/>
              </a:rPr>
              <a:t>Json_normalize</a:t>
            </a:r>
            <a:r>
              <a:rPr spc="-170" dirty="0">
                <a:solidFill>
                  <a:srgbClr val="FFFFFF"/>
                </a:solidFill>
                <a:latin typeface="Carlito"/>
                <a:cs typeface="Carlito"/>
              </a:rPr>
              <a:t> </a:t>
            </a:r>
            <a:r>
              <a:rPr spc="-25" dirty="0">
                <a:solidFill>
                  <a:srgbClr val="FFFFFF"/>
                </a:solidFill>
                <a:latin typeface="Carlito"/>
                <a:cs typeface="Carlito"/>
              </a:rPr>
              <a:t>to  </a:t>
            </a:r>
            <a:r>
              <a:rPr spc="-20" dirty="0">
                <a:solidFill>
                  <a:srgbClr val="FFFFFF"/>
                </a:solidFill>
                <a:latin typeface="Carlito"/>
                <a:cs typeface="Carlito"/>
              </a:rPr>
              <a:t>DataFrame data  from</a:t>
            </a:r>
            <a:r>
              <a:rPr spc="-45" dirty="0">
                <a:solidFill>
                  <a:srgbClr val="FFFFFF"/>
                </a:solidFill>
                <a:latin typeface="Carlito"/>
                <a:cs typeface="Carlito"/>
              </a:rPr>
              <a:t> </a:t>
            </a:r>
            <a:r>
              <a:rPr dirty="0">
                <a:solidFill>
                  <a:srgbClr val="FFFFFF"/>
                </a:solidFill>
                <a:latin typeface="Carlito"/>
                <a:cs typeface="Carlito"/>
              </a:rPr>
              <a:t>JSON</a:t>
            </a:r>
            <a:endParaRPr dirty="0">
              <a:solidFill>
                <a:prstClr val="black"/>
              </a:solidFill>
              <a:latin typeface="Carlito"/>
              <a:cs typeface="Carlito"/>
            </a:endParaRPr>
          </a:p>
        </p:txBody>
      </p:sp>
      <p:grpSp>
        <p:nvGrpSpPr>
          <p:cNvPr id="29" name="object 27">
            <a:extLst>
              <a:ext uri="{FF2B5EF4-FFF2-40B4-BE49-F238E27FC236}">
                <a16:creationId xmlns:a16="http://schemas.microsoft.com/office/drawing/2014/main" id="{774BBC91-4A21-4D9D-AA42-2DB2EEFF138E}"/>
              </a:ext>
            </a:extLst>
          </p:cNvPr>
          <p:cNvGrpSpPr/>
          <p:nvPr/>
        </p:nvGrpSpPr>
        <p:grpSpPr>
          <a:xfrm>
            <a:off x="7236435" y="3227398"/>
            <a:ext cx="2025170" cy="2580440"/>
            <a:chOff x="7139940" y="3073907"/>
            <a:chExt cx="2025170" cy="2205228"/>
          </a:xfrm>
          <a:solidFill>
            <a:schemeClr val="accent1"/>
          </a:solidFill>
        </p:grpSpPr>
        <p:sp>
          <p:nvSpPr>
            <p:cNvPr id="30" name="object 28">
              <a:extLst>
                <a:ext uri="{FF2B5EF4-FFF2-40B4-BE49-F238E27FC236}">
                  <a16:creationId xmlns:a16="http://schemas.microsoft.com/office/drawing/2014/main" id="{2B79A618-B5B7-430F-A8A9-96D8C125C5C7}"/>
                </a:ext>
              </a:extLst>
            </p:cNvPr>
            <p:cNvSpPr/>
            <p:nvPr/>
          </p:nvSpPr>
          <p:spPr>
            <a:xfrm>
              <a:off x="7418832" y="3073907"/>
              <a:ext cx="239268" cy="1399032"/>
            </a:xfrm>
            <a:prstGeom prst="rect">
              <a:avLst/>
            </a:prstGeom>
            <a:grpFill/>
          </p:spPr>
          <p:txBody>
            <a:bodyPr wrap="square" lIns="0" tIns="0" rIns="0" bIns="0" rtlCol="0"/>
            <a:lstStyle/>
            <a:p>
              <a:endParaRPr>
                <a:solidFill>
                  <a:prstClr val="black"/>
                </a:solidFill>
                <a:latin typeface="Calibri"/>
              </a:endParaRPr>
            </a:p>
          </p:txBody>
        </p:sp>
        <p:sp>
          <p:nvSpPr>
            <p:cNvPr id="31" name="object 29">
              <a:extLst>
                <a:ext uri="{FF2B5EF4-FFF2-40B4-BE49-F238E27FC236}">
                  <a16:creationId xmlns:a16="http://schemas.microsoft.com/office/drawing/2014/main" id="{F4A20172-0B7B-44F2-AE1C-1101A7843F2E}"/>
                </a:ext>
              </a:extLst>
            </p:cNvPr>
            <p:cNvSpPr/>
            <p:nvPr/>
          </p:nvSpPr>
          <p:spPr>
            <a:xfrm>
              <a:off x="7440168" y="3095243"/>
              <a:ext cx="160020" cy="1319784"/>
            </a:xfrm>
            <a:prstGeom prst="rect">
              <a:avLst/>
            </a:prstGeom>
            <a:grpFill/>
          </p:spPr>
          <p:txBody>
            <a:bodyPr wrap="square" lIns="0" tIns="0" rIns="0" bIns="0" rtlCol="0"/>
            <a:lstStyle/>
            <a:p>
              <a:endParaRPr>
                <a:solidFill>
                  <a:prstClr val="black"/>
                </a:solidFill>
                <a:latin typeface="Calibri"/>
              </a:endParaRPr>
            </a:p>
          </p:txBody>
        </p:sp>
        <p:sp>
          <p:nvSpPr>
            <p:cNvPr id="32" name="object 30">
              <a:extLst>
                <a:ext uri="{FF2B5EF4-FFF2-40B4-BE49-F238E27FC236}">
                  <a16:creationId xmlns:a16="http://schemas.microsoft.com/office/drawing/2014/main" id="{22F79D7F-3B69-4370-8D6A-45134D14DDDA}"/>
                </a:ext>
              </a:extLst>
            </p:cNvPr>
            <p:cNvSpPr/>
            <p:nvPr/>
          </p:nvSpPr>
          <p:spPr>
            <a:xfrm>
              <a:off x="7139940" y="4137659"/>
              <a:ext cx="1859280" cy="1141476"/>
            </a:xfrm>
            <a:prstGeom prst="rect">
              <a:avLst/>
            </a:prstGeom>
            <a:grpFill/>
          </p:spPr>
          <p:txBody>
            <a:bodyPr wrap="square" lIns="0" tIns="0" rIns="0" bIns="0" rtlCol="0"/>
            <a:lstStyle/>
            <a:p>
              <a:endParaRPr>
                <a:solidFill>
                  <a:prstClr val="black"/>
                </a:solidFill>
                <a:latin typeface="Calibri"/>
              </a:endParaRPr>
            </a:p>
          </p:txBody>
        </p:sp>
        <p:sp>
          <p:nvSpPr>
            <p:cNvPr id="33" name="object 31">
              <a:extLst>
                <a:ext uri="{FF2B5EF4-FFF2-40B4-BE49-F238E27FC236}">
                  <a16:creationId xmlns:a16="http://schemas.microsoft.com/office/drawing/2014/main" id="{E635BB3D-8DB7-4230-A77D-82A84027557D}"/>
                </a:ext>
              </a:extLst>
            </p:cNvPr>
            <p:cNvSpPr/>
            <p:nvPr/>
          </p:nvSpPr>
          <p:spPr>
            <a:xfrm>
              <a:off x="7173468" y="4378451"/>
              <a:ext cx="1825752" cy="694944"/>
            </a:xfrm>
            <a:prstGeom prst="rect">
              <a:avLst/>
            </a:prstGeom>
            <a:grpFill/>
          </p:spPr>
          <p:txBody>
            <a:bodyPr wrap="square" lIns="0" tIns="0" rIns="0" bIns="0" rtlCol="0"/>
            <a:lstStyle/>
            <a:p>
              <a:endParaRPr>
                <a:solidFill>
                  <a:prstClr val="black"/>
                </a:solidFill>
                <a:latin typeface="Calibri"/>
              </a:endParaRPr>
            </a:p>
          </p:txBody>
        </p:sp>
        <p:sp>
          <p:nvSpPr>
            <p:cNvPr id="34" name="object 32">
              <a:extLst>
                <a:ext uri="{FF2B5EF4-FFF2-40B4-BE49-F238E27FC236}">
                  <a16:creationId xmlns:a16="http://schemas.microsoft.com/office/drawing/2014/main" id="{7CE48359-C10B-4278-8824-525C372FC9AA}"/>
                </a:ext>
              </a:extLst>
            </p:cNvPr>
            <p:cNvSpPr/>
            <p:nvPr/>
          </p:nvSpPr>
          <p:spPr>
            <a:xfrm>
              <a:off x="7161276" y="4158995"/>
              <a:ext cx="2003834" cy="1062227"/>
            </a:xfrm>
            <a:prstGeom prst="rect">
              <a:avLst/>
            </a:prstGeom>
            <a:grpFill/>
          </p:spPr>
          <p:txBody>
            <a:bodyPr wrap="square" lIns="0" tIns="0" rIns="0" bIns="0" rtlCol="0"/>
            <a:lstStyle/>
            <a:p>
              <a:endParaRPr>
                <a:solidFill>
                  <a:prstClr val="black"/>
                </a:solidFill>
                <a:latin typeface="Calibri"/>
              </a:endParaRPr>
            </a:p>
          </p:txBody>
        </p:sp>
      </p:grpSp>
      <p:sp>
        <p:nvSpPr>
          <p:cNvPr id="35" name="object 33">
            <a:extLst>
              <a:ext uri="{FF2B5EF4-FFF2-40B4-BE49-F238E27FC236}">
                <a16:creationId xmlns:a16="http://schemas.microsoft.com/office/drawing/2014/main" id="{2E1DE460-F43A-40E5-BC94-CD7A3DD98E1D}"/>
              </a:ext>
            </a:extLst>
          </p:cNvPr>
          <p:cNvSpPr txBox="1"/>
          <p:nvPr/>
        </p:nvSpPr>
        <p:spPr>
          <a:xfrm>
            <a:off x="7269778" y="3632707"/>
            <a:ext cx="1483995" cy="462915"/>
          </a:xfrm>
          <a:prstGeom prst="rect">
            <a:avLst/>
          </a:prstGeom>
        </p:spPr>
        <p:txBody>
          <a:bodyPr vert="horz" wrap="square" lIns="0" tIns="36195" rIns="0" bIns="0" rtlCol="0">
            <a:spAutoFit/>
          </a:bodyPr>
          <a:lstStyle/>
          <a:p>
            <a:pPr marL="575945" marR="5080" indent="-563880">
              <a:lnSpc>
                <a:spcPts val="1639"/>
              </a:lnSpc>
              <a:spcBef>
                <a:spcPts val="285"/>
              </a:spcBef>
            </a:pPr>
            <a:r>
              <a:rPr sz="1500" dirty="0">
                <a:solidFill>
                  <a:srgbClr val="FFFFFF"/>
                </a:solidFill>
                <a:latin typeface="Carlito"/>
                <a:cs typeface="Carlito"/>
              </a:rPr>
              <a:t>Dictionary</a:t>
            </a:r>
            <a:r>
              <a:rPr sz="1500" spc="-95" dirty="0">
                <a:solidFill>
                  <a:srgbClr val="FFFFFF"/>
                </a:solidFill>
                <a:latin typeface="Carlito"/>
                <a:cs typeface="Carlito"/>
              </a:rPr>
              <a:t> </a:t>
            </a:r>
            <a:r>
              <a:rPr sz="1500" spc="-25" dirty="0">
                <a:solidFill>
                  <a:srgbClr val="FFFFFF"/>
                </a:solidFill>
                <a:latin typeface="Carlito"/>
                <a:cs typeface="Carlito"/>
              </a:rPr>
              <a:t>relevant  </a:t>
            </a:r>
            <a:r>
              <a:rPr sz="1500" spc="-20" dirty="0">
                <a:solidFill>
                  <a:srgbClr val="FFFFFF"/>
                </a:solidFill>
                <a:latin typeface="Carlito"/>
                <a:cs typeface="Carlito"/>
              </a:rPr>
              <a:t>data</a:t>
            </a:r>
            <a:endParaRPr sz="1500">
              <a:solidFill>
                <a:prstClr val="black"/>
              </a:solidFill>
              <a:latin typeface="Carlito"/>
              <a:cs typeface="Carlito"/>
            </a:endParaRPr>
          </a:p>
        </p:txBody>
      </p:sp>
      <p:grpSp>
        <p:nvGrpSpPr>
          <p:cNvPr id="36" name="object 34">
            <a:extLst>
              <a:ext uri="{FF2B5EF4-FFF2-40B4-BE49-F238E27FC236}">
                <a16:creationId xmlns:a16="http://schemas.microsoft.com/office/drawing/2014/main" id="{ABB5AC2F-F57E-4A94-916B-E0985A253911}"/>
              </a:ext>
            </a:extLst>
          </p:cNvPr>
          <p:cNvGrpSpPr/>
          <p:nvPr/>
        </p:nvGrpSpPr>
        <p:grpSpPr>
          <a:xfrm>
            <a:off x="7189695" y="1734197"/>
            <a:ext cx="2091095" cy="2574049"/>
            <a:chOff x="7139940" y="1744979"/>
            <a:chExt cx="1868805" cy="2205355"/>
          </a:xfrm>
          <a:solidFill>
            <a:schemeClr val="accent1"/>
          </a:solidFill>
        </p:grpSpPr>
        <p:sp>
          <p:nvSpPr>
            <p:cNvPr id="37" name="object 35">
              <a:extLst>
                <a:ext uri="{FF2B5EF4-FFF2-40B4-BE49-F238E27FC236}">
                  <a16:creationId xmlns:a16="http://schemas.microsoft.com/office/drawing/2014/main" id="{27B73E84-E742-45F8-9DAC-90AADA8DDB79}"/>
                </a:ext>
              </a:extLst>
            </p:cNvPr>
            <p:cNvSpPr/>
            <p:nvPr/>
          </p:nvSpPr>
          <p:spPr>
            <a:xfrm>
              <a:off x="7418832" y="1744979"/>
              <a:ext cx="239268" cy="1399032"/>
            </a:xfrm>
            <a:prstGeom prst="rect">
              <a:avLst/>
            </a:prstGeom>
            <a:grpFill/>
          </p:spPr>
          <p:txBody>
            <a:bodyPr wrap="square" lIns="0" tIns="0" rIns="0" bIns="0" rtlCol="0"/>
            <a:lstStyle/>
            <a:p>
              <a:endParaRPr>
                <a:solidFill>
                  <a:prstClr val="black"/>
                </a:solidFill>
                <a:latin typeface="Calibri"/>
              </a:endParaRPr>
            </a:p>
          </p:txBody>
        </p:sp>
        <p:sp>
          <p:nvSpPr>
            <p:cNvPr id="38" name="object 36">
              <a:extLst>
                <a:ext uri="{FF2B5EF4-FFF2-40B4-BE49-F238E27FC236}">
                  <a16:creationId xmlns:a16="http://schemas.microsoft.com/office/drawing/2014/main" id="{972AC92D-165A-4D20-A289-9CF17B1F3DE5}"/>
                </a:ext>
              </a:extLst>
            </p:cNvPr>
            <p:cNvSpPr/>
            <p:nvPr/>
          </p:nvSpPr>
          <p:spPr>
            <a:xfrm>
              <a:off x="7440168" y="1766315"/>
              <a:ext cx="160020" cy="1319784"/>
            </a:xfrm>
            <a:prstGeom prst="rect">
              <a:avLst/>
            </a:prstGeom>
            <a:grpFill/>
          </p:spPr>
          <p:txBody>
            <a:bodyPr wrap="square" lIns="0" tIns="0" rIns="0" bIns="0" rtlCol="0"/>
            <a:lstStyle/>
            <a:p>
              <a:endParaRPr>
                <a:solidFill>
                  <a:prstClr val="black"/>
                </a:solidFill>
                <a:latin typeface="Calibri"/>
              </a:endParaRPr>
            </a:p>
          </p:txBody>
        </p:sp>
        <p:sp>
          <p:nvSpPr>
            <p:cNvPr id="39" name="object 37">
              <a:extLst>
                <a:ext uri="{FF2B5EF4-FFF2-40B4-BE49-F238E27FC236}">
                  <a16:creationId xmlns:a16="http://schemas.microsoft.com/office/drawing/2014/main" id="{6A61CAA6-F531-4CF7-A998-D332BB419CDD}"/>
                </a:ext>
              </a:extLst>
            </p:cNvPr>
            <p:cNvSpPr/>
            <p:nvPr/>
          </p:nvSpPr>
          <p:spPr>
            <a:xfrm>
              <a:off x="7139940" y="2807207"/>
              <a:ext cx="1851659" cy="1143000"/>
            </a:xfrm>
            <a:prstGeom prst="rect">
              <a:avLst/>
            </a:prstGeom>
            <a:grpFill/>
          </p:spPr>
          <p:txBody>
            <a:bodyPr wrap="square" lIns="0" tIns="0" rIns="0" bIns="0" rtlCol="0"/>
            <a:lstStyle/>
            <a:p>
              <a:endParaRPr>
                <a:solidFill>
                  <a:prstClr val="black"/>
                </a:solidFill>
                <a:latin typeface="Calibri"/>
              </a:endParaRPr>
            </a:p>
          </p:txBody>
        </p:sp>
        <p:sp>
          <p:nvSpPr>
            <p:cNvPr id="40" name="object 38">
              <a:extLst>
                <a:ext uri="{FF2B5EF4-FFF2-40B4-BE49-F238E27FC236}">
                  <a16:creationId xmlns:a16="http://schemas.microsoft.com/office/drawing/2014/main" id="{FD66787A-3FC9-4AF2-A282-98747F5C77D1}"/>
                </a:ext>
              </a:extLst>
            </p:cNvPr>
            <p:cNvSpPr/>
            <p:nvPr/>
          </p:nvSpPr>
          <p:spPr>
            <a:xfrm>
              <a:off x="7164324" y="3047999"/>
              <a:ext cx="1844039" cy="696468"/>
            </a:xfrm>
            <a:prstGeom prst="rect">
              <a:avLst/>
            </a:prstGeom>
            <a:grpFill/>
          </p:spPr>
          <p:txBody>
            <a:bodyPr wrap="square" lIns="0" tIns="0" rIns="0" bIns="0" rtlCol="0"/>
            <a:lstStyle/>
            <a:p>
              <a:endParaRPr>
                <a:solidFill>
                  <a:prstClr val="black"/>
                </a:solidFill>
                <a:latin typeface="Calibri"/>
              </a:endParaRPr>
            </a:p>
          </p:txBody>
        </p:sp>
        <p:sp>
          <p:nvSpPr>
            <p:cNvPr id="41" name="object 39">
              <a:extLst>
                <a:ext uri="{FF2B5EF4-FFF2-40B4-BE49-F238E27FC236}">
                  <a16:creationId xmlns:a16="http://schemas.microsoft.com/office/drawing/2014/main" id="{358D71A8-7D6D-41EB-8BDE-4EF521379CC1}"/>
                </a:ext>
              </a:extLst>
            </p:cNvPr>
            <p:cNvSpPr/>
            <p:nvPr/>
          </p:nvSpPr>
          <p:spPr>
            <a:xfrm>
              <a:off x="7161276" y="2828543"/>
              <a:ext cx="1772412" cy="1063752"/>
            </a:xfrm>
            <a:prstGeom prst="rect">
              <a:avLst/>
            </a:prstGeom>
            <a:grpFill/>
          </p:spPr>
          <p:txBody>
            <a:bodyPr wrap="square" lIns="0" tIns="0" rIns="0" bIns="0" rtlCol="0"/>
            <a:lstStyle/>
            <a:p>
              <a:endParaRPr>
                <a:solidFill>
                  <a:prstClr val="black"/>
                </a:solidFill>
                <a:latin typeface="Calibri"/>
              </a:endParaRPr>
            </a:p>
          </p:txBody>
        </p:sp>
      </p:grpSp>
      <p:sp>
        <p:nvSpPr>
          <p:cNvPr id="42" name="object 40">
            <a:extLst>
              <a:ext uri="{FF2B5EF4-FFF2-40B4-BE49-F238E27FC236}">
                <a16:creationId xmlns:a16="http://schemas.microsoft.com/office/drawing/2014/main" id="{91933460-A894-464C-846D-BEAB68992B0C}"/>
              </a:ext>
            </a:extLst>
          </p:cNvPr>
          <p:cNvSpPr txBox="1"/>
          <p:nvPr/>
        </p:nvSpPr>
        <p:spPr>
          <a:xfrm>
            <a:off x="7287798" y="3345488"/>
            <a:ext cx="1794947" cy="463332"/>
          </a:xfrm>
          <a:prstGeom prst="rect">
            <a:avLst/>
          </a:prstGeom>
        </p:spPr>
        <p:txBody>
          <a:bodyPr vert="horz" wrap="square" lIns="0" tIns="36195" rIns="0" bIns="0" rtlCol="0">
            <a:spAutoFit/>
          </a:bodyPr>
          <a:lstStyle/>
          <a:p>
            <a:pPr marL="332740" marR="5080" indent="-320040">
              <a:lnSpc>
                <a:spcPts val="1639"/>
              </a:lnSpc>
              <a:spcBef>
                <a:spcPts val="285"/>
              </a:spcBef>
            </a:pPr>
            <a:r>
              <a:rPr sz="2000" spc="-5" dirty="0">
                <a:solidFill>
                  <a:srgbClr val="FFFFFF"/>
                </a:solidFill>
                <a:latin typeface="Carlito"/>
                <a:cs typeface="Carlito"/>
              </a:rPr>
              <a:t>Cast </a:t>
            </a:r>
            <a:r>
              <a:rPr sz="2000" dirty="0">
                <a:solidFill>
                  <a:srgbClr val="FFFFFF"/>
                </a:solidFill>
                <a:latin typeface="Carlito"/>
                <a:cs typeface="Carlito"/>
              </a:rPr>
              <a:t>dictionary</a:t>
            </a:r>
            <a:r>
              <a:rPr sz="2000" spc="-250" dirty="0">
                <a:solidFill>
                  <a:srgbClr val="FFFFFF"/>
                </a:solidFill>
                <a:latin typeface="Carlito"/>
                <a:cs typeface="Carlito"/>
              </a:rPr>
              <a:t> </a:t>
            </a:r>
            <a:r>
              <a:rPr sz="2000" spc="-15" dirty="0">
                <a:solidFill>
                  <a:srgbClr val="FFFFFF"/>
                </a:solidFill>
                <a:latin typeface="Carlito"/>
                <a:cs typeface="Carlito"/>
              </a:rPr>
              <a:t>to </a:t>
            </a:r>
            <a:r>
              <a:rPr sz="2000" dirty="0">
                <a:solidFill>
                  <a:srgbClr val="FFFFFF"/>
                </a:solidFill>
                <a:latin typeface="Carlito"/>
                <a:cs typeface="Carlito"/>
              </a:rPr>
              <a:t>a  </a:t>
            </a:r>
            <a:r>
              <a:rPr sz="2000" spc="-20" dirty="0">
                <a:solidFill>
                  <a:srgbClr val="FFFFFF"/>
                </a:solidFill>
                <a:latin typeface="Carlito"/>
                <a:cs typeface="Carlito"/>
              </a:rPr>
              <a:t>DataFrame</a:t>
            </a:r>
            <a:endParaRPr sz="2000" dirty="0">
              <a:solidFill>
                <a:prstClr val="black"/>
              </a:solidFill>
              <a:latin typeface="Carlito"/>
              <a:cs typeface="Carlito"/>
            </a:endParaRPr>
          </a:p>
        </p:txBody>
      </p:sp>
      <p:grpSp>
        <p:nvGrpSpPr>
          <p:cNvPr id="43" name="object 41">
            <a:extLst>
              <a:ext uri="{FF2B5EF4-FFF2-40B4-BE49-F238E27FC236}">
                <a16:creationId xmlns:a16="http://schemas.microsoft.com/office/drawing/2014/main" id="{4C996A0F-F80C-44E3-9696-3C01924AF937}"/>
              </a:ext>
            </a:extLst>
          </p:cNvPr>
          <p:cNvGrpSpPr/>
          <p:nvPr/>
        </p:nvGrpSpPr>
        <p:grpSpPr>
          <a:xfrm>
            <a:off x="7189697" y="596057"/>
            <a:ext cx="3151702" cy="1977783"/>
            <a:chOff x="7139940" y="1478280"/>
            <a:chExt cx="2790825" cy="1143000"/>
          </a:xfrm>
          <a:solidFill>
            <a:schemeClr val="accent1"/>
          </a:solidFill>
        </p:grpSpPr>
        <p:sp>
          <p:nvSpPr>
            <p:cNvPr id="44" name="object 42">
              <a:extLst>
                <a:ext uri="{FF2B5EF4-FFF2-40B4-BE49-F238E27FC236}">
                  <a16:creationId xmlns:a16="http://schemas.microsoft.com/office/drawing/2014/main" id="{7D87534D-CD3B-495B-8CBB-0C2695DBE211}"/>
                </a:ext>
              </a:extLst>
            </p:cNvPr>
            <p:cNvSpPr/>
            <p:nvPr/>
          </p:nvSpPr>
          <p:spPr>
            <a:xfrm>
              <a:off x="7504176" y="1661160"/>
              <a:ext cx="2426207" cy="237744"/>
            </a:xfrm>
            <a:prstGeom prst="rect">
              <a:avLst/>
            </a:prstGeom>
            <a:grpFill/>
          </p:spPr>
          <p:txBody>
            <a:bodyPr wrap="square" lIns="0" tIns="0" rIns="0" bIns="0" rtlCol="0"/>
            <a:lstStyle/>
            <a:p>
              <a:endParaRPr>
                <a:solidFill>
                  <a:prstClr val="black"/>
                </a:solidFill>
                <a:latin typeface="Calibri"/>
              </a:endParaRPr>
            </a:p>
          </p:txBody>
        </p:sp>
        <p:sp>
          <p:nvSpPr>
            <p:cNvPr id="45" name="object 43">
              <a:extLst>
                <a:ext uri="{FF2B5EF4-FFF2-40B4-BE49-F238E27FC236}">
                  <a16:creationId xmlns:a16="http://schemas.microsoft.com/office/drawing/2014/main" id="{87025562-2A66-44A5-87A7-49BA895A2025}"/>
                </a:ext>
              </a:extLst>
            </p:cNvPr>
            <p:cNvSpPr/>
            <p:nvPr/>
          </p:nvSpPr>
          <p:spPr>
            <a:xfrm>
              <a:off x="7525512" y="1682496"/>
              <a:ext cx="2346959" cy="158496"/>
            </a:xfrm>
            <a:prstGeom prst="rect">
              <a:avLst/>
            </a:prstGeom>
            <a:grpFill/>
          </p:spPr>
          <p:txBody>
            <a:bodyPr wrap="square" lIns="0" tIns="0" rIns="0" bIns="0" rtlCol="0"/>
            <a:lstStyle/>
            <a:p>
              <a:endParaRPr>
                <a:solidFill>
                  <a:prstClr val="black"/>
                </a:solidFill>
                <a:latin typeface="Calibri"/>
              </a:endParaRPr>
            </a:p>
          </p:txBody>
        </p:sp>
        <p:sp>
          <p:nvSpPr>
            <p:cNvPr id="46" name="object 44">
              <a:extLst>
                <a:ext uri="{FF2B5EF4-FFF2-40B4-BE49-F238E27FC236}">
                  <a16:creationId xmlns:a16="http://schemas.microsoft.com/office/drawing/2014/main" id="{4F365905-870B-4AF2-B7DC-E860896AF7B0}"/>
                </a:ext>
              </a:extLst>
            </p:cNvPr>
            <p:cNvSpPr/>
            <p:nvPr/>
          </p:nvSpPr>
          <p:spPr>
            <a:xfrm>
              <a:off x="7139940" y="1478280"/>
              <a:ext cx="1851659" cy="1143000"/>
            </a:xfrm>
            <a:prstGeom prst="rect">
              <a:avLst/>
            </a:prstGeom>
            <a:grpFill/>
          </p:spPr>
          <p:txBody>
            <a:bodyPr wrap="square" lIns="0" tIns="0" rIns="0" bIns="0" rtlCol="0"/>
            <a:lstStyle/>
            <a:p>
              <a:endParaRPr>
                <a:solidFill>
                  <a:prstClr val="black"/>
                </a:solidFill>
                <a:latin typeface="Calibri"/>
              </a:endParaRPr>
            </a:p>
          </p:txBody>
        </p:sp>
        <p:sp>
          <p:nvSpPr>
            <p:cNvPr id="47" name="object 45">
              <a:extLst>
                <a:ext uri="{FF2B5EF4-FFF2-40B4-BE49-F238E27FC236}">
                  <a16:creationId xmlns:a16="http://schemas.microsoft.com/office/drawing/2014/main" id="{80639690-88CB-4D3E-A646-4677DA40C68F}"/>
                </a:ext>
              </a:extLst>
            </p:cNvPr>
            <p:cNvSpPr/>
            <p:nvPr/>
          </p:nvSpPr>
          <p:spPr>
            <a:xfrm>
              <a:off x="7226808" y="1615440"/>
              <a:ext cx="1717548" cy="903731"/>
            </a:xfrm>
            <a:prstGeom prst="rect">
              <a:avLst/>
            </a:prstGeom>
            <a:grpFill/>
          </p:spPr>
          <p:txBody>
            <a:bodyPr wrap="square" lIns="0" tIns="0" rIns="0" bIns="0" rtlCol="0"/>
            <a:lstStyle/>
            <a:p>
              <a:endParaRPr>
                <a:solidFill>
                  <a:prstClr val="black"/>
                </a:solidFill>
                <a:latin typeface="Calibri"/>
              </a:endParaRPr>
            </a:p>
          </p:txBody>
        </p:sp>
        <p:sp>
          <p:nvSpPr>
            <p:cNvPr id="48" name="object 46">
              <a:extLst>
                <a:ext uri="{FF2B5EF4-FFF2-40B4-BE49-F238E27FC236}">
                  <a16:creationId xmlns:a16="http://schemas.microsoft.com/office/drawing/2014/main" id="{DAC6D216-0763-4144-B8BC-747A23E30045}"/>
                </a:ext>
              </a:extLst>
            </p:cNvPr>
            <p:cNvSpPr/>
            <p:nvPr/>
          </p:nvSpPr>
          <p:spPr>
            <a:xfrm>
              <a:off x="7161276" y="1499616"/>
              <a:ext cx="1772412" cy="1063752"/>
            </a:xfrm>
            <a:prstGeom prst="rect">
              <a:avLst/>
            </a:prstGeom>
            <a:grpFill/>
          </p:spPr>
          <p:txBody>
            <a:bodyPr wrap="square" lIns="0" tIns="0" rIns="0" bIns="0" rtlCol="0"/>
            <a:lstStyle/>
            <a:p>
              <a:endParaRPr>
                <a:solidFill>
                  <a:prstClr val="black"/>
                </a:solidFill>
                <a:latin typeface="Calibri"/>
              </a:endParaRPr>
            </a:p>
          </p:txBody>
        </p:sp>
      </p:grpSp>
      <p:sp>
        <p:nvSpPr>
          <p:cNvPr id="49" name="object 47">
            <a:extLst>
              <a:ext uri="{FF2B5EF4-FFF2-40B4-BE49-F238E27FC236}">
                <a16:creationId xmlns:a16="http://schemas.microsoft.com/office/drawing/2014/main" id="{BA94FF5C-27EF-4BF3-996A-B8DB14598BD9}"/>
              </a:ext>
            </a:extLst>
          </p:cNvPr>
          <p:cNvSpPr txBox="1">
            <a:spLocks/>
          </p:cNvSpPr>
          <p:nvPr/>
        </p:nvSpPr>
        <p:spPr>
          <a:xfrm>
            <a:off x="7594772" y="921051"/>
            <a:ext cx="1373505" cy="921150"/>
          </a:xfrm>
          <a:prstGeom prst="rect">
            <a:avLst/>
          </a:prstGeom>
        </p:spPr>
        <p:txBody>
          <a:bodyPr vert="horz" wrap="square" lIns="0" tIns="35560" rIns="0" bIns="0" rtlCol="0">
            <a:spAutoFit/>
          </a:bodyPr>
          <a:lstStyle>
            <a:lvl1pPr>
              <a:defRPr sz="4800" b="0" i="0">
                <a:solidFill>
                  <a:srgbClr val="404040"/>
                </a:solidFill>
                <a:latin typeface="Arial"/>
                <a:ea typeface="+mj-ea"/>
                <a:cs typeface="Arial"/>
              </a:defRPr>
            </a:lvl1pPr>
          </a:lstStyle>
          <a:p>
            <a:pPr marL="12700" marR="5080" algn="ctr">
              <a:lnSpc>
                <a:spcPts val="1650"/>
              </a:lnSpc>
              <a:spcBef>
                <a:spcPts val="280"/>
              </a:spcBef>
            </a:pPr>
            <a:r>
              <a:rPr lang="en-US" sz="2000" kern="0" spc="-5" dirty="0">
                <a:solidFill>
                  <a:srgbClr val="FFFFFF"/>
                </a:solidFill>
                <a:latin typeface="Carlito"/>
                <a:cs typeface="Carlito"/>
              </a:rPr>
              <a:t>Filter </a:t>
            </a:r>
            <a:r>
              <a:rPr lang="en-US" sz="2000" kern="0" spc="-10" dirty="0">
                <a:solidFill>
                  <a:srgbClr val="FFFFFF"/>
                </a:solidFill>
                <a:latin typeface="Carlito"/>
                <a:cs typeface="Carlito"/>
              </a:rPr>
              <a:t>data to</a:t>
            </a:r>
            <a:r>
              <a:rPr lang="en-US" sz="2000" kern="0" spc="-204" dirty="0">
                <a:solidFill>
                  <a:srgbClr val="FFFFFF"/>
                </a:solidFill>
                <a:latin typeface="Carlito"/>
                <a:cs typeface="Carlito"/>
              </a:rPr>
              <a:t> </a:t>
            </a:r>
            <a:r>
              <a:rPr lang="en-US" sz="2000" kern="0" spc="-5" dirty="0">
                <a:solidFill>
                  <a:srgbClr val="FFFFFF"/>
                </a:solidFill>
                <a:latin typeface="Carlito"/>
                <a:cs typeface="Carlito"/>
              </a:rPr>
              <a:t>only  </a:t>
            </a:r>
            <a:r>
              <a:rPr lang="en-US" sz="2000" kern="0" dirty="0">
                <a:solidFill>
                  <a:srgbClr val="FFFFFF"/>
                </a:solidFill>
                <a:latin typeface="Carlito"/>
                <a:cs typeface="Carlito"/>
              </a:rPr>
              <a:t>include </a:t>
            </a:r>
            <a:r>
              <a:rPr lang="en-US" sz="2000" kern="0" spc="-20" dirty="0">
                <a:solidFill>
                  <a:srgbClr val="FFFFFF"/>
                </a:solidFill>
                <a:latin typeface="Carlito"/>
                <a:cs typeface="Carlito"/>
              </a:rPr>
              <a:t>Falcon </a:t>
            </a:r>
            <a:r>
              <a:rPr lang="en-US" sz="2000" kern="0" dirty="0">
                <a:solidFill>
                  <a:srgbClr val="FFFFFF"/>
                </a:solidFill>
                <a:latin typeface="Carlito"/>
                <a:cs typeface="Carlito"/>
              </a:rPr>
              <a:t>9  launches</a:t>
            </a:r>
            <a:endParaRPr lang="en-US" sz="2000" kern="0" dirty="0">
              <a:latin typeface="Carlito"/>
              <a:cs typeface="Carlito"/>
            </a:endParaRPr>
          </a:p>
        </p:txBody>
      </p:sp>
      <p:grpSp>
        <p:nvGrpSpPr>
          <p:cNvPr id="50" name="object 48">
            <a:extLst>
              <a:ext uri="{FF2B5EF4-FFF2-40B4-BE49-F238E27FC236}">
                <a16:creationId xmlns:a16="http://schemas.microsoft.com/office/drawing/2014/main" id="{824CF22A-DA5C-4892-8A64-D52390FD895D}"/>
              </a:ext>
            </a:extLst>
          </p:cNvPr>
          <p:cNvGrpSpPr/>
          <p:nvPr/>
        </p:nvGrpSpPr>
        <p:grpSpPr>
          <a:xfrm>
            <a:off x="10218906" y="721958"/>
            <a:ext cx="1894839" cy="1950720"/>
            <a:chOff x="9496043" y="1478280"/>
            <a:chExt cx="1894839" cy="1143000"/>
          </a:xfrm>
          <a:solidFill>
            <a:schemeClr val="accent1"/>
          </a:solidFill>
        </p:grpSpPr>
        <p:sp>
          <p:nvSpPr>
            <p:cNvPr id="51" name="object 49">
              <a:extLst>
                <a:ext uri="{FF2B5EF4-FFF2-40B4-BE49-F238E27FC236}">
                  <a16:creationId xmlns:a16="http://schemas.microsoft.com/office/drawing/2014/main" id="{AA3E3CC7-B9AF-4AA3-AE86-0973F52C4BB0}"/>
                </a:ext>
              </a:extLst>
            </p:cNvPr>
            <p:cNvSpPr/>
            <p:nvPr/>
          </p:nvSpPr>
          <p:spPr>
            <a:xfrm>
              <a:off x="9496043" y="1478280"/>
              <a:ext cx="1851659" cy="1143000"/>
            </a:xfrm>
            <a:prstGeom prst="rect">
              <a:avLst/>
            </a:prstGeom>
            <a:grpFill/>
          </p:spPr>
          <p:txBody>
            <a:bodyPr wrap="square" lIns="0" tIns="0" rIns="0" bIns="0" rtlCol="0"/>
            <a:lstStyle/>
            <a:p>
              <a:endParaRPr>
                <a:solidFill>
                  <a:prstClr val="black"/>
                </a:solidFill>
                <a:latin typeface="Calibri"/>
              </a:endParaRPr>
            </a:p>
          </p:txBody>
        </p:sp>
        <p:sp>
          <p:nvSpPr>
            <p:cNvPr id="52" name="object 50">
              <a:extLst>
                <a:ext uri="{FF2B5EF4-FFF2-40B4-BE49-F238E27FC236}">
                  <a16:creationId xmlns:a16="http://schemas.microsoft.com/office/drawing/2014/main" id="{6D4DDEDF-7210-4CBE-A046-8389780A8AC9}"/>
                </a:ext>
              </a:extLst>
            </p:cNvPr>
            <p:cNvSpPr/>
            <p:nvPr/>
          </p:nvSpPr>
          <p:spPr>
            <a:xfrm>
              <a:off x="9497567" y="1615440"/>
              <a:ext cx="1892807" cy="903731"/>
            </a:xfrm>
            <a:prstGeom prst="rect">
              <a:avLst/>
            </a:prstGeom>
            <a:grpFill/>
          </p:spPr>
          <p:txBody>
            <a:bodyPr wrap="square" lIns="0" tIns="0" rIns="0" bIns="0" rtlCol="0"/>
            <a:lstStyle/>
            <a:p>
              <a:endParaRPr>
                <a:solidFill>
                  <a:prstClr val="black"/>
                </a:solidFill>
                <a:latin typeface="Calibri"/>
              </a:endParaRPr>
            </a:p>
          </p:txBody>
        </p:sp>
        <p:sp>
          <p:nvSpPr>
            <p:cNvPr id="53" name="object 51">
              <a:extLst>
                <a:ext uri="{FF2B5EF4-FFF2-40B4-BE49-F238E27FC236}">
                  <a16:creationId xmlns:a16="http://schemas.microsoft.com/office/drawing/2014/main" id="{020BB25D-B6CD-4291-8394-DABBD14CB488}"/>
                </a:ext>
              </a:extLst>
            </p:cNvPr>
            <p:cNvSpPr/>
            <p:nvPr/>
          </p:nvSpPr>
          <p:spPr>
            <a:xfrm>
              <a:off x="9517379" y="1499616"/>
              <a:ext cx="1772412" cy="1063752"/>
            </a:xfrm>
            <a:prstGeom prst="rect">
              <a:avLst/>
            </a:prstGeom>
            <a:grpFill/>
          </p:spPr>
          <p:txBody>
            <a:bodyPr wrap="square" lIns="0" tIns="0" rIns="0" bIns="0" rtlCol="0"/>
            <a:lstStyle/>
            <a:p>
              <a:endParaRPr dirty="0">
                <a:solidFill>
                  <a:prstClr val="black"/>
                </a:solidFill>
                <a:latin typeface="Calibri"/>
              </a:endParaRPr>
            </a:p>
          </p:txBody>
        </p:sp>
      </p:grpSp>
      <p:sp>
        <p:nvSpPr>
          <p:cNvPr id="54" name="object 52">
            <a:extLst>
              <a:ext uri="{FF2B5EF4-FFF2-40B4-BE49-F238E27FC236}">
                <a16:creationId xmlns:a16="http://schemas.microsoft.com/office/drawing/2014/main" id="{FE235042-6A4E-4F8F-8A1B-DBB987073276}"/>
              </a:ext>
            </a:extLst>
          </p:cNvPr>
          <p:cNvSpPr txBox="1"/>
          <p:nvPr/>
        </p:nvSpPr>
        <p:spPr>
          <a:xfrm>
            <a:off x="10293888" y="1026758"/>
            <a:ext cx="1735387" cy="1433726"/>
          </a:xfrm>
          <a:prstGeom prst="rect">
            <a:avLst/>
          </a:prstGeom>
        </p:spPr>
        <p:txBody>
          <a:bodyPr vert="horz" wrap="square" lIns="0" tIns="33020" rIns="0" bIns="0" rtlCol="0">
            <a:spAutoFit/>
          </a:bodyPr>
          <a:lstStyle/>
          <a:p>
            <a:pPr marL="12700" marR="5080" indent="-1270" algn="ctr">
              <a:lnSpc>
                <a:spcPct val="91000"/>
              </a:lnSpc>
              <a:spcBef>
                <a:spcPts val="260"/>
              </a:spcBef>
            </a:pPr>
            <a:r>
              <a:rPr sz="2000" spc="-20" dirty="0">
                <a:solidFill>
                  <a:srgbClr val="FFFFFF"/>
                </a:solidFill>
                <a:latin typeface="Carlito"/>
                <a:cs typeface="Carlito"/>
              </a:rPr>
              <a:t>Imputate </a:t>
            </a:r>
            <a:r>
              <a:rPr sz="2000" spc="-5" dirty="0">
                <a:solidFill>
                  <a:srgbClr val="FFFFFF"/>
                </a:solidFill>
                <a:latin typeface="Carlito"/>
                <a:cs typeface="Carlito"/>
              </a:rPr>
              <a:t>missing  </a:t>
            </a:r>
            <a:r>
              <a:rPr sz="2000" spc="-20" dirty="0">
                <a:solidFill>
                  <a:srgbClr val="FFFFFF"/>
                </a:solidFill>
                <a:latin typeface="Carlito"/>
                <a:cs typeface="Carlito"/>
              </a:rPr>
              <a:t>PayloadMass</a:t>
            </a:r>
            <a:r>
              <a:rPr sz="2000" spc="-160" dirty="0">
                <a:solidFill>
                  <a:srgbClr val="FFFFFF"/>
                </a:solidFill>
                <a:latin typeface="Carlito"/>
                <a:cs typeface="Carlito"/>
              </a:rPr>
              <a:t> </a:t>
            </a:r>
            <a:r>
              <a:rPr sz="2000" spc="-5" dirty="0">
                <a:solidFill>
                  <a:srgbClr val="FFFFFF"/>
                </a:solidFill>
                <a:latin typeface="Carlito"/>
                <a:cs typeface="Carlito"/>
              </a:rPr>
              <a:t>values  with</a:t>
            </a:r>
            <a:r>
              <a:rPr sz="2000" spc="-35" dirty="0">
                <a:solidFill>
                  <a:srgbClr val="FFFFFF"/>
                </a:solidFill>
                <a:latin typeface="Carlito"/>
                <a:cs typeface="Carlito"/>
              </a:rPr>
              <a:t> </a:t>
            </a:r>
            <a:r>
              <a:rPr sz="2000" dirty="0">
                <a:solidFill>
                  <a:srgbClr val="FFFFFF"/>
                </a:solidFill>
                <a:latin typeface="Carlito"/>
                <a:cs typeface="Carlito"/>
              </a:rPr>
              <a:t>mean</a:t>
            </a:r>
            <a:endParaRPr sz="2000" dirty="0">
              <a:solidFill>
                <a:prstClr val="black"/>
              </a:solidFill>
              <a:latin typeface="Carlito"/>
              <a:cs typeface="Carlito"/>
            </a:endParaRPr>
          </a:p>
        </p:txBody>
      </p:sp>
      <p:sp>
        <p:nvSpPr>
          <p:cNvPr id="55" name="Rectangle 54">
            <a:extLst>
              <a:ext uri="{FF2B5EF4-FFF2-40B4-BE49-F238E27FC236}">
                <a16:creationId xmlns:a16="http://schemas.microsoft.com/office/drawing/2014/main" id="{B3BFDF6A-90B4-4221-A3EB-BA83DD1EC114}"/>
              </a:ext>
            </a:extLst>
          </p:cNvPr>
          <p:cNvSpPr/>
          <p:nvPr/>
        </p:nvSpPr>
        <p:spPr>
          <a:xfrm>
            <a:off x="7501761" y="4689798"/>
            <a:ext cx="1593954" cy="813186"/>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Dictionary</a:t>
            </a:r>
            <a:r>
              <a:rPr lang="fr-FR" dirty="0"/>
              <a:t> relevant data</a:t>
            </a:r>
          </a:p>
        </p:txBody>
      </p:sp>
    </p:spTree>
    <p:extLst>
      <p:ext uri="{BB962C8B-B14F-4D97-AF65-F5344CB8AC3E}">
        <p14:creationId xmlns:p14="http://schemas.microsoft.com/office/powerpoint/2010/main" val="2803490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9900A58-5B00-4566-977E-92A8935C57DE}"/>
              </a:ext>
            </a:extLst>
          </p:cNvPr>
          <p:cNvSpPr/>
          <p:nvPr/>
        </p:nvSpPr>
        <p:spPr>
          <a:xfrm>
            <a:off x="0" y="0"/>
            <a:ext cx="4446494" cy="6858000"/>
          </a:xfrm>
          <a:prstGeom prst="rect">
            <a:avLst/>
          </a:prstGeom>
          <a:ln>
            <a:solidFill>
              <a:srgbClr val="0E65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71D1906C-A6DE-43E0-A812-78F6CBAB1743}"/>
              </a:ext>
            </a:extLst>
          </p:cNvPr>
          <p:cNvSpPr/>
          <p:nvPr/>
        </p:nvSpPr>
        <p:spPr>
          <a:xfrm>
            <a:off x="502024" y="1075765"/>
            <a:ext cx="3621741" cy="155985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a:t>DATA COLLECTION – WEBSCRAPPING</a:t>
            </a:r>
          </a:p>
        </p:txBody>
      </p:sp>
      <p:sp>
        <p:nvSpPr>
          <p:cNvPr id="8" name="Organigramme : Terminateur 7">
            <a:extLst>
              <a:ext uri="{FF2B5EF4-FFF2-40B4-BE49-F238E27FC236}">
                <a16:creationId xmlns:a16="http://schemas.microsoft.com/office/drawing/2014/main" id="{D8C99884-0064-4847-B07C-EB5A7F88C6B2}"/>
              </a:ext>
            </a:extLst>
          </p:cNvPr>
          <p:cNvSpPr/>
          <p:nvPr/>
        </p:nvSpPr>
        <p:spPr>
          <a:xfrm rot="5400000">
            <a:off x="2944904" y="3529856"/>
            <a:ext cx="5755344" cy="380999"/>
          </a:xfrm>
          <a:prstGeom prst="flowChartTerminator">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 coins arrondis 8">
            <a:extLst>
              <a:ext uri="{FF2B5EF4-FFF2-40B4-BE49-F238E27FC236}">
                <a16:creationId xmlns:a16="http://schemas.microsoft.com/office/drawing/2014/main" id="{D865F3A7-F8BF-49FB-B8C6-4AD363930301}"/>
              </a:ext>
            </a:extLst>
          </p:cNvPr>
          <p:cNvSpPr/>
          <p:nvPr/>
        </p:nvSpPr>
        <p:spPr>
          <a:xfrm>
            <a:off x="5145744" y="842683"/>
            <a:ext cx="2599764"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FD1BEB49-3D9F-4CE8-9B63-C8E8AA453A9E}"/>
              </a:ext>
            </a:extLst>
          </p:cNvPr>
          <p:cNvSpPr/>
          <p:nvPr/>
        </p:nvSpPr>
        <p:spPr>
          <a:xfrm>
            <a:off x="5145744" y="3124200"/>
            <a:ext cx="2599764"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Organigramme : Terminateur 12">
            <a:extLst>
              <a:ext uri="{FF2B5EF4-FFF2-40B4-BE49-F238E27FC236}">
                <a16:creationId xmlns:a16="http://schemas.microsoft.com/office/drawing/2014/main" id="{38D2CC15-3729-49CB-BA8F-2EBD296D0A91}"/>
              </a:ext>
            </a:extLst>
          </p:cNvPr>
          <p:cNvSpPr/>
          <p:nvPr/>
        </p:nvSpPr>
        <p:spPr>
          <a:xfrm>
            <a:off x="6096000" y="5737412"/>
            <a:ext cx="4356847" cy="412376"/>
          </a:xfrm>
          <a:prstGeom prst="flowChartTerminator">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Organigramme : Terminateur 13">
            <a:extLst>
              <a:ext uri="{FF2B5EF4-FFF2-40B4-BE49-F238E27FC236}">
                <a16:creationId xmlns:a16="http://schemas.microsoft.com/office/drawing/2014/main" id="{FF1B00D3-276F-4655-AAEB-6F754E6ECC71}"/>
              </a:ext>
            </a:extLst>
          </p:cNvPr>
          <p:cNvSpPr/>
          <p:nvPr/>
        </p:nvSpPr>
        <p:spPr>
          <a:xfrm>
            <a:off x="8931090" y="1272988"/>
            <a:ext cx="441512" cy="4876800"/>
          </a:xfrm>
          <a:prstGeom prst="flowChartTerminator">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B0E9DDAA-FE91-46EB-812D-CACB35D3EE6F}"/>
              </a:ext>
            </a:extLst>
          </p:cNvPr>
          <p:cNvSpPr/>
          <p:nvPr/>
        </p:nvSpPr>
        <p:spPr>
          <a:xfrm>
            <a:off x="5145744" y="5217458"/>
            <a:ext cx="2599764" cy="1380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 coins arrondis 15">
            <a:extLst>
              <a:ext uri="{FF2B5EF4-FFF2-40B4-BE49-F238E27FC236}">
                <a16:creationId xmlns:a16="http://schemas.microsoft.com/office/drawing/2014/main" id="{DA660488-AEB1-4FA6-9C41-9782DAE708C6}"/>
              </a:ext>
            </a:extLst>
          </p:cNvPr>
          <p:cNvSpPr/>
          <p:nvPr/>
        </p:nvSpPr>
        <p:spPr>
          <a:xfrm>
            <a:off x="8444758" y="5217458"/>
            <a:ext cx="2599764" cy="1380569"/>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 coins arrondis 16">
            <a:extLst>
              <a:ext uri="{FF2B5EF4-FFF2-40B4-BE49-F238E27FC236}">
                <a16:creationId xmlns:a16="http://schemas.microsoft.com/office/drawing/2014/main" id="{23D57FED-4B00-4C39-A654-F84F31EE9BF6}"/>
              </a:ext>
            </a:extLst>
          </p:cNvPr>
          <p:cNvSpPr/>
          <p:nvPr/>
        </p:nvSpPr>
        <p:spPr>
          <a:xfrm>
            <a:off x="8444758" y="3124200"/>
            <a:ext cx="2599764"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 coins arrondis 17">
            <a:extLst>
              <a:ext uri="{FF2B5EF4-FFF2-40B4-BE49-F238E27FC236}">
                <a16:creationId xmlns:a16="http://schemas.microsoft.com/office/drawing/2014/main" id="{F6899D02-2817-4501-9C67-8A5353AF1A45}"/>
              </a:ext>
            </a:extLst>
          </p:cNvPr>
          <p:cNvSpPr/>
          <p:nvPr/>
        </p:nvSpPr>
        <p:spPr>
          <a:xfrm>
            <a:off x="8444759" y="842683"/>
            <a:ext cx="2599764"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01EDD707-CBF5-4CC3-B6A5-073F6436C82B}"/>
              </a:ext>
            </a:extLst>
          </p:cNvPr>
          <p:cNvSpPr/>
          <p:nvPr/>
        </p:nvSpPr>
        <p:spPr>
          <a:xfrm>
            <a:off x="5309347" y="842683"/>
            <a:ext cx="2272557" cy="14478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REQUEST WIKIPEDIA HLMT</a:t>
            </a:r>
          </a:p>
        </p:txBody>
      </p:sp>
      <p:sp>
        <p:nvSpPr>
          <p:cNvPr id="20" name="Rectangle 19">
            <a:extLst>
              <a:ext uri="{FF2B5EF4-FFF2-40B4-BE49-F238E27FC236}">
                <a16:creationId xmlns:a16="http://schemas.microsoft.com/office/drawing/2014/main" id="{733484B9-8DD0-41BF-A897-A6A67ACF503D}"/>
              </a:ext>
            </a:extLst>
          </p:cNvPr>
          <p:cNvSpPr/>
          <p:nvPr/>
        </p:nvSpPr>
        <p:spPr>
          <a:xfrm>
            <a:off x="5388910" y="3157808"/>
            <a:ext cx="2272557" cy="137608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3025" marR="0" lvl="0" indent="0" algn="l" defTabSz="914400" rtl="0" eaLnBrk="1" fontAlgn="auto" latinLnBrk="0" hangingPunct="1">
              <a:lnSpc>
                <a:spcPts val="2520"/>
              </a:lnSpc>
              <a:spcBef>
                <a:spcPts val="95"/>
              </a:spcBef>
              <a:spcAft>
                <a:spcPts val="0"/>
              </a:spcAft>
              <a:buClrTx/>
              <a:buSzTx/>
              <a:buFontTx/>
              <a:buNone/>
              <a:tabLst/>
              <a:defRPr/>
            </a:pPr>
            <a:r>
              <a:rPr kumimoji="0" lang="fr-FR" sz="2400" b="0" i="0" u="none" strike="noStrike" kern="1200" cap="none" spc="-15" normalizeH="0" baseline="0" noProof="0" dirty="0" err="1">
                <a:ln>
                  <a:noFill/>
                </a:ln>
                <a:solidFill>
                  <a:srgbClr val="FFFFFF"/>
                </a:solidFill>
                <a:effectLst/>
                <a:uLnTx/>
                <a:uFillTx/>
                <a:latin typeface="Carlito"/>
                <a:ea typeface="+mn-ea"/>
                <a:cs typeface="Carlito"/>
              </a:rPr>
              <a:t>BeautifulSoup</a:t>
            </a:r>
            <a:endParaRPr kumimoji="0" lang="fr-FR" sz="2400" b="0" i="0" u="none" strike="noStrike" kern="1200" cap="none" spc="0" normalizeH="0" baseline="0" noProof="0" dirty="0">
              <a:ln>
                <a:noFill/>
              </a:ln>
              <a:solidFill>
                <a:prstClr val="black"/>
              </a:solidFill>
              <a:effectLst/>
              <a:uLnTx/>
              <a:uFillTx/>
              <a:latin typeface="Carlito"/>
              <a:ea typeface="+mn-ea"/>
              <a:cs typeface="Carlito"/>
            </a:endParaRPr>
          </a:p>
          <a:p>
            <a:pPr marL="12700" marR="0" lvl="0" indent="0" algn="l" defTabSz="914400" rtl="0" eaLnBrk="1" fontAlgn="auto" latinLnBrk="0" hangingPunct="1">
              <a:lnSpc>
                <a:spcPts val="2520"/>
              </a:lnSpc>
              <a:spcBef>
                <a:spcPts val="0"/>
              </a:spcBef>
              <a:spcAft>
                <a:spcPts val="0"/>
              </a:spcAft>
              <a:buClrTx/>
              <a:buSzTx/>
              <a:buFontTx/>
              <a:buNone/>
              <a:tabLst/>
              <a:defRPr/>
            </a:pPr>
            <a:r>
              <a:rPr kumimoji="0" lang="fr-FR" sz="2400" b="0" i="0" u="none" strike="noStrike" kern="1200" cap="none" spc="-20" normalizeH="0" baseline="0" noProof="0" dirty="0">
                <a:ln>
                  <a:noFill/>
                </a:ln>
                <a:solidFill>
                  <a:srgbClr val="FFFFFF"/>
                </a:solidFill>
                <a:effectLst/>
                <a:uLnTx/>
                <a:uFillTx/>
                <a:latin typeface="Carlito"/>
                <a:ea typeface="+mn-ea"/>
                <a:cs typeface="Carlito"/>
              </a:rPr>
              <a:t>html5lib</a:t>
            </a:r>
            <a:r>
              <a:rPr kumimoji="0" lang="fr-FR" sz="2400" b="0" i="0" u="none" strike="noStrike" kern="1200" cap="none" spc="-105" normalizeH="0" baseline="0" noProof="0" dirty="0">
                <a:ln>
                  <a:noFill/>
                </a:ln>
                <a:solidFill>
                  <a:srgbClr val="FFFFFF"/>
                </a:solidFill>
                <a:effectLst/>
                <a:uLnTx/>
                <a:uFillTx/>
                <a:latin typeface="Carlito"/>
                <a:ea typeface="+mn-ea"/>
                <a:cs typeface="Carlito"/>
              </a:rPr>
              <a:t> </a:t>
            </a:r>
            <a:r>
              <a:rPr kumimoji="0" lang="fr-FR" sz="2400" b="0" i="0" u="none" strike="noStrike" kern="1200" cap="none" spc="-35" normalizeH="0" baseline="0" noProof="0" dirty="0" err="1">
                <a:ln>
                  <a:noFill/>
                </a:ln>
                <a:solidFill>
                  <a:srgbClr val="FFFFFF"/>
                </a:solidFill>
                <a:effectLst/>
                <a:uLnTx/>
                <a:uFillTx/>
                <a:latin typeface="Carlito"/>
                <a:ea typeface="+mn-ea"/>
                <a:cs typeface="Carlito"/>
              </a:rPr>
              <a:t>Parser</a:t>
            </a:r>
            <a:endParaRPr kumimoji="0" lang="fr-FR" sz="2400" b="0" i="0" u="none" strike="noStrike" kern="1200" cap="none" spc="0" normalizeH="0" baseline="0" noProof="0" dirty="0">
              <a:ln>
                <a:noFill/>
              </a:ln>
              <a:solidFill>
                <a:prstClr val="black"/>
              </a:solidFill>
              <a:effectLst/>
              <a:uLnTx/>
              <a:uFillTx/>
              <a:latin typeface="Carlito"/>
              <a:ea typeface="+mn-ea"/>
              <a:cs typeface="Carlito"/>
            </a:endParaRPr>
          </a:p>
        </p:txBody>
      </p:sp>
      <p:sp>
        <p:nvSpPr>
          <p:cNvPr id="21" name="Rectangle 20">
            <a:extLst>
              <a:ext uri="{FF2B5EF4-FFF2-40B4-BE49-F238E27FC236}">
                <a16:creationId xmlns:a16="http://schemas.microsoft.com/office/drawing/2014/main" id="{558D10B8-FFFA-4976-927D-99D44CD51636}"/>
              </a:ext>
            </a:extLst>
          </p:cNvPr>
          <p:cNvSpPr/>
          <p:nvPr/>
        </p:nvSpPr>
        <p:spPr>
          <a:xfrm>
            <a:off x="5309347" y="5401235"/>
            <a:ext cx="2272557" cy="103542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34010" marR="5080" lvl="0" indent="-321945" algn="l" defTabSz="914400" rtl="0" eaLnBrk="1" fontAlgn="auto" latinLnBrk="0" hangingPunct="1">
              <a:lnSpc>
                <a:spcPts val="2430"/>
              </a:lnSpc>
              <a:spcBef>
                <a:spcPts val="350"/>
              </a:spcBef>
              <a:spcAft>
                <a:spcPts val="0"/>
              </a:spcAft>
              <a:buClrTx/>
              <a:buSzTx/>
              <a:buFontTx/>
              <a:buNone/>
              <a:tabLst/>
              <a:defRPr/>
            </a:pPr>
            <a:r>
              <a:rPr kumimoji="0" lang="en-US" sz="2400" b="0" i="0" u="none" strike="noStrike" kern="1200" cap="none" spc="-15" normalizeH="0" baseline="0" noProof="0" dirty="0">
                <a:ln>
                  <a:noFill/>
                </a:ln>
                <a:solidFill>
                  <a:srgbClr val="FFFFFF"/>
                </a:solidFill>
                <a:effectLst/>
                <a:uLnTx/>
                <a:uFillTx/>
                <a:latin typeface="Carlito"/>
                <a:ea typeface="+mn-ea"/>
                <a:cs typeface="Carlito"/>
              </a:rPr>
              <a:t>Find </a:t>
            </a:r>
            <a:r>
              <a:rPr kumimoji="0" lang="en-US" sz="2400" b="0" i="0" u="none" strike="noStrike" kern="1200" cap="none" spc="-5" normalizeH="0" baseline="0" noProof="0" dirty="0">
                <a:ln>
                  <a:noFill/>
                </a:ln>
                <a:solidFill>
                  <a:srgbClr val="FFFFFF"/>
                </a:solidFill>
                <a:effectLst/>
                <a:uLnTx/>
                <a:uFillTx/>
                <a:latin typeface="Carlito"/>
                <a:ea typeface="+mn-ea"/>
                <a:cs typeface="Carlito"/>
              </a:rPr>
              <a:t>launch</a:t>
            </a:r>
            <a:r>
              <a:rPr kumimoji="0" lang="en-US" sz="2400" b="0" i="0" u="none" strike="noStrike" kern="1200" cap="none" spc="-145" normalizeH="0" baseline="0" noProof="0" dirty="0">
                <a:ln>
                  <a:noFill/>
                </a:ln>
                <a:solidFill>
                  <a:srgbClr val="FFFFFF"/>
                </a:solidFill>
                <a:effectLst/>
                <a:uLnTx/>
                <a:uFillTx/>
                <a:latin typeface="Carlito"/>
                <a:ea typeface="+mn-ea"/>
                <a:cs typeface="Carlito"/>
              </a:rPr>
              <a:t> </a:t>
            </a:r>
            <a:r>
              <a:rPr kumimoji="0" lang="en-US" sz="2400" b="0" i="0" u="none" strike="noStrike" kern="1200" cap="none" spc="-40" normalizeH="0" baseline="0" noProof="0" dirty="0">
                <a:ln>
                  <a:noFill/>
                </a:ln>
                <a:solidFill>
                  <a:srgbClr val="FFFFFF"/>
                </a:solidFill>
                <a:effectLst/>
                <a:uLnTx/>
                <a:uFillTx/>
                <a:latin typeface="Carlito"/>
                <a:ea typeface="+mn-ea"/>
                <a:cs typeface="Carlito"/>
              </a:rPr>
              <a:t>info  </a:t>
            </a:r>
            <a:r>
              <a:rPr kumimoji="0" lang="en-US" sz="2400" b="0" i="0" u="none" strike="noStrike" kern="1200" cap="none" spc="-25" normalizeH="0" baseline="0" noProof="0" dirty="0">
                <a:ln>
                  <a:noFill/>
                </a:ln>
                <a:solidFill>
                  <a:srgbClr val="FFFFFF"/>
                </a:solidFill>
                <a:effectLst/>
                <a:uLnTx/>
                <a:uFillTx/>
                <a:latin typeface="Carlito"/>
                <a:ea typeface="+mn-ea"/>
                <a:cs typeface="Carlito"/>
              </a:rPr>
              <a:t>html</a:t>
            </a:r>
            <a:r>
              <a:rPr kumimoji="0" lang="en-US" sz="2400" b="0" i="0" u="none" strike="noStrike" kern="1200" cap="none" spc="-70" normalizeH="0" baseline="0" noProof="0" dirty="0">
                <a:ln>
                  <a:noFill/>
                </a:ln>
                <a:solidFill>
                  <a:srgbClr val="FFFFFF"/>
                </a:solidFill>
                <a:effectLst/>
                <a:uLnTx/>
                <a:uFillTx/>
                <a:latin typeface="Carlito"/>
                <a:ea typeface="+mn-ea"/>
                <a:cs typeface="Carlito"/>
              </a:rPr>
              <a:t> </a:t>
            </a:r>
            <a:r>
              <a:rPr kumimoji="0" lang="en-US" sz="2400" b="0" i="0" u="none" strike="noStrike" kern="1200" cap="none" spc="-20" normalizeH="0" baseline="0" noProof="0" dirty="0">
                <a:ln>
                  <a:noFill/>
                </a:ln>
                <a:solidFill>
                  <a:srgbClr val="FFFFFF"/>
                </a:solidFill>
                <a:effectLst/>
                <a:uLnTx/>
                <a:uFillTx/>
                <a:latin typeface="Carlito"/>
                <a:ea typeface="+mn-ea"/>
                <a:cs typeface="Carlito"/>
              </a:rPr>
              <a:t>table</a:t>
            </a:r>
            <a:endParaRPr kumimoji="0" lang="en-US" sz="2400" b="0" i="0" u="none" strike="noStrike" kern="1200" cap="none" spc="0" normalizeH="0" baseline="0" noProof="0" dirty="0">
              <a:ln>
                <a:noFill/>
              </a:ln>
              <a:solidFill>
                <a:prstClr val="black"/>
              </a:solidFill>
              <a:effectLst/>
              <a:uLnTx/>
              <a:uFillTx/>
              <a:latin typeface="Carlito"/>
              <a:ea typeface="+mn-ea"/>
              <a:cs typeface="Carlito"/>
            </a:endParaRPr>
          </a:p>
        </p:txBody>
      </p:sp>
      <p:sp>
        <p:nvSpPr>
          <p:cNvPr id="22" name="Rectangle 21">
            <a:extLst>
              <a:ext uri="{FF2B5EF4-FFF2-40B4-BE49-F238E27FC236}">
                <a16:creationId xmlns:a16="http://schemas.microsoft.com/office/drawing/2014/main" id="{726DBDEF-0431-413E-A8BA-209ED37B9DED}"/>
              </a:ext>
            </a:extLst>
          </p:cNvPr>
          <p:cNvSpPr/>
          <p:nvPr/>
        </p:nvSpPr>
        <p:spPr>
          <a:xfrm>
            <a:off x="8662149" y="1075765"/>
            <a:ext cx="2238933" cy="105783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84175" marR="5080" lvl="0" indent="-372110" algn="l" defTabSz="914400" rtl="0" eaLnBrk="1" fontAlgn="auto" latinLnBrk="0" hangingPunct="1">
              <a:lnSpc>
                <a:spcPts val="2420"/>
              </a:lnSpc>
              <a:spcBef>
                <a:spcPts val="359"/>
              </a:spcBef>
              <a:spcAft>
                <a:spcPts val="0"/>
              </a:spcAft>
              <a:buClrTx/>
              <a:buSzTx/>
              <a:buFontTx/>
              <a:buNone/>
              <a:tabLst/>
              <a:defRPr/>
            </a:pPr>
            <a:r>
              <a:rPr kumimoji="0" lang="fr-FR" sz="2200" b="0" i="0" u="none" strike="noStrike" kern="1200" cap="none" spc="-20" normalizeH="0" baseline="0" noProof="0" dirty="0">
                <a:ln>
                  <a:noFill/>
                </a:ln>
                <a:solidFill>
                  <a:srgbClr val="FFFFFF"/>
                </a:solidFill>
                <a:effectLst/>
                <a:uLnTx/>
                <a:uFillTx/>
                <a:latin typeface="Carlito"/>
                <a:ea typeface="+mn-ea"/>
                <a:cs typeface="Carlito"/>
              </a:rPr>
              <a:t>Cast </a:t>
            </a:r>
            <a:r>
              <a:rPr kumimoji="0" lang="fr-FR" sz="2200" b="0" i="0" u="none" strike="noStrike" kern="1200" cap="none" spc="-5" normalizeH="0" baseline="0" noProof="0" dirty="0" err="1">
                <a:ln>
                  <a:noFill/>
                </a:ln>
                <a:solidFill>
                  <a:srgbClr val="FFFFFF"/>
                </a:solidFill>
                <a:effectLst/>
                <a:uLnTx/>
                <a:uFillTx/>
                <a:latin typeface="Carlito"/>
                <a:ea typeface="+mn-ea"/>
                <a:cs typeface="Carlito"/>
              </a:rPr>
              <a:t>dictionary</a:t>
            </a:r>
            <a:r>
              <a:rPr kumimoji="0" lang="fr-FR" sz="2200" b="0" i="0" u="none" strike="noStrike" kern="1200" cap="none" spc="-135" normalizeH="0" baseline="0" noProof="0" dirty="0">
                <a:ln>
                  <a:noFill/>
                </a:ln>
                <a:solidFill>
                  <a:srgbClr val="FFFFFF"/>
                </a:solidFill>
                <a:effectLst/>
                <a:uLnTx/>
                <a:uFillTx/>
                <a:latin typeface="Carlito"/>
                <a:ea typeface="+mn-ea"/>
                <a:cs typeface="Carlito"/>
              </a:rPr>
              <a:t> </a:t>
            </a:r>
            <a:r>
              <a:rPr kumimoji="0" lang="fr-FR" sz="2200" b="0" i="0" u="none" strike="noStrike" kern="1200" cap="none" spc="-60" normalizeH="0" baseline="0" noProof="0" dirty="0">
                <a:ln>
                  <a:noFill/>
                </a:ln>
                <a:solidFill>
                  <a:srgbClr val="FFFFFF"/>
                </a:solidFill>
                <a:effectLst/>
                <a:uLnTx/>
                <a:uFillTx/>
                <a:latin typeface="Carlito"/>
                <a:ea typeface="+mn-ea"/>
                <a:cs typeface="Carlito"/>
              </a:rPr>
              <a:t>to  </a:t>
            </a:r>
            <a:r>
              <a:rPr kumimoji="0" lang="fr-FR" sz="2200" b="0" i="0" u="none" strike="noStrike" kern="1200" cap="none" spc="-30" normalizeH="0" baseline="0" noProof="0" dirty="0" err="1">
                <a:ln>
                  <a:noFill/>
                </a:ln>
                <a:solidFill>
                  <a:srgbClr val="FFFFFF"/>
                </a:solidFill>
                <a:effectLst/>
                <a:uLnTx/>
                <a:uFillTx/>
                <a:latin typeface="Carlito"/>
                <a:ea typeface="+mn-ea"/>
                <a:cs typeface="Carlito"/>
              </a:rPr>
              <a:t>DataFrame</a:t>
            </a:r>
            <a:endParaRPr kumimoji="0" lang="fr-FR" sz="2200" b="0" i="0" u="none" strike="noStrike" kern="1200" cap="none" spc="0" normalizeH="0" baseline="0" noProof="0" dirty="0">
              <a:ln>
                <a:noFill/>
              </a:ln>
              <a:solidFill>
                <a:prstClr val="black"/>
              </a:solidFill>
              <a:effectLst/>
              <a:uLnTx/>
              <a:uFillTx/>
              <a:latin typeface="Carlito"/>
              <a:ea typeface="+mn-ea"/>
              <a:cs typeface="Carlito"/>
            </a:endParaRPr>
          </a:p>
        </p:txBody>
      </p:sp>
      <p:sp>
        <p:nvSpPr>
          <p:cNvPr id="23" name="Rectangle 22">
            <a:extLst>
              <a:ext uri="{FF2B5EF4-FFF2-40B4-BE49-F238E27FC236}">
                <a16:creationId xmlns:a16="http://schemas.microsoft.com/office/drawing/2014/main" id="{32EF34BD-BA89-44FE-9E57-0942A5366574}"/>
              </a:ext>
            </a:extLst>
          </p:cNvPr>
          <p:cNvSpPr/>
          <p:nvPr/>
        </p:nvSpPr>
        <p:spPr>
          <a:xfrm>
            <a:off x="8444759" y="3429000"/>
            <a:ext cx="2599763" cy="92784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marR="5080" lvl="0" indent="0" algn="ctr" defTabSz="914400" rtl="0" eaLnBrk="1" fontAlgn="auto" latinLnBrk="0" hangingPunct="1">
              <a:lnSpc>
                <a:spcPct val="91600"/>
              </a:lnSpc>
              <a:spcBef>
                <a:spcPts val="315"/>
              </a:spcBef>
              <a:spcAft>
                <a:spcPts val="0"/>
              </a:spcAft>
              <a:buClrTx/>
              <a:buSzTx/>
              <a:buFontTx/>
              <a:buNone/>
              <a:tabLst/>
              <a:defRPr/>
            </a:pPr>
            <a:r>
              <a:rPr kumimoji="0" lang="en-US" sz="2200" b="0" i="0" u="none" strike="noStrike" kern="1200" cap="none" spc="-45" normalizeH="0" baseline="0" noProof="0" dirty="0">
                <a:ln>
                  <a:noFill/>
                </a:ln>
                <a:solidFill>
                  <a:srgbClr val="FFFFFF"/>
                </a:solidFill>
                <a:effectLst/>
                <a:uLnTx/>
                <a:uFillTx/>
                <a:latin typeface="Carlito"/>
                <a:ea typeface="+mn-ea"/>
                <a:cs typeface="Carlito"/>
              </a:rPr>
              <a:t>Iterate</a:t>
            </a:r>
            <a:r>
              <a:rPr kumimoji="0" lang="en-US" sz="2200" b="0" i="0" u="none" strike="noStrike" kern="1200" cap="none" spc="-135" normalizeH="0" baseline="0" noProof="0" dirty="0">
                <a:ln>
                  <a:noFill/>
                </a:ln>
                <a:solidFill>
                  <a:srgbClr val="FFFFFF"/>
                </a:solidFill>
                <a:effectLst/>
                <a:uLnTx/>
                <a:uFillTx/>
                <a:latin typeface="Carlito"/>
                <a:ea typeface="+mn-ea"/>
                <a:cs typeface="Carlito"/>
              </a:rPr>
              <a:t> </a:t>
            </a:r>
            <a:r>
              <a:rPr kumimoji="0" lang="en-US" sz="2200" b="0" i="0" u="none" strike="noStrike" kern="1200" cap="none" spc="-20" normalizeH="0" baseline="0" noProof="0" dirty="0">
                <a:ln>
                  <a:noFill/>
                </a:ln>
                <a:solidFill>
                  <a:srgbClr val="FFFFFF"/>
                </a:solidFill>
                <a:effectLst/>
                <a:uLnTx/>
                <a:uFillTx/>
                <a:latin typeface="Carlito"/>
                <a:ea typeface="+mn-ea"/>
                <a:cs typeface="Carlito"/>
              </a:rPr>
              <a:t>through  table </a:t>
            </a:r>
            <a:r>
              <a:rPr kumimoji="0" lang="en-US" sz="2200" b="0" i="0" u="none" strike="noStrike" kern="1200" cap="none" spc="-5" normalizeH="0" baseline="0" noProof="0" dirty="0">
                <a:ln>
                  <a:noFill/>
                </a:ln>
                <a:solidFill>
                  <a:srgbClr val="FFFFFF"/>
                </a:solidFill>
                <a:effectLst/>
                <a:uLnTx/>
                <a:uFillTx/>
                <a:latin typeface="Carlito"/>
                <a:ea typeface="+mn-ea"/>
                <a:cs typeface="Carlito"/>
              </a:rPr>
              <a:t>cells </a:t>
            </a:r>
            <a:r>
              <a:rPr kumimoji="0" lang="en-US" sz="2200" b="0" i="0" u="none" strike="noStrike" kern="1200" cap="none" spc="-30" normalizeH="0" baseline="0" noProof="0" dirty="0">
                <a:ln>
                  <a:noFill/>
                </a:ln>
                <a:solidFill>
                  <a:srgbClr val="FFFFFF"/>
                </a:solidFill>
                <a:effectLst/>
                <a:uLnTx/>
                <a:uFillTx/>
                <a:latin typeface="Carlito"/>
                <a:ea typeface="+mn-ea"/>
                <a:cs typeface="Carlito"/>
              </a:rPr>
              <a:t>to  extract </a:t>
            </a:r>
            <a:r>
              <a:rPr kumimoji="0" lang="en-US" sz="2200" b="0" i="0" u="none" strike="noStrike" kern="1200" cap="none" spc="-35" normalizeH="0" baseline="0" noProof="0" dirty="0">
                <a:ln>
                  <a:noFill/>
                </a:ln>
                <a:solidFill>
                  <a:srgbClr val="FFFFFF"/>
                </a:solidFill>
                <a:effectLst/>
                <a:uLnTx/>
                <a:uFillTx/>
                <a:latin typeface="Carlito"/>
                <a:ea typeface="+mn-ea"/>
                <a:cs typeface="Carlito"/>
              </a:rPr>
              <a:t>data </a:t>
            </a:r>
            <a:r>
              <a:rPr kumimoji="0" lang="en-US" sz="2200" b="0" i="0" u="none" strike="noStrike" kern="1200" cap="none" spc="-30" normalizeH="0" baseline="0" noProof="0" dirty="0">
                <a:ln>
                  <a:noFill/>
                </a:ln>
                <a:solidFill>
                  <a:srgbClr val="FFFFFF"/>
                </a:solidFill>
                <a:effectLst/>
                <a:uLnTx/>
                <a:uFillTx/>
                <a:latin typeface="Carlito"/>
                <a:ea typeface="+mn-ea"/>
                <a:cs typeface="Carlito"/>
              </a:rPr>
              <a:t>to  </a:t>
            </a:r>
            <a:r>
              <a:rPr kumimoji="0" lang="en-US" sz="2200" b="0" i="0" u="none" strike="noStrike" kern="1200" cap="none" spc="-10" normalizeH="0" baseline="0" noProof="0" dirty="0">
                <a:ln>
                  <a:noFill/>
                </a:ln>
                <a:solidFill>
                  <a:srgbClr val="FFFFFF"/>
                </a:solidFill>
                <a:effectLst/>
                <a:uLnTx/>
                <a:uFillTx/>
                <a:latin typeface="Carlito"/>
                <a:ea typeface="+mn-ea"/>
                <a:cs typeface="Carlito"/>
              </a:rPr>
              <a:t>dictionary</a:t>
            </a:r>
            <a:endParaRPr kumimoji="0" lang="en-US" sz="2200" b="0" i="0" u="none" strike="noStrike" kern="1200" cap="none" spc="0" normalizeH="0" baseline="0" noProof="0" dirty="0">
              <a:ln>
                <a:noFill/>
              </a:ln>
              <a:solidFill>
                <a:prstClr val="black"/>
              </a:solidFill>
              <a:effectLst/>
              <a:uLnTx/>
              <a:uFillTx/>
              <a:latin typeface="Carlito"/>
              <a:ea typeface="+mn-ea"/>
              <a:cs typeface="Carlito"/>
            </a:endParaRPr>
          </a:p>
        </p:txBody>
      </p:sp>
      <p:sp>
        <p:nvSpPr>
          <p:cNvPr id="24" name="Rectangle 23">
            <a:extLst>
              <a:ext uri="{FF2B5EF4-FFF2-40B4-BE49-F238E27FC236}">
                <a16:creationId xmlns:a16="http://schemas.microsoft.com/office/drawing/2014/main" id="{3959A7BE-1E8E-4967-A077-F1B0BE9C4230}"/>
              </a:ext>
            </a:extLst>
          </p:cNvPr>
          <p:cNvSpPr/>
          <p:nvPr/>
        </p:nvSpPr>
        <p:spPr>
          <a:xfrm>
            <a:off x="8662149" y="5401235"/>
            <a:ext cx="2238933" cy="103542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lang="fr-FR" sz="2200" b="0" i="0" u="none" strike="noStrike" kern="1200" cap="none" spc="-40" normalizeH="0" baseline="0" noProof="0" dirty="0" err="1">
                <a:ln>
                  <a:noFill/>
                </a:ln>
                <a:solidFill>
                  <a:srgbClr val="FFFFFF"/>
                </a:solidFill>
                <a:effectLst/>
                <a:uLnTx/>
                <a:uFillTx/>
                <a:latin typeface="Carlito"/>
                <a:ea typeface="+mn-ea"/>
                <a:cs typeface="Carlito"/>
              </a:rPr>
              <a:t>Create</a:t>
            </a:r>
            <a:r>
              <a:rPr kumimoji="0" lang="fr-FR" sz="2200" b="0" i="0" u="none" strike="noStrike" kern="1200" cap="none" spc="-70" normalizeH="0" baseline="0" noProof="0" dirty="0">
                <a:ln>
                  <a:noFill/>
                </a:ln>
                <a:solidFill>
                  <a:srgbClr val="FFFFFF"/>
                </a:solidFill>
                <a:effectLst/>
                <a:uLnTx/>
                <a:uFillTx/>
                <a:latin typeface="Carlito"/>
                <a:ea typeface="+mn-ea"/>
                <a:cs typeface="Carlito"/>
              </a:rPr>
              <a:t> </a:t>
            </a:r>
            <a:r>
              <a:rPr kumimoji="0" lang="fr-FR" sz="2200" b="0" i="0" u="none" strike="noStrike" kern="1200" cap="none" spc="-10" normalizeH="0" baseline="0" noProof="0" dirty="0" err="1">
                <a:ln>
                  <a:noFill/>
                </a:ln>
                <a:solidFill>
                  <a:srgbClr val="FFFFFF"/>
                </a:solidFill>
                <a:effectLst/>
                <a:uLnTx/>
                <a:uFillTx/>
                <a:latin typeface="Carlito"/>
                <a:ea typeface="+mn-ea"/>
                <a:cs typeface="Carlito"/>
              </a:rPr>
              <a:t>dictionary</a:t>
            </a:r>
            <a:endParaRPr kumimoji="0" lang="fr-FR" sz="2200" b="0" i="0" u="none" strike="noStrike" kern="1200" cap="none" spc="0" normalizeH="0" baseline="0" noProof="0" dirty="0">
              <a:ln>
                <a:noFill/>
              </a:ln>
              <a:solidFill>
                <a:prstClr val="black"/>
              </a:solidFill>
              <a:effectLst/>
              <a:uLnTx/>
              <a:uFillTx/>
              <a:latin typeface="Carlito"/>
              <a:ea typeface="+mn-ea"/>
              <a:cs typeface="Carlito"/>
            </a:endParaRPr>
          </a:p>
        </p:txBody>
      </p:sp>
    </p:spTree>
    <p:extLst>
      <p:ext uri="{BB962C8B-B14F-4D97-AF65-F5344CB8AC3E}">
        <p14:creationId xmlns:p14="http://schemas.microsoft.com/office/powerpoint/2010/main" val="905631405"/>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1895</TotalTime>
  <Words>2108</Words>
  <Application>Microsoft Office PowerPoint</Application>
  <PresentationFormat>Grand écran</PresentationFormat>
  <Paragraphs>193</Paragraphs>
  <Slides>40</Slides>
  <Notes>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40</vt:i4>
      </vt:variant>
    </vt:vector>
  </HeadingPairs>
  <TitlesOfParts>
    <vt:vector size="48" baseType="lpstr">
      <vt:lpstr>Arial</vt:lpstr>
      <vt:lpstr>Calibri</vt:lpstr>
      <vt:lpstr>Carlito</vt:lpstr>
      <vt:lpstr>Helv</vt:lpstr>
      <vt:lpstr>IBM Plex Mono SemiBold</vt:lpstr>
      <vt:lpstr>IBM Plex Mono Text</vt:lpstr>
      <vt:lpstr>IBM Plex Sans Text</vt:lpstr>
      <vt:lpstr>SLIDE_TEMPLATE_skill_network</vt:lpstr>
      <vt:lpstr>DATA SCIENCE CAPSTONE PROJECT</vt:lpstr>
      <vt:lpstr>OUTLINE</vt:lpstr>
      <vt:lpstr>EXECUTIVE SUMMARY</vt:lpstr>
      <vt:lpstr>INTRODUCTION</vt:lpstr>
      <vt:lpstr>METHODOLOGY</vt:lpstr>
      <vt:lpstr>Présentation PowerPoint</vt:lpstr>
      <vt:lpstr>Data Collection Overview</vt:lpstr>
      <vt:lpstr>Présentation PowerPoint</vt:lpstr>
      <vt:lpstr>Présentation PowerPoint</vt:lpstr>
      <vt:lpstr>DATA WRANGLING</vt:lpstr>
      <vt:lpstr>EDA with DATA VISUALIZATION</vt:lpstr>
      <vt:lpstr>EDA with SQL</vt:lpstr>
      <vt:lpstr>BUILD AN INTERACTIVE MAP</vt:lpstr>
      <vt:lpstr>BUILDIND DASHBOARD WITH PLOTY</vt:lpstr>
      <vt:lpstr>Predictive analysis (Classification)</vt:lpstr>
      <vt:lpstr>Results</vt:lpstr>
      <vt:lpstr>EDA with Visualization</vt:lpstr>
      <vt:lpstr>FLIGHT NUMBER VS LAUNCHSITE</vt:lpstr>
      <vt:lpstr>PAYLOAD VS LAUNCH SITE</vt:lpstr>
      <vt:lpstr>SUCCESS RATE vs ORBIT TYPE</vt:lpstr>
      <vt:lpstr>FLIGHT NUMBER VS ORBIT TYPE</vt:lpstr>
      <vt:lpstr>PLAYLOAD VS ORBIT TYPE</vt:lpstr>
      <vt:lpstr>LAUNCH SUCCESS YEARLY TREND</vt:lpstr>
      <vt:lpstr>EDA with SQL</vt:lpstr>
      <vt:lpstr>ALL LAUNCH SITE NAMES</vt:lpstr>
      <vt:lpstr>LAUNCH SITE NAMES STARTING wt CCA</vt:lpstr>
      <vt:lpstr>TOTAL PAYLOUD MASS FROM NASA</vt:lpstr>
      <vt:lpstr>INTERACTIVE MAPS WITH FOLIUM</vt:lpstr>
      <vt:lpstr>Launch Sites Location</vt:lpstr>
      <vt:lpstr>Color-Coded Launch </vt:lpstr>
      <vt:lpstr>Key Location</vt:lpstr>
      <vt:lpstr>Building a Dashboard with Ploty</vt:lpstr>
      <vt:lpstr>SUCCESSFUL LAUNCHES AMOUG LAUNCH SITES</vt:lpstr>
      <vt:lpstr>HIGH SUCCESS RATE LAUNCH SITE</vt:lpstr>
      <vt:lpstr>PAYLOAD MASS vs SUCCESS vs BOOSTER VERSION CATEGORY</vt:lpstr>
      <vt:lpstr>PREDICTIVE ANALYSIS  (CLASSIFICATION)</vt:lpstr>
      <vt:lpstr>Classification Accuracy</vt:lpstr>
      <vt:lpstr>Confusion Matrix</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Jerry Amvane</cp:lastModifiedBy>
  <cp:revision>36</cp:revision>
  <dcterms:created xsi:type="dcterms:W3CDTF">2020-10-28T18:29:43Z</dcterms:created>
  <dcterms:modified xsi:type="dcterms:W3CDTF">2022-10-26T00:26:44Z</dcterms:modified>
</cp:coreProperties>
</file>