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2" r:id="rId3"/>
    <p:sldId id="257" r:id="rId4"/>
    <p:sldId id="290" r:id="rId5"/>
    <p:sldId id="291" r:id="rId6"/>
    <p:sldId id="295" r:id="rId7"/>
    <p:sldId id="258" r:id="rId8"/>
    <p:sldId id="289" r:id="rId9"/>
    <p:sldId id="259" r:id="rId10"/>
    <p:sldId id="260" r:id="rId11"/>
    <p:sldId id="261" r:id="rId12"/>
    <p:sldId id="30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6" r:id="rId33"/>
    <p:sldId id="287" r:id="rId34"/>
    <p:sldId id="297" r:id="rId35"/>
    <p:sldId id="300" r:id="rId36"/>
    <p:sldId id="299" r:id="rId37"/>
    <p:sldId id="301" r:id="rId38"/>
  </p:sldIdLst>
  <p:sldSz cx="9144000" cy="6858000" type="screen4x3"/>
  <p:notesSz cx="7077075" cy="9077325"/>
  <p:defaultTextStyle>
    <a:defPPr>
      <a:defRPr lang="sw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5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5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65E0-3A18-47C5-880A-AE966EE89E1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1884"/>
            <a:ext cx="3066733" cy="4554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621884"/>
            <a:ext cx="3066733" cy="4554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81947-2232-4DB5-9FD6-9B48583A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w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38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8AD2-9FCF-47AC-9CE2-8D1C6E127463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w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311730"/>
            <a:ext cx="5661660" cy="4084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1883"/>
            <a:ext cx="3066733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621883"/>
            <a:ext cx="3066733" cy="453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32E6F-3184-4C9F-90CD-7F0B1A7680B2}" type="slidenum">
              <a:rPr lang="sw-KE" smtClean="0"/>
              <a:pPr/>
              <a:t>‹#›</a:t>
            </a:fld>
            <a:endParaRPr lang="sw-KE"/>
          </a:p>
        </p:txBody>
      </p:sp>
    </p:spTree>
    <p:extLst>
      <p:ext uri="{BB962C8B-B14F-4D97-AF65-F5344CB8AC3E}">
        <p14:creationId xmlns:p14="http://schemas.microsoft.com/office/powerpoint/2010/main" val="223661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w-K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w-K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D46B-2050-4AF6-8FB0-B85228D2F561}" type="datetimeFigureOut">
              <a:rPr lang="sw-KE" smtClean="0"/>
              <a:pPr/>
              <a:t>10/11/2022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421F-D9DB-43F9-9E9C-2582C1B7966A}" type="slidenum">
              <a:rPr lang="sw-KE" smtClean="0"/>
              <a:pPr/>
              <a:t>‹#›</a:t>
            </a:fld>
            <a:endParaRPr lang="sw-K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w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w-KE" u="sng" dirty="0" smtClean="0"/>
              <a:t>Introduction</a:t>
            </a:r>
          </a:p>
          <a:p>
            <a:r>
              <a:rPr lang="sw-KE" dirty="0" smtClean="0"/>
              <a:t>Sexually transmitted infection occurs when an infectious agent is passed through sexual intercourse from an infected source to another person (Wanjama et al 2007).</a:t>
            </a:r>
          </a:p>
          <a:p>
            <a:r>
              <a:rPr lang="sw-KE" dirty="0" smtClean="0"/>
              <a:t>When the infection results in producing clinical illness, it is referred to as sexually transmitted disease (STD).</a:t>
            </a:r>
          </a:p>
          <a:p>
            <a:r>
              <a:rPr lang="en-US" dirty="0" smtClean="0"/>
              <a:t>The common causative agents are bacteria</a:t>
            </a:r>
            <a:r>
              <a:rPr lang="en-US" dirty="0"/>
              <a:t>, </a:t>
            </a:r>
            <a:r>
              <a:rPr lang="en-US" dirty="0" smtClean="0"/>
              <a:t>viruses, fungus and parasites.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sw-KE" u="sng" dirty="0" smtClean="0"/>
              <a:t>Diagnosis and Trea</a:t>
            </a:r>
            <a:r>
              <a:rPr lang="sw-KE" dirty="0" smtClean="0"/>
              <a:t>tment</a:t>
            </a:r>
          </a:p>
          <a:p>
            <a:pPr marL="571500" indent="-571500">
              <a:buFont typeface="+mj-lt"/>
              <a:buAutoNum type="arabicPeriod"/>
            </a:pPr>
            <a:r>
              <a:rPr lang="sw-KE" dirty="0" smtClean="0"/>
              <a:t>Embraces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Determining the organism through laboratory test.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Effective treatment by appropriate drugs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Contact tracing for the infected.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Compliance with prescribed treatment.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Safe sexual practices -correct use of condoms.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Health education and Counselling on the danger of STDs (risks of acquiring HIV, infertility)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sw-KE" sz="3600" u="sng" dirty="0" smtClean="0"/>
              <a:t>Relationship between STIs and HIV/AIDS</a:t>
            </a:r>
          </a:p>
          <a:p>
            <a:pPr marL="571500" indent="-571500">
              <a:buFont typeface="+mj-lt"/>
              <a:buAutoNum type="arabicPeriod"/>
            </a:pPr>
            <a:r>
              <a:rPr lang="sw-KE" sz="3600" dirty="0" smtClean="0"/>
              <a:t>STDs enhances HIV transmission by causing open sores and skin injuries in the genitalia through which the virus enters</a:t>
            </a:r>
          </a:p>
          <a:p>
            <a:pPr marL="571500" indent="-571500">
              <a:buFont typeface="+mj-lt"/>
              <a:buAutoNum type="arabicPeriod"/>
            </a:pPr>
            <a:r>
              <a:rPr lang="sw-KE" sz="3600" dirty="0" smtClean="0"/>
              <a:t>Lymphocytes mobilized to attack STD are the targets for HIV so the client with STDs goes down faster</a:t>
            </a:r>
          </a:p>
          <a:p>
            <a:pPr marL="571500" indent="-571500">
              <a:buFont typeface="+mj-lt"/>
              <a:buAutoNum type="arabicPeriod"/>
            </a:pPr>
            <a:r>
              <a:rPr lang="sw-KE" sz="3600" dirty="0" smtClean="0"/>
              <a:t>HIV shares same mode of transmission with STDs</a:t>
            </a:r>
            <a:r>
              <a:rPr lang="sw-KE" sz="3600" dirty="0" smtClean="0"/>
              <a:t>.</a:t>
            </a:r>
            <a:endParaRPr lang="sw-K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w-KE" u="sng" dirty="0" smtClean="0"/>
              <a:t>Relationship between STIs and HIV/AIDS</a:t>
            </a:r>
          </a:p>
          <a:p>
            <a:pPr marL="571500" indent="-571500">
              <a:buFont typeface="+mj-lt"/>
              <a:buAutoNum type="arabicPeriod" startAt="4"/>
            </a:pPr>
            <a:r>
              <a:rPr lang="en-US" dirty="0" smtClean="0"/>
              <a:t>Most </a:t>
            </a:r>
            <a:r>
              <a:rPr lang="en-US" dirty="0"/>
              <a:t>STIs provide fertile grounds for HIV infections as they cause sores and wounds in the genitalia which act as avenues for the entry of HIV during sexual intercourse.</a:t>
            </a:r>
          </a:p>
          <a:p>
            <a:pPr marL="571500" indent="-571500">
              <a:buFont typeface="+mj-lt"/>
              <a:buAutoNum type="arabicPeriod" startAt="4"/>
            </a:pPr>
            <a:r>
              <a:rPr lang="en-US" dirty="0"/>
              <a:t>The reverse is also the same for someone who has HIV for getting severe STI infections because of suppressed immunity</a:t>
            </a:r>
            <a:r>
              <a:rPr lang="en-US" dirty="0" smtClean="0"/>
              <a:t>.</a:t>
            </a:r>
          </a:p>
          <a:p>
            <a:pPr marL="571500" indent="-571500">
              <a:buFont typeface="+mj-lt"/>
              <a:buAutoNum type="arabicPeriod" startAt="4"/>
            </a:pPr>
            <a:r>
              <a:rPr lang="en-US" dirty="0" smtClean="0"/>
              <a:t>The </a:t>
            </a:r>
            <a:r>
              <a:rPr lang="en-US" dirty="0"/>
              <a:t>reverse is also the same for someone who has HIV for getting severe STI infections because of suppressed immunity.</a:t>
            </a:r>
          </a:p>
          <a:p>
            <a:pPr marL="571500" indent="-571500">
              <a:buFont typeface="+mj-lt"/>
              <a:buAutoNum type="arabicPeriod" startAt="4"/>
            </a:pPr>
            <a:endParaRPr lang="en-US" dirty="0"/>
          </a:p>
          <a:p>
            <a:pPr marL="571500" indent="-571500">
              <a:buFont typeface="+mj-lt"/>
              <a:buAutoNum type="arabicPeriod" startAt="4"/>
            </a:pPr>
            <a:endParaRPr lang="sw-KE" dirty="0" smtClean="0"/>
          </a:p>
        </p:txBody>
      </p:sp>
    </p:spTree>
    <p:extLst>
      <p:ext uri="{BB962C8B-B14F-4D97-AF65-F5344CB8AC3E}">
        <p14:creationId xmlns:p14="http://schemas.microsoft.com/office/powerpoint/2010/main" val="1730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Bacterial </a:t>
            </a:r>
            <a:r>
              <a:rPr lang="en-US" dirty="0" err="1" smtClean="0"/>
              <a:t>Vaginosis</a:t>
            </a:r>
            <a:endParaRPr lang="en-US" dirty="0" smtClean="0"/>
          </a:p>
          <a:p>
            <a:pPr lvl="1"/>
            <a:r>
              <a:rPr lang="en-US" dirty="0" smtClean="0"/>
              <a:t>Not strictly an STI but an exacerbation by sexual activity.  </a:t>
            </a:r>
          </a:p>
          <a:p>
            <a:pPr lvl="1"/>
            <a:r>
              <a:rPr lang="en-US" dirty="0" smtClean="0"/>
              <a:t>Common in sexual active women.</a:t>
            </a:r>
          </a:p>
          <a:p>
            <a:pPr lvl="1"/>
            <a:r>
              <a:rPr lang="en-US" dirty="0" smtClean="0"/>
              <a:t>Caused by imbalance of the normal healthy bacterial found in the vagina.</a:t>
            </a:r>
          </a:p>
          <a:p>
            <a:pPr lvl="1"/>
            <a:r>
              <a:rPr lang="en-US" dirty="0" smtClean="0"/>
              <a:t>Produce offensive smelling discharge.</a:t>
            </a:r>
          </a:p>
          <a:p>
            <a:pPr lvl="1"/>
            <a:r>
              <a:rPr lang="en-US" dirty="0" smtClean="0"/>
              <a:t>Is limited to a woman not passed to man.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err="1" smtClean="0"/>
              <a:t>Balanitis</a:t>
            </a:r>
            <a:r>
              <a:rPr lang="en-US" dirty="0" smtClean="0"/>
              <a:t> </a:t>
            </a:r>
            <a:r>
              <a:rPr lang="en-US" sz="1800" i="1" dirty="0" smtClean="0"/>
              <a:t>(inflammation of the head of the penis)</a:t>
            </a:r>
            <a:endParaRPr lang="en-US" i="1" dirty="0" smtClean="0"/>
          </a:p>
          <a:p>
            <a:pPr lvl="1"/>
            <a:r>
              <a:rPr lang="en-US" dirty="0" smtClean="0"/>
              <a:t>A consequence of sexual activity - symptom of infection.</a:t>
            </a:r>
          </a:p>
          <a:p>
            <a:pPr lvl="1"/>
            <a:r>
              <a:rPr lang="en-US" dirty="0" smtClean="0"/>
              <a:t>Is limited to men especially the uncircumcised.</a:t>
            </a:r>
          </a:p>
          <a:p>
            <a:pPr lvl="1"/>
            <a:r>
              <a:rPr lang="en-US" dirty="0" smtClean="0"/>
              <a:t>Results from poor hygiene, condom and </a:t>
            </a:r>
            <a:r>
              <a:rPr lang="en-US" dirty="0" err="1" smtClean="0"/>
              <a:t>spermicide</a:t>
            </a:r>
            <a:r>
              <a:rPr lang="en-US" dirty="0" smtClean="0"/>
              <a:t> irritation, perfumed toiletry, and thrush.</a:t>
            </a:r>
          </a:p>
          <a:p>
            <a:pPr lvl="1"/>
            <a:r>
              <a:rPr lang="en-US" dirty="0" smtClean="0"/>
              <a:t>Treated with antibiotics, creams and hygiene.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Chlamydia</a:t>
            </a:r>
            <a:endParaRPr lang="en-US" i="1" dirty="0" smtClean="0"/>
          </a:p>
          <a:p>
            <a:pPr lvl="1"/>
            <a:r>
              <a:rPr lang="en-US" dirty="0" smtClean="0"/>
              <a:t>A common treatable bacterial STD.</a:t>
            </a:r>
          </a:p>
          <a:p>
            <a:pPr lvl="1"/>
            <a:r>
              <a:rPr lang="en-US" dirty="0" smtClean="0"/>
              <a:t>Example are trachoma, </a:t>
            </a:r>
            <a:r>
              <a:rPr lang="en-US" dirty="0" err="1" smtClean="0"/>
              <a:t>conjuctivitis</a:t>
            </a:r>
            <a:r>
              <a:rPr lang="en-US" dirty="0" smtClean="0"/>
              <a:t>, non </a:t>
            </a:r>
            <a:r>
              <a:rPr lang="en-US" dirty="0" err="1" smtClean="0"/>
              <a:t>gonococcal</a:t>
            </a:r>
            <a:r>
              <a:rPr lang="en-US" dirty="0" smtClean="0"/>
              <a:t> </a:t>
            </a:r>
            <a:r>
              <a:rPr lang="en-US" dirty="0" err="1" smtClean="0"/>
              <a:t>urethritis</a:t>
            </a:r>
            <a:r>
              <a:rPr lang="en-US" dirty="0" smtClean="0"/>
              <a:t>, and </a:t>
            </a:r>
            <a:r>
              <a:rPr lang="en-US" dirty="0" err="1" smtClean="0"/>
              <a:t>cervicitis</a:t>
            </a:r>
            <a:endParaRPr lang="en-US" dirty="0" smtClean="0"/>
          </a:p>
          <a:p>
            <a:pPr lvl="1"/>
            <a:r>
              <a:rPr lang="en-US" dirty="0" smtClean="0"/>
              <a:t>Symptoms appear between 1 to 3 weeks of infection</a:t>
            </a:r>
          </a:p>
          <a:p>
            <a:pPr lvl="1"/>
            <a:r>
              <a:rPr lang="en-US" dirty="0" err="1" smtClean="0"/>
              <a:t>Chlamydial</a:t>
            </a:r>
            <a:r>
              <a:rPr lang="en-US" dirty="0" smtClean="0"/>
              <a:t> trachoma is found mostly in cervix and urethra in women.</a:t>
            </a:r>
          </a:p>
          <a:p>
            <a:pPr lvl="1"/>
            <a:r>
              <a:rPr lang="en-US" dirty="0" smtClean="0"/>
              <a:t>Best treated using </a:t>
            </a:r>
            <a:r>
              <a:rPr lang="en-US" dirty="0" err="1" smtClean="0"/>
              <a:t>Teracycline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Crab or Pubic lice</a:t>
            </a:r>
          </a:p>
          <a:p>
            <a:pPr lvl="1"/>
            <a:r>
              <a:rPr lang="en-US" dirty="0" smtClean="0"/>
              <a:t>Small crab shaped parasites that  predominantly live on pubic hair and draw blood.</a:t>
            </a:r>
          </a:p>
          <a:p>
            <a:pPr lvl="1"/>
            <a:r>
              <a:rPr lang="en-US" dirty="0" smtClean="0"/>
              <a:t>May also live on clothes, beddings and towels.</a:t>
            </a:r>
          </a:p>
          <a:p>
            <a:pPr lvl="1"/>
            <a:r>
              <a:rPr lang="en-US" dirty="0" smtClean="0"/>
              <a:t>Passed through body contact, sharing clothes.</a:t>
            </a:r>
          </a:p>
          <a:p>
            <a:pPr lvl="1"/>
            <a:r>
              <a:rPr lang="en-US" dirty="0" smtClean="0"/>
              <a:t>Treated by immersing clothes in hot water and applying insecticide impregnated lotion on the body.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err="1" smtClean="0"/>
              <a:t>Epididymitis</a:t>
            </a:r>
            <a:r>
              <a:rPr lang="en-US" dirty="0" smtClean="0"/>
              <a:t> (Inflammation of epididymis)</a:t>
            </a:r>
          </a:p>
          <a:p>
            <a:pPr lvl="1"/>
            <a:r>
              <a:rPr lang="en-US" dirty="0" smtClean="0"/>
              <a:t>May result from Chlamydia  infection or gonorrhea</a:t>
            </a:r>
          </a:p>
          <a:p>
            <a:pPr lvl="1"/>
            <a:r>
              <a:rPr lang="en-US" dirty="0" smtClean="0"/>
              <a:t>Symptoms include swollen, painful testicles and scrotum.</a:t>
            </a:r>
          </a:p>
          <a:p>
            <a:pPr lvl="1"/>
            <a:r>
              <a:rPr lang="en-US" dirty="0" smtClean="0"/>
              <a:t>  Prevented by use of condom during sexual intercourse.</a:t>
            </a:r>
          </a:p>
          <a:p>
            <a:pPr lvl="1"/>
            <a:r>
              <a:rPr lang="en-US" dirty="0" smtClean="0"/>
              <a:t>Treatment focuses the underlying cause.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Genital Herpes:</a:t>
            </a:r>
          </a:p>
          <a:p>
            <a:pPr lvl="1"/>
            <a:r>
              <a:rPr lang="en-US" dirty="0" smtClean="0"/>
              <a:t>Caused by herpes simplex virus (HPV)</a:t>
            </a:r>
          </a:p>
          <a:p>
            <a:pPr lvl="1"/>
            <a:r>
              <a:rPr lang="en-US" dirty="0" smtClean="0"/>
              <a:t>The virus can affect the mouth, genital area, skin around the anus, and fingers.</a:t>
            </a:r>
          </a:p>
          <a:p>
            <a:pPr lvl="1"/>
            <a:r>
              <a:rPr lang="en-US" dirty="0" smtClean="0"/>
              <a:t>Symptoms appear from 1 to 26 days after exposure and last for two to three weeks</a:t>
            </a:r>
          </a:p>
          <a:p>
            <a:pPr lvl="1"/>
            <a:r>
              <a:rPr lang="en-US" dirty="0" smtClean="0"/>
              <a:t>Symptoms include itching, tingling sensation in genital area, small fluid filled blisters, pain when passing urine, flue-like illness, backache, headache, swollen glands, fever, ulcers and vesicles on cervix, vagina, vulva, labia, </a:t>
            </a:r>
            <a:r>
              <a:rPr lang="en-US" dirty="0" err="1" smtClean="0"/>
              <a:t>glans</a:t>
            </a:r>
            <a:r>
              <a:rPr lang="en-US" dirty="0" smtClean="0"/>
              <a:t>, prepuce, penal shaft, scrotum  </a:t>
            </a:r>
          </a:p>
          <a:p>
            <a:pPr lvl="1"/>
            <a:r>
              <a:rPr lang="en-US" dirty="0" smtClean="0"/>
              <a:t>Lesions may be found on the pharynx, thighs, buttocks and </a:t>
            </a:r>
            <a:r>
              <a:rPr lang="en-US" dirty="0" err="1" smtClean="0"/>
              <a:t>perianal</a:t>
            </a:r>
            <a:r>
              <a:rPr lang="en-US" dirty="0" smtClean="0"/>
              <a:t> area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HIV/AIDS</a:t>
            </a:r>
            <a:br>
              <a:rPr lang="en-US" sz="3200" b="1" dirty="0" smtClean="0"/>
            </a:br>
            <a:r>
              <a:rPr lang="en-US" sz="3200" b="1" dirty="0" smtClean="0"/>
              <a:t>8: Sexually Transmitted Infections (STIs) and Diseases</a:t>
            </a:r>
            <a:endParaRPr lang="sw-KE" sz="32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Genital Warts:</a:t>
            </a:r>
          </a:p>
          <a:p>
            <a:pPr lvl="1"/>
            <a:r>
              <a:rPr lang="en-US" dirty="0" smtClean="0"/>
              <a:t>Are small fleshly growths, pinkish/white small lumps  or large cauliflower shaped lumps on the genital area.</a:t>
            </a:r>
          </a:p>
          <a:p>
            <a:pPr lvl="1"/>
            <a:r>
              <a:rPr lang="en-US" dirty="0" smtClean="0"/>
              <a:t>Common sites are vulva, penis, scrotum, anus and on any parts of the body i.e. hands.</a:t>
            </a:r>
          </a:p>
          <a:p>
            <a:pPr lvl="1"/>
            <a:r>
              <a:rPr lang="en-US" dirty="0" smtClean="0"/>
              <a:t>May </a:t>
            </a:r>
            <a:r>
              <a:rPr lang="en-US" dirty="0" err="1" smtClean="0"/>
              <a:t>apprae</a:t>
            </a:r>
            <a:r>
              <a:rPr lang="en-US" dirty="0" smtClean="0"/>
              <a:t> singly or in groups</a:t>
            </a:r>
          </a:p>
          <a:p>
            <a:pPr lvl="1"/>
            <a:r>
              <a:rPr lang="en-US" dirty="0" smtClean="0"/>
              <a:t>Caused by a virus – the human </a:t>
            </a:r>
            <a:r>
              <a:rPr lang="en-US" dirty="0" err="1" smtClean="0"/>
              <a:t>Papiloma</a:t>
            </a:r>
            <a:r>
              <a:rPr lang="en-US" dirty="0" smtClean="0"/>
              <a:t> Virus (HPV).</a:t>
            </a:r>
          </a:p>
          <a:p>
            <a:pPr lvl="1"/>
            <a:r>
              <a:rPr lang="en-US" dirty="0" smtClean="0"/>
              <a:t>Warts takes between 1 to 3 months to appear after infection.</a:t>
            </a:r>
          </a:p>
          <a:p>
            <a:pPr lvl="1"/>
            <a:r>
              <a:rPr lang="en-US" dirty="0" smtClean="0"/>
              <a:t>Are usually painless but may itch, may cause slight bleeding in women and unusual colored vaginal discharge.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w-KE" u="sng" dirty="0" smtClean="0"/>
              <a:t>Dynamics of Sexually Transmitted Diseaes</a:t>
            </a:r>
          </a:p>
          <a:p>
            <a:r>
              <a:rPr lang="sw-KE" dirty="0" smtClean="0"/>
              <a:t>Many </a:t>
            </a:r>
            <a:r>
              <a:rPr lang="sw-KE" dirty="0" smtClean="0"/>
              <a:t>Sexually transmitted Diseases can</a:t>
            </a:r>
          </a:p>
          <a:p>
            <a:pPr lvl="1"/>
            <a:r>
              <a:rPr lang="sw-KE" dirty="0" smtClean="0"/>
              <a:t>cause </a:t>
            </a:r>
            <a:r>
              <a:rPr lang="sw-KE" dirty="0" smtClean="0"/>
              <a:t>long term or permanent damage to some body </a:t>
            </a:r>
            <a:r>
              <a:rPr lang="sw-KE" dirty="0" smtClean="0"/>
              <a:t>organs if not treated in time </a:t>
            </a:r>
          </a:p>
          <a:p>
            <a:pPr lvl="1"/>
            <a:r>
              <a:rPr lang="sw-KE" dirty="0" smtClean="0"/>
              <a:t>cause </a:t>
            </a:r>
            <a:r>
              <a:rPr lang="sw-KE" dirty="0" smtClean="0"/>
              <a:t>infertility</a:t>
            </a:r>
            <a:r>
              <a:rPr lang="sw-KE" dirty="0" smtClean="0"/>
              <a:t>.</a:t>
            </a:r>
          </a:p>
          <a:p>
            <a:pPr lvl="1"/>
            <a:r>
              <a:rPr lang="sw-KE" dirty="0" smtClean="0"/>
              <a:t>be </a:t>
            </a:r>
            <a:r>
              <a:rPr lang="sw-KE" dirty="0" smtClean="0"/>
              <a:t>easily passed onto sexual </a:t>
            </a:r>
            <a:r>
              <a:rPr lang="sw-KE" dirty="0" smtClean="0"/>
              <a:t>partners</a:t>
            </a:r>
          </a:p>
          <a:p>
            <a:pPr lvl="1"/>
            <a:r>
              <a:rPr lang="sw-KE" dirty="0" smtClean="0"/>
              <a:t>be </a:t>
            </a:r>
            <a:r>
              <a:rPr lang="sw-KE" dirty="0" smtClean="0"/>
              <a:t>passed from mother to child.</a:t>
            </a:r>
          </a:p>
          <a:p>
            <a:pPr lvl="1"/>
            <a:r>
              <a:rPr lang="sw-KE" dirty="0" smtClean="0"/>
              <a:t>be prevented by </a:t>
            </a:r>
            <a:r>
              <a:rPr lang="sw-KE" dirty="0" smtClean="0"/>
              <a:t>adopting safe sex behaviours.</a:t>
            </a:r>
            <a:endParaRPr lang="sw-KE" dirty="0"/>
          </a:p>
        </p:txBody>
      </p:sp>
    </p:spTree>
    <p:extLst>
      <p:ext uri="{BB962C8B-B14F-4D97-AF65-F5344CB8AC3E}">
        <p14:creationId xmlns:p14="http://schemas.microsoft.com/office/powerpoint/2010/main" val="5247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HIV/AIDS</a:t>
            </a:r>
            <a:br>
              <a:rPr lang="en-US" sz="3200" b="1" dirty="0" smtClean="0"/>
            </a:br>
            <a:r>
              <a:rPr lang="en-US" sz="3200" b="1" dirty="0" smtClean="0"/>
              <a:t>8: Sexually Transmitted Infections (STIs) and Diseases</a:t>
            </a:r>
            <a:endParaRPr lang="sw-KE" sz="32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Gonorrhea:</a:t>
            </a:r>
          </a:p>
          <a:p>
            <a:pPr lvl="1"/>
            <a:r>
              <a:rPr lang="en-US" dirty="0" smtClean="0"/>
              <a:t>A bacterial infection </a:t>
            </a:r>
          </a:p>
          <a:p>
            <a:pPr lvl="1"/>
            <a:r>
              <a:rPr lang="en-US" dirty="0" smtClean="0"/>
              <a:t>Symptoms are mild in women than in men</a:t>
            </a:r>
          </a:p>
          <a:p>
            <a:pPr lvl="1"/>
            <a:r>
              <a:rPr lang="en-US" dirty="0" smtClean="0"/>
              <a:t>Infection sites are cervix, urethra, rectum, anus, throat.</a:t>
            </a:r>
          </a:p>
          <a:p>
            <a:pPr lvl="1"/>
            <a:r>
              <a:rPr lang="en-US" dirty="0" smtClean="0"/>
              <a:t>Symptoms in females are </a:t>
            </a:r>
            <a:r>
              <a:rPr lang="en-US" dirty="0" err="1" smtClean="0"/>
              <a:t>urethritis</a:t>
            </a:r>
            <a:r>
              <a:rPr lang="en-US" dirty="0" smtClean="0"/>
              <a:t>, </a:t>
            </a:r>
            <a:r>
              <a:rPr lang="en-US" dirty="0" err="1" smtClean="0"/>
              <a:t>endocervicitis</a:t>
            </a:r>
            <a:r>
              <a:rPr lang="en-US" dirty="0" smtClean="0"/>
              <a:t>, </a:t>
            </a:r>
            <a:r>
              <a:rPr lang="en-US" dirty="0" err="1" smtClean="0"/>
              <a:t>salpingitis</a:t>
            </a:r>
            <a:r>
              <a:rPr lang="en-US" dirty="0" smtClean="0"/>
              <a:t>, and vaginal discharge. In male there is purulent </a:t>
            </a:r>
            <a:r>
              <a:rPr lang="en-US" dirty="0" err="1" smtClean="0"/>
              <a:t>urethritis</a:t>
            </a:r>
            <a:r>
              <a:rPr lang="en-US" dirty="0" smtClean="0"/>
              <a:t> and </a:t>
            </a:r>
            <a:r>
              <a:rPr lang="en-US" dirty="0" err="1" smtClean="0"/>
              <a:t>dysuria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Symptoms appear 1 to 14 days after exposure or longer periods in females.</a:t>
            </a:r>
          </a:p>
          <a:p>
            <a:pPr lvl="1"/>
            <a:r>
              <a:rPr lang="en-US" dirty="0" smtClean="0"/>
              <a:t>Treated by use of antibiotics Tetracycline and Penicillin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Amoebiasis and </a:t>
            </a:r>
            <a:r>
              <a:rPr lang="en-US" dirty="0" err="1" smtClean="0"/>
              <a:t>Girdiasis</a:t>
            </a:r>
            <a:endParaRPr lang="en-US" dirty="0" smtClean="0"/>
          </a:p>
          <a:p>
            <a:pPr lvl="1"/>
            <a:r>
              <a:rPr lang="en-US" dirty="0" smtClean="0"/>
              <a:t>A protozoan infection </a:t>
            </a:r>
          </a:p>
          <a:p>
            <a:pPr lvl="1"/>
            <a:r>
              <a:rPr lang="en-US" dirty="0" smtClean="0"/>
              <a:t>Symptoms are diarrhea and stomach pain</a:t>
            </a:r>
          </a:p>
          <a:p>
            <a:pPr lvl="1"/>
            <a:r>
              <a:rPr lang="en-US" dirty="0" smtClean="0"/>
              <a:t>Transmitted during sexual activities like rimming and anal sex</a:t>
            </a:r>
          </a:p>
          <a:p>
            <a:pPr lvl="1"/>
            <a:r>
              <a:rPr lang="en-US" dirty="0" smtClean="0"/>
              <a:t>Prevented by use of condoms, dental dams, or gloves</a:t>
            </a:r>
          </a:p>
          <a:p>
            <a:pPr lvl="1"/>
            <a:r>
              <a:rPr lang="en-US" dirty="0" smtClean="0"/>
              <a:t>Treated by anti-diarrhea drugs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err="1" smtClean="0"/>
              <a:t>Molluscum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skin diseases caused by </a:t>
            </a:r>
            <a:r>
              <a:rPr lang="en-US" dirty="0" err="1" smtClean="0"/>
              <a:t>Molluscum</a:t>
            </a:r>
            <a:r>
              <a:rPr lang="en-US" dirty="0" smtClean="0"/>
              <a:t> </a:t>
            </a:r>
            <a:r>
              <a:rPr lang="en-US" dirty="0" err="1" smtClean="0"/>
              <a:t>contagiosum</a:t>
            </a:r>
            <a:r>
              <a:rPr lang="en-US" dirty="0" smtClean="0"/>
              <a:t> virus</a:t>
            </a:r>
          </a:p>
          <a:p>
            <a:pPr lvl="1"/>
            <a:r>
              <a:rPr lang="en-US" dirty="0" smtClean="0"/>
              <a:t>Appears as small pear shaped bumps on the skin </a:t>
            </a:r>
            <a:r>
              <a:rPr lang="en-US" dirty="0" err="1" smtClean="0"/>
              <a:t>esp</a:t>
            </a:r>
            <a:r>
              <a:rPr lang="en-US" dirty="0" smtClean="0"/>
              <a:t> the thighs, buttocks, genitalia, and sometimes the face.</a:t>
            </a:r>
          </a:p>
          <a:p>
            <a:pPr lvl="1"/>
            <a:r>
              <a:rPr lang="en-US" dirty="0" smtClean="0"/>
              <a:t>Passed through skin to skin contact during sex. </a:t>
            </a:r>
          </a:p>
          <a:p>
            <a:pPr lvl="1"/>
            <a:r>
              <a:rPr lang="en-US" dirty="0" smtClean="0"/>
              <a:t>Last from few weeks to several years.</a:t>
            </a:r>
          </a:p>
          <a:p>
            <a:pPr lvl="1"/>
            <a:r>
              <a:rPr lang="en-US" dirty="0" smtClean="0"/>
              <a:t>Prevented by use of condoms, avoiding skin to skin contact with those infected , avoiding sex until they are completely treated.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Non specific Urethritis:</a:t>
            </a:r>
          </a:p>
          <a:p>
            <a:pPr lvl="1"/>
            <a:r>
              <a:rPr lang="en-US" dirty="0" smtClean="0"/>
              <a:t>An inflammation of a man’s urethra caused by many agents.  The most common is chlamydia.</a:t>
            </a:r>
          </a:p>
          <a:p>
            <a:pPr lvl="1"/>
            <a:r>
              <a:rPr lang="en-US" dirty="0" smtClean="0"/>
              <a:t>Symptoms appear months or years after exposure</a:t>
            </a:r>
          </a:p>
          <a:p>
            <a:pPr lvl="1"/>
            <a:r>
              <a:rPr lang="en-US" dirty="0" smtClean="0"/>
              <a:t>Symptoms include pain, burning sensation when passing urine, white cloudy fluid from the tip of the penis noticed first in the morning, frequent urge to pass urine.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HIV/AIDS</a:t>
            </a:r>
            <a:br>
              <a:rPr lang="en-US" sz="3200" b="1" dirty="0" smtClean="0"/>
            </a:br>
            <a:r>
              <a:rPr lang="en-US" sz="3200" b="1" dirty="0" smtClean="0"/>
              <a:t>Sexually Transmitted Infections (STIs) and Diseases</a:t>
            </a:r>
            <a:endParaRPr lang="sw-KE" sz="32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Scabies:</a:t>
            </a:r>
          </a:p>
          <a:p>
            <a:pPr lvl="1"/>
            <a:r>
              <a:rPr lang="en-US" dirty="0" smtClean="0"/>
              <a:t>A parasitic infection caused by a mite - </a:t>
            </a:r>
            <a:r>
              <a:rPr lang="en-US" dirty="0" err="1" smtClean="0"/>
              <a:t>sarcoptes</a:t>
            </a:r>
            <a:r>
              <a:rPr lang="en-US" dirty="0" smtClean="0"/>
              <a:t> </a:t>
            </a:r>
            <a:r>
              <a:rPr lang="en-US" dirty="0" err="1" smtClean="0"/>
              <a:t>scabiae</a:t>
            </a:r>
            <a:endParaRPr lang="en-US" dirty="0" smtClean="0"/>
          </a:p>
          <a:p>
            <a:pPr lvl="1"/>
            <a:r>
              <a:rPr lang="en-US" dirty="0" smtClean="0"/>
              <a:t>Mite burrows in the skin and causes itching which start 2 to 6 weeks after exposure</a:t>
            </a:r>
          </a:p>
          <a:p>
            <a:pPr lvl="1"/>
            <a:r>
              <a:rPr lang="en-US" dirty="0" smtClean="0"/>
              <a:t>Signs are red lines under the skin of the hands, buttocks, and genitalia</a:t>
            </a:r>
          </a:p>
          <a:p>
            <a:pPr lvl="1"/>
            <a:r>
              <a:rPr lang="en-US" dirty="0" smtClean="0"/>
              <a:t>Passed through body contact during sexual activity, sharing clothes and towels, </a:t>
            </a:r>
          </a:p>
          <a:p>
            <a:pPr lvl="1"/>
            <a:r>
              <a:rPr lang="en-US" dirty="0" smtClean="0"/>
              <a:t>Treated by use of anti infective lotions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HIV/AIDS</a:t>
            </a:r>
            <a:br>
              <a:rPr lang="en-US" sz="3200" b="1" dirty="0" smtClean="0"/>
            </a:br>
            <a:r>
              <a:rPr lang="en-US" sz="3200" b="1" dirty="0" smtClean="0"/>
              <a:t>Sexually Transmitted Infections (STIs) and Diseases</a:t>
            </a:r>
            <a:endParaRPr lang="sw-KE" sz="32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Syphilis:</a:t>
            </a:r>
          </a:p>
          <a:p>
            <a:pPr lvl="1"/>
            <a:r>
              <a:rPr lang="en-US" dirty="0" smtClean="0"/>
              <a:t>A bacterial infection caused by </a:t>
            </a:r>
            <a:r>
              <a:rPr lang="en-US" dirty="0" err="1" smtClean="0"/>
              <a:t>Treponema</a:t>
            </a:r>
            <a:r>
              <a:rPr lang="en-US" dirty="0" smtClean="0"/>
              <a:t> </a:t>
            </a:r>
            <a:r>
              <a:rPr lang="en-US" dirty="0" err="1" smtClean="0"/>
              <a:t>pallidum</a:t>
            </a:r>
            <a:endParaRPr lang="en-US" dirty="0" smtClean="0"/>
          </a:p>
          <a:p>
            <a:pPr lvl="1"/>
            <a:r>
              <a:rPr lang="en-US" dirty="0" smtClean="0"/>
              <a:t>Usually sexually transmitted or from mother to unborn child.</a:t>
            </a:r>
          </a:p>
          <a:p>
            <a:pPr lvl="1"/>
            <a:r>
              <a:rPr lang="en-US" dirty="0" smtClean="0"/>
              <a:t>Signs starts </a:t>
            </a:r>
            <a:r>
              <a:rPr lang="en-US" dirty="0"/>
              <a:t>as a painless </a:t>
            </a:r>
            <a:r>
              <a:rPr lang="en-US" dirty="0" smtClean="0"/>
              <a:t>sore but may take up to three months to manifest after exposure.</a:t>
            </a:r>
          </a:p>
          <a:p>
            <a:pPr lvl="1"/>
            <a:r>
              <a:rPr lang="en-US" dirty="0" smtClean="0"/>
              <a:t>Has three stages</a:t>
            </a:r>
          </a:p>
          <a:p>
            <a:pPr lvl="2"/>
            <a:r>
              <a:rPr lang="en-US" dirty="0" smtClean="0"/>
              <a:t>Primary, secondary and Tertiary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HIV/AIDS</a:t>
            </a:r>
            <a:br>
              <a:rPr lang="en-US" sz="3200" b="1" dirty="0" smtClean="0"/>
            </a:br>
            <a:r>
              <a:rPr lang="en-US" sz="3200" b="1" dirty="0" smtClean="0"/>
              <a:t>Sexually Transmitted Infections (STIs) and Diseases</a:t>
            </a:r>
            <a:endParaRPr lang="sw-KE" sz="32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en-US" dirty="0" smtClean="0"/>
              <a:t>	The Common STIs/STDs :Syphilis</a:t>
            </a:r>
          </a:p>
          <a:p>
            <a:pPr lvl="1"/>
            <a:r>
              <a:rPr lang="en-US" dirty="0" smtClean="0"/>
              <a:t>Primary and secondary stages are more infectious</a:t>
            </a:r>
          </a:p>
          <a:p>
            <a:pPr lvl="1"/>
            <a:r>
              <a:rPr lang="en-US" dirty="0" smtClean="0"/>
              <a:t>Primary</a:t>
            </a:r>
          </a:p>
          <a:p>
            <a:pPr lvl="2"/>
            <a:r>
              <a:rPr lang="en-US" dirty="0" smtClean="0"/>
              <a:t>Appear 4 to 5 weeks after infection</a:t>
            </a:r>
          </a:p>
          <a:p>
            <a:pPr lvl="2"/>
            <a:r>
              <a:rPr lang="en-US" dirty="0" smtClean="0"/>
              <a:t>Has chancre (reddish papule 1 cm diameter) and swollen lymph glands, pyrexia (fever), general tiredness.  The chancre become ulcerated.  It is painless and highly infective.</a:t>
            </a:r>
          </a:p>
          <a:p>
            <a:pPr lvl="1"/>
            <a:r>
              <a:rPr lang="en-US" dirty="0" smtClean="0"/>
              <a:t>Secondary</a:t>
            </a:r>
          </a:p>
          <a:p>
            <a:pPr lvl="2"/>
            <a:r>
              <a:rPr lang="en-US" dirty="0" smtClean="0"/>
              <a:t>Skin eruptions appear as ulcerations on mucosal surface and a wide variety </a:t>
            </a:r>
            <a:r>
              <a:rPr lang="en-US" dirty="0" err="1" smtClean="0"/>
              <a:t>papular</a:t>
            </a:r>
            <a:r>
              <a:rPr lang="en-US" dirty="0" smtClean="0"/>
              <a:t> rashes.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HIV/AIDS</a:t>
            </a:r>
            <a:br>
              <a:rPr lang="en-US" sz="3200" b="1" dirty="0" smtClean="0"/>
            </a:br>
            <a:r>
              <a:rPr lang="en-US" sz="3200" b="1" dirty="0" smtClean="0"/>
              <a:t>Sexually Transmitted Infections (STIs) and Diseases</a:t>
            </a:r>
            <a:endParaRPr lang="sw-KE" sz="32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Syphilis:</a:t>
            </a:r>
          </a:p>
          <a:p>
            <a:pPr lvl="1"/>
            <a:r>
              <a:rPr lang="en-US" dirty="0" smtClean="0"/>
              <a:t>Third Stage</a:t>
            </a:r>
          </a:p>
          <a:p>
            <a:pPr lvl="2"/>
            <a:r>
              <a:rPr lang="en-US" dirty="0" smtClean="0"/>
              <a:t>Occur in 15 to 30 years after initial infection</a:t>
            </a:r>
          </a:p>
          <a:p>
            <a:pPr lvl="2"/>
            <a:r>
              <a:rPr lang="en-US" dirty="0" smtClean="0"/>
              <a:t>There is nervous system involvement with general paralysis of the insane and </a:t>
            </a:r>
            <a:r>
              <a:rPr lang="en-US" dirty="0" err="1" smtClean="0"/>
              <a:t>locomotor</a:t>
            </a:r>
            <a:r>
              <a:rPr lang="en-US" dirty="0" smtClean="0"/>
              <a:t> ataxia, cardiovascular involvement.</a:t>
            </a:r>
          </a:p>
          <a:p>
            <a:pPr lvl="1"/>
            <a:r>
              <a:rPr lang="en-US" dirty="0" smtClean="0"/>
              <a:t>Syphilis is treated with antibiotics like Penicillin and tetracycline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Candidiasis: (Thrush)</a:t>
            </a:r>
          </a:p>
          <a:p>
            <a:pPr lvl="1"/>
            <a:r>
              <a:rPr lang="en-US" dirty="0" smtClean="0"/>
              <a:t>Yeast infection by Candida </a:t>
            </a:r>
            <a:r>
              <a:rPr lang="en-US" dirty="0" err="1" smtClean="0"/>
              <a:t>albican</a:t>
            </a:r>
            <a:r>
              <a:rPr lang="en-US" dirty="0" smtClean="0"/>
              <a:t> a </a:t>
            </a:r>
            <a:r>
              <a:rPr lang="en-US" dirty="0" err="1" smtClean="0"/>
              <a:t>commensal</a:t>
            </a:r>
            <a:r>
              <a:rPr lang="en-US" dirty="0" smtClean="0"/>
              <a:t> of the alimentary canal and vagina.</a:t>
            </a:r>
          </a:p>
          <a:p>
            <a:pPr lvl="1"/>
            <a:r>
              <a:rPr lang="en-US" dirty="0" smtClean="0"/>
              <a:t>Self infection is common in poor hygienic standards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Candidiasis: (Thrush)</a:t>
            </a:r>
          </a:p>
          <a:p>
            <a:pPr lvl="1"/>
            <a:r>
              <a:rPr lang="en-US" dirty="0" smtClean="0"/>
              <a:t>Yeast infection by Candida </a:t>
            </a:r>
            <a:r>
              <a:rPr lang="en-US" dirty="0" err="1" smtClean="0"/>
              <a:t>albican</a:t>
            </a:r>
            <a:r>
              <a:rPr lang="en-US" dirty="0" smtClean="0"/>
              <a:t> a </a:t>
            </a:r>
            <a:r>
              <a:rPr lang="en-US" dirty="0" err="1" smtClean="0"/>
              <a:t>commensal</a:t>
            </a:r>
            <a:r>
              <a:rPr lang="en-US" dirty="0" smtClean="0"/>
              <a:t> of the alimentary canal and vagina.</a:t>
            </a:r>
          </a:p>
          <a:p>
            <a:pPr lvl="1"/>
            <a:r>
              <a:rPr lang="en-US" dirty="0" smtClean="0"/>
              <a:t>Passed during sexual intercourse, when putting on very tight underpants, when non antibiotics </a:t>
            </a:r>
          </a:p>
          <a:p>
            <a:pPr lvl="1"/>
            <a:r>
              <a:rPr lang="en-US" dirty="0" smtClean="0"/>
              <a:t>Self infection is common in poor hygienic standards</a:t>
            </a:r>
          </a:p>
          <a:p>
            <a:pPr lvl="1"/>
            <a:r>
              <a:rPr lang="en-US" dirty="0" smtClean="0"/>
              <a:t>Symptoms are itching, swelling, soreness and discharge, thick white discharge, and pain when passing urine </a:t>
            </a:r>
          </a:p>
          <a:p>
            <a:pPr lvl="1"/>
            <a:r>
              <a:rPr lang="en-US" dirty="0" smtClean="0"/>
              <a:t>Treated by antifungal treatments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w-KE" u="sng" dirty="0" smtClean="0"/>
              <a:t>Symptoms of sexally transmitted diseases</a:t>
            </a:r>
          </a:p>
          <a:p>
            <a:pPr marL="514350" indent="-514350">
              <a:buNone/>
            </a:pPr>
            <a:r>
              <a:rPr lang="sw-KE" dirty="0" smtClean="0"/>
              <a:t>Generally experienced, singly or in combination.</a:t>
            </a:r>
          </a:p>
          <a:p>
            <a:pPr marL="514350" indent="-514350">
              <a:buFont typeface="+mj-lt"/>
              <a:buAutoNum type="arabicPeriod"/>
            </a:pPr>
            <a:r>
              <a:rPr lang="sw-KE" dirty="0" smtClean="0"/>
              <a:t>Genital discharge: urethral/vaginal</a:t>
            </a:r>
          </a:p>
          <a:p>
            <a:pPr marL="514350" indent="-514350">
              <a:buFont typeface="+mj-lt"/>
              <a:buAutoNum type="arabicPeriod"/>
            </a:pPr>
            <a:r>
              <a:rPr lang="sw-KE" dirty="0" smtClean="0"/>
              <a:t>Genital sores</a:t>
            </a:r>
          </a:p>
          <a:p>
            <a:pPr marL="514350" indent="-514350">
              <a:buFont typeface="+mj-lt"/>
              <a:buAutoNum type="arabicPeriod"/>
            </a:pPr>
            <a:r>
              <a:rPr lang="sw-KE" dirty="0" smtClean="0"/>
              <a:t>Painful urination</a:t>
            </a:r>
          </a:p>
          <a:p>
            <a:pPr marL="514350" indent="-514350">
              <a:buFont typeface="+mj-lt"/>
              <a:buAutoNum type="arabicPeriod"/>
            </a:pPr>
            <a:r>
              <a:rPr lang="sw-KE" dirty="0" smtClean="0"/>
              <a:t>Lower abdominal pain in women </a:t>
            </a:r>
          </a:p>
          <a:p>
            <a:pPr marL="514350" indent="-514350">
              <a:buFont typeface="+mj-lt"/>
              <a:buAutoNum type="arabicPeriod"/>
            </a:pPr>
            <a:r>
              <a:rPr lang="sw-KE" dirty="0" smtClean="0"/>
              <a:t>Genital inflammation and enlargement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err="1" smtClean="0"/>
              <a:t>Trichomoniasis</a:t>
            </a:r>
            <a:r>
              <a:rPr lang="en-US" dirty="0" smtClean="0"/>
              <a:t>: (TV)</a:t>
            </a:r>
          </a:p>
          <a:p>
            <a:pPr lvl="1"/>
            <a:r>
              <a:rPr lang="en-US" dirty="0" smtClean="0"/>
              <a:t>A parasitic infection caused by a protozoa </a:t>
            </a:r>
            <a:r>
              <a:rPr lang="en-US" dirty="0" err="1" smtClean="0"/>
              <a:t>Trichomona</a:t>
            </a:r>
            <a:r>
              <a:rPr lang="en-US" dirty="0" smtClean="0"/>
              <a:t> </a:t>
            </a:r>
            <a:r>
              <a:rPr lang="en-US" dirty="0" err="1" smtClean="0"/>
              <a:t>Vaginalis</a:t>
            </a:r>
            <a:r>
              <a:rPr lang="en-US" dirty="0" smtClean="0"/>
              <a:t> found in the vagina, urethra, prepuce, and prostate gland.</a:t>
            </a:r>
          </a:p>
          <a:p>
            <a:pPr lvl="1"/>
            <a:r>
              <a:rPr lang="en-US" dirty="0" err="1" smtClean="0"/>
              <a:t>Symptoma</a:t>
            </a:r>
            <a:r>
              <a:rPr lang="en-US" dirty="0" smtClean="0"/>
              <a:t> are local irritation, burning and itching sensation, foul smelling </a:t>
            </a:r>
            <a:r>
              <a:rPr lang="en-US" dirty="0" err="1" smtClean="0"/>
              <a:t>pv</a:t>
            </a:r>
            <a:r>
              <a:rPr lang="en-US" dirty="0" smtClean="0"/>
              <a:t> discharge, </a:t>
            </a:r>
            <a:r>
              <a:rPr lang="en-US" dirty="0" err="1" smtClean="0"/>
              <a:t>urethritis</a:t>
            </a:r>
            <a:r>
              <a:rPr lang="en-US" dirty="0" smtClean="0"/>
              <a:t> and </a:t>
            </a:r>
            <a:r>
              <a:rPr lang="en-US" dirty="0" err="1" smtClean="0"/>
              <a:t>epididymitis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Transmitted through oral, anal and vaginal sex</a:t>
            </a:r>
          </a:p>
          <a:p>
            <a:pPr lvl="1"/>
            <a:r>
              <a:rPr lang="en-US" dirty="0" smtClean="0"/>
              <a:t>Treated by antibiotics.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en-US" dirty="0" smtClean="0"/>
              <a:t>	The Common STIs/STDs</a:t>
            </a:r>
          </a:p>
          <a:p>
            <a:r>
              <a:rPr lang="en-US" dirty="0" smtClean="0"/>
              <a:t>Chancroid:</a:t>
            </a:r>
          </a:p>
          <a:p>
            <a:pPr lvl="1"/>
            <a:r>
              <a:rPr lang="en-US" dirty="0" smtClean="0"/>
              <a:t>A bacterial genital ulcer caused by </a:t>
            </a:r>
            <a:r>
              <a:rPr lang="en-US" dirty="0" err="1" smtClean="0"/>
              <a:t>haemophilus</a:t>
            </a:r>
            <a:r>
              <a:rPr lang="en-US" dirty="0" smtClean="0"/>
              <a:t> </a:t>
            </a:r>
            <a:r>
              <a:rPr lang="en-US" dirty="0" err="1" smtClean="0"/>
              <a:t>ducreyi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ulcers are painful but respond to treatment with </a:t>
            </a:r>
            <a:r>
              <a:rPr lang="en-US" dirty="0" err="1" smtClean="0"/>
              <a:t>sulphonamides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Sexually transmitted infection is the presence of a sexually infectious agent in a person which does not manifest clinical signs</a:t>
            </a:r>
          </a:p>
          <a:p>
            <a:pPr lvl="1"/>
            <a:r>
              <a:rPr lang="en-US" dirty="0"/>
              <a:t>Sexually transmitted disease is the presence of a sexually infectious agent which manifest with clinical signs.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79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Sexually transmitted infections are best managed by:-</a:t>
            </a:r>
          </a:p>
          <a:p>
            <a:pPr lvl="1"/>
            <a:r>
              <a:rPr lang="en-US" dirty="0"/>
              <a:t>Active treatment</a:t>
            </a:r>
          </a:p>
          <a:p>
            <a:pPr lvl="1"/>
            <a:r>
              <a:rPr lang="en-US" dirty="0"/>
              <a:t>Contact tracing</a:t>
            </a:r>
          </a:p>
          <a:p>
            <a:pPr lvl="1"/>
            <a:r>
              <a:rPr lang="en-US" dirty="0"/>
              <a:t> youth counseling</a:t>
            </a:r>
          </a:p>
          <a:p>
            <a:pPr lvl="1"/>
            <a:r>
              <a:rPr lang="en-US" dirty="0"/>
              <a:t>Peer education</a:t>
            </a:r>
          </a:p>
          <a:p>
            <a:pPr lvl="1"/>
            <a:r>
              <a:rPr lang="en-US" dirty="0"/>
              <a:t>Use of protective gears- condoms</a:t>
            </a:r>
          </a:p>
          <a:p>
            <a:pPr lvl="1"/>
            <a:r>
              <a:rPr lang="en-US" dirty="0"/>
              <a:t>Fidelity</a:t>
            </a:r>
          </a:p>
          <a:p>
            <a:pPr lvl="1"/>
            <a:r>
              <a:rPr lang="en-US" dirty="0"/>
              <a:t>High standards of personal </a:t>
            </a:r>
            <a:r>
              <a:rPr lang="en-US" dirty="0" smtClean="0"/>
              <a:t>hygiene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91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Five stages of mourning/grief associated with loss of personal values as common in STI/HIV infections.	</a:t>
            </a:r>
          </a:p>
          <a:p>
            <a:r>
              <a:rPr lang="en-US" dirty="0"/>
              <a:t>Stage 1 denial: Not me </a:t>
            </a:r>
          </a:p>
          <a:p>
            <a:r>
              <a:rPr lang="en-US" dirty="0"/>
              <a:t>Stage 2 Anger :Why me</a:t>
            </a:r>
          </a:p>
          <a:p>
            <a:r>
              <a:rPr lang="en-US" dirty="0"/>
              <a:t>Stage 3 Bargaining: is it really me</a:t>
            </a:r>
          </a:p>
          <a:p>
            <a:r>
              <a:rPr lang="en-US" dirty="0"/>
              <a:t>Stage 4 Depression: What can I do</a:t>
            </a:r>
          </a:p>
          <a:p>
            <a:r>
              <a:rPr lang="en-US" dirty="0"/>
              <a:t>Stage 5 Acceptance: Yes it is me.  I’ll live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43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Get tested at least once or more if you are at risk</a:t>
            </a:r>
          </a:p>
          <a:p>
            <a:r>
              <a:rPr lang="en-US" dirty="0" smtClean="0"/>
              <a:t>If you are at very high risk for HIV, ask your health care provider if pre-exposure prophylaxis (prep) is right for you. </a:t>
            </a:r>
          </a:p>
          <a:p>
            <a:r>
              <a:rPr lang="en-US" dirty="0" smtClean="0"/>
              <a:t>Use condoms the right way every time you have anal or vaginal sex. </a:t>
            </a:r>
          </a:p>
          <a:p>
            <a:r>
              <a:rPr lang="en-US" dirty="0" smtClean="0"/>
              <a:t>If you think you’ve been exposed to HIV within the last 3 days, ask a health care provider about post-exposure prophylaxis (pep) right away. </a:t>
            </a:r>
          </a:p>
          <a:p>
            <a:r>
              <a:rPr lang="en-US" dirty="0" smtClean="0"/>
              <a:t>PEP can prevent HIV, but it must be started within 72 hours.</a:t>
            </a:r>
          </a:p>
          <a:p>
            <a:r>
              <a:rPr lang="en-US" dirty="0" smtClean="0"/>
              <a:t> Limit your number of sex partners. </a:t>
            </a:r>
          </a:p>
          <a:p>
            <a:r>
              <a:rPr lang="en-US" dirty="0" smtClean="0"/>
              <a:t>Don’t inject drugs, or if you do, don’t share needles, syringes, or other drug injection equipment</a:t>
            </a:r>
          </a:p>
          <a:p>
            <a:r>
              <a:rPr lang="en-US" dirty="0" smtClean="0"/>
              <a:t>Get tested </a:t>
            </a:r>
            <a:r>
              <a:rPr lang="en-US" dirty="0"/>
              <a:t>and treated for other STDs.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13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Keeping self Healthy and Protecting Others when One has </a:t>
            </a:r>
            <a:r>
              <a:rPr lang="en-US" dirty="0" smtClean="0"/>
              <a:t>HIV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HIV care. </a:t>
            </a:r>
            <a:r>
              <a:rPr lang="en-US" dirty="0" smtClean="0"/>
              <a:t>It </a:t>
            </a:r>
            <a:r>
              <a:rPr lang="en-US" dirty="0"/>
              <a:t>can keep you healthy </a:t>
            </a:r>
            <a:r>
              <a:rPr lang="en-US" dirty="0" smtClean="0"/>
              <a:t>and help </a:t>
            </a:r>
            <a:r>
              <a:rPr lang="en-US" dirty="0"/>
              <a:t>reduce the risk of transmitting </a:t>
            </a:r>
            <a:r>
              <a:rPr lang="en-US" dirty="0" smtClean="0"/>
              <a:t>HIV </a:t>
            </a:r>
            <a:r>
              <a:rPr lang="en-US" dirty="0"/>
              <a:t>to others. </a:t>
            </a:r>
            <a:endParaRPr lang="en-US" dirty="0" smtClean="0"/>
          </a:p>
          <a:p>
            <a:r>
              <a:rPr lang="en-US" dirty="0" smtClean="0"/>
              <a:t>Take </a:t>
            </a:r>
            <a:r>
              <a:rPr lang="en-US" dirty="0"/>
              <a:t>your HIV medicine as prescribed. 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/>
              <a:t>tested and treated </a:t>
            </a:r>
            <a:r>
              <a:rPr lang="en-US" dirty="0" smtClean="0"/>
              <a:t>for other STDs</a:t>
            </a:r>
          </a:p>
          <a:p>
            <a:r>
              <a:rPr lang="en-US" dirty="0"/>
              <a:t>Tell your sex or </a:t>
            </a:r>
            <a:r>
              <a:rPr lang="en-US" dirty="0" smtClean="0"/>
              <a:t>drug-using partner that </a:t>
            </a:r>
            <a:r>
              <a:rPr lang="en-US" dirty="0"/>
              <a:t>you have HIV. </a:t>
            </a:r>
            <a:endParaRPr lang="en-US" dirty="0" smtClean="0"/>
          </a:p>
          <a:p>
            <a:r>
              <a:rPr lang="en-US" dirty="0" smtClean="0"/>
              <a:t>Use condoms </a:t>
            </a:r>
            <a:r>
              <a:rPr lang="en-US" dirty="0"/>
              <a:t>the right way every </a:t>
            </a:r>
            <a:r>
              <a:rPr lang="en-US" dirty="0" smtClean="0"/>
              <a:t>time you </a:t>
            </a:r>
            <a:r>
              <a:rPr lang="en-US" dirty="0"/>
              <a:t>have sex, and talk to your </a:t>
            </a:r>
            <a:r>
              <a:rPr lang="en-US" dirty="0" smtClean="0"/>
              <a:t>partners </a:t>
            </a:r>
            <a:r>
              <a:rPr lang="en-US" dirty="0"/>
              <a:t>about PrEP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700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w-KE" u="sng" dirty="0" smtClean="0"/>
              <a:t>Symptoms of sexally transmitted diseases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w-KE" sz="2800" dirty="0" smtClean="0"/>
              <a:t>Acute swelling of the scrutum in men,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 smtClean="0"/>
              <a:t>Enlarged </a:t>
            </a:r>
            <a:r>
              <a:rPr lang="en-US" sz="2800" dirty="0"/>
              <a:t>glands in the </a:t>
            </a:r>
            <a:r>
              <a:rPr lang="en-US" sz="2800" dirty="0" smtClean="0"/>
              <a:t>groins</a:t>
            </a:r>
            <a:endParaRPr lang="en-US" sz="2800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NB: Some </a:t>
            </a:r>
            <a:r>
              <a:rPr lang="en-US" dirty="0"/>
              <a:t>women do not show any signs.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sw-KE" dirty="0" smtClean="0"/>
          </a:p>
        </p:txBody>
      </p:sp>
    </p:spTree>
    <p:extLst>
      <p:ext uri="{BB962C8B-B14F-4D97-AF65-F5344CB8AC3E}">
        <p14:creationId xmlns:p14="http://schemas.microsoft.com/office/powerpoint/2010/main" val="6660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392"/>
            <a:ext cx="9144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5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sw-KE" b="1" u="sng" dirty="0" smtClean="0"/>
              <a:t>Risk Factors for </a:t>
            </a:r>
            <a:r>
              <a:rPr lang="sw-KE" sz="2800" b="1" u="sng" dirty="0" smtClean="0"/>
              <a:t>getting STD infections</a:t>
            </a:r>
          </a:p>
          <a:p>
            <a:pPr marL="514350" indent="-514350">
              <a:buFont typeface="+mj-lt"/>
              <a:buAutoNum type="arabicPeriod"/>
            </a:pPr>
            <a:r>
              <a:rPr lang="sw-KE" dirty="0" smtClean="0"/>
              <a:t>Age : Adolescents upto age 35 has high potentials for getting infected because the following are common in this group:-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Experimental sex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Sex for pleasure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Peer pressure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Peer influence</a:t>
            </a:r>
          </a:p>
          <a:p>
            <a:pPr marL="514350" indent="-514350">
              <a:buFont typeface="+mj-lt"/>
              <a:buAutoNum type="arabicPeriod"/>
            </a:pPr>
            <a:r>
              <a:rPr lang="sw-KE" dirty="0" smtClean="0"/>
              <a:t>Liberal attitude as opposed to former traditional constraints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Permissive attitude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w-KE" sz="2400" b="1" u="sng" dirty="0" smtClean="0"/>
              <a:t>Factors that enhances chances of getting infected with STDs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sw-KE" dirty="0" smtClean="0"/>
              <a:t>Socioeconomic factors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Sex in exchange for cash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poverty</a:t>
            </a:r>
          </a:p>
          <a:p>
            <a:pPr marL="971550" lvl="1" indent="-571500">
              <a:buFont typeface="+mj-lt"/>
              <a:buAutoNum type="romanLcPeriod"/>
            </a:pPr>
            <a:r>
              <a:rPr lang="sw-KE" dirty="0" smtClean="0"/>
              <a:t>Separation of families for reason</a:t>
            </a:r>
          </a:p>
          <a:p>
            <a:pPr marL="571500" indent="-571500">
              <a:buFont typeface="+mj-lt"/>
              <a:buAutoNum type="arabicPeriod" startAt="3"/>
            </a:pPr>
            <a:r>
              <a:rPr lang="sw-KE" dirty="0" smtClean="0"/>
              <a:t>Cultural practices associated with specific rituals</a:t>
            </a:r>
          </a:p>
          <a:p>
            <a:pPr marL="571500" indent="-571500">
              <a:buFont typeface="+mj-lt"/>
              <a:buAutoNum type="arabicPeriod" startAt="3"/>
            </a:pPr>
            <a:endParaRPr lang="sw-KE" dirty="0"/>
          </a:p>
        </p:txBody>
      </p:sp>
    </p:spTree>
    <p:extLst>
      <p:ext uri="{BB962C8B-B14F-4D97-AF65-F5344CB8AC3E}">
        <p14:creationId xmlns:p14="http://schemas.microsoft.com/office/powerpoint/2010/main" val="39045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HIV/AIDS</a:t>
            </a:r>
            <a:br>
              <a:rPr lang="en-US" sz="2800" b="1" dirty="0" smtClean="0"/>
            </a:br>
            <a:r>
              <a:rPr lang="en-US" sz="2800" b="1" dirty="0" smtClean="0"/>
              <a:t>8: Sexually Transmitted Infections (STIs) and Diseases</a:t>
            </a:r>
            <a:endParaRPr lang="sw-KE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sw-KE" u="sng" dirty="0" smtClean="0"/>
              <a:t>Prevention and control of STDs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Abstinence,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Testing before engaging in sexual activity,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Use of condoms,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Limiting sexual partners,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Fidelity in marriage,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Adherence to prescribed treatment by both partners,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Maintaining high standards of genital hygiene,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Periodic checkups for people at risk i.e. barmaids, commercial sex workers and etc.</a:t>
            </a:r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795</Words>
  <Application>Microsoft Office PowerPoint</Application>
  <PresentationFormat>On-screen Show (4:3)</PresentationFormat>
  <Paragraphs>247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PowerPoint Presentation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Sexually Transmitted Infections (STIs) and Diseases</vt:lpstr>
      <vt:lpstr>HIV/AIDS Sexually Transmitted Infections (STIs) and Diseases</vt:lpstr>
      <vt:lpstr>HIV/AIDS Sexually Transmitted Infections (STIs) and Diseases</vt:lpstr>
      <vt:lpstr>HIV/AIDS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HIV/AIDS 8: Sexually Transmitted Infections (STIs) and Diseases</vt:lpstr>
      <vt:lpstr>PowerPoint Presentation</vt:lpstr>
      <vt:lpstr>PowerPoint Presentation</vt:lpstr>
      <vt:lpstr>Keeping self Healthy and Protecting Others when One has HIV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Odero</dc:creator>
  <cp:lastModifiedBy>SIBUOR</cp:lastModifiedBy>
  <cp:revision>264</cp:revision>
  <cp:lastPrinted>2018-02-21T09:16:52Z</cp:lastPrinted>
  <dcterms:created xsi:type="dcterms:W3CDTF">2012-10-19T09:41:44Z</dcterms:created>
  <dcterms:modified xsi:type="dcterms:W3CDTF">2022-11-10T04:41:54Z</dcterms:modified>
</cp:coreProperties>
</file>