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D886F-933E-4521-9789-54D812F5403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23E18F6-DEE3-400B-93E5-084C22DB8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613828D-5D10-47AA-A782-2E989E3A3187}"/>
              </a:ext>
            </a:extLst>
          </p:cNvPr>
          <p:cNvSpPr>
            <a:spLocks noGrp="1"/>
          </p:cNvSpPr>
          <p:nvPr>
            <p:ph type="dt" sz="half" idx="10"/>
          </p:nvPr>
        </p:nvSpPr>
        <p:spPr/>
        <p:txBody>
          <a:bodyPr/>
          <a:lstStyle/>
          <a:p>
            <a:fld id="{F246A2D9-71F4-43F6-8591-FF8641F5424C}" type="datetimeFigureOut">
              <a:rPr lang="zh-TW" altLang="en-US" smtClean="0"/>
              <a:t>2022/12/12</a:t>
            </a:fld>
            <a:endParaRPr lang="zh-TW" altLang="en-US"/>
          </a:p>
        </p:txBody>
      </p:sp>
      <p:sp>
        <p:nvSpPr>
          <p:cNvPr id="5" name="頁尾版面配置區 4">
            <a:extLst>
              <a:ext uri="{FF2B5EF4-FFF2-40B4-BE49-F238E27FC236}">
                <a16:creationId xmlns:a16="http://schemas.microsoft.com/office/drawing/2014/main" id="{3BE843F6-F898-440C-80B7-2F985EE7C68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335D070-A2EF-46A8-870A-68E6CBA8768B}"/>
              </a:ext>
            </a:extLst>
          </p:cNvPr>
          <p:cNvSpPr>
            <a:spLocks noGrp="1"/>
          </p:cNvSpPr>
          <p:nvPr>
            <p:ph type="sldNum" sz="quarter" idx="12"/>
          </p:nvPr>
        </p:nvSpPr>
        <p:spPr/>
        <p:txBody>
          <a:body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218901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292B84-EC0F-47BB-9BA4-F54CED3410E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7A6D722-B172-4A49-8204-D01E65A4BFB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4577B69-5720-4552-8B4C-4860D151E917}"/>
              </a:ext>
            </a:extLst>
          </p:cNvPr>
          <p:cNvSpPr>
            <a:spLocks noGrp="1"/>
          </p:cNvSpPr>
          <p:nvPr>
            <p:ph type="dt" sz="half" idx="10"/>
          </p:nvPr>
        </p:nvSpPr>
        <p:spPr/>
        <p:txBody>
          <a:bodyPr/>
          <a:lstStyle/>
          <a:p>
            <a:fld id="{F246A2D9-71F4-43F6-8591-FF8641F5424C}" type="datetimeFigureOut">
              <a:rPr lang="zh-TW" altLang="en-US" smtClean="0"/>
              <a:t>2022/12/12</a:t>
            </a:fld>
            <a:endParaRPr lang="zh-TW" altLang="en-US"/>
          </a:p>
        </p:txBody>
      </p:sp>
      <p:sp>
        <p:nvSpPr>
          <p:cNvPr id="5" name="頁尾版面配置區 4">
            <a:extLst>
              <a:ext uri="{FF2B5EF4-FFF2-40B4-BE49-F238E27FC236}">
                <a16:creationId xmlns:a16="http://schemas.microsoft.com/office/drawing/2014/main" id="{DA673F43-2D9C-42FB-B6EE-45DDF64EF9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5F3F456-BF5E-4255-9182-16FF877BEC22}"/>
              </a:ext>
            </a:extLst>
          </p:cNvPr>
          <p:cNvSpPr>
            <a:spLocks noGrp="1"/>
          </p:cNvSpPr>
          <p:nvPr>
            <p:ph type="sldNum" sz="quarter" idx="12"/>
          </p:nvPr>
        </p:nvSpPr>
        <p:spPr/>
        <p:txBody>
          <a:body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193619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F2B0A21-30FA-4D09-8CD9-E3FBEC373E2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896B888-7A0D-4BBE-B00A-E1AAD775923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EFD4FD5-6BBB-4422-AAC8-A5BD2D5B42CB}"/>
              </a:ext>
            </a:extLst>
          </p:cNvPr>
          <p:cNvSpPr>
            <a:spLocks noGrp="1"/>
          </p:cNvSpPr>
          <p:nvPr>
            <p:ph type="dt" sz="half" idx="10"/>
          </p:nvPr>
        </p:nvSpPr>
        <p:spPr/>
        <p:txBody>
          <a:bodyPr/>
          <a:lstStyle/>
          <a:p>
            <a:fld id="{F246A2D9-71F4-43F6-8591-FF8641F5424C}" type="datetimeFigureOut">
              <a:rPr lang="zh-TW" altLang="en-US" smtClean="0"/>
              <a:t>2022/12/12</a:t>
            </a:fld>
            <a:endParaRPr lang="zh-TW" altLang="en-US"/>
          </a:p>
        </p:txBody>
      </p:sp>
      <p:sp>
        <p:nvSpPr>
          <p:cNvPr id="5" name="頁尾版面配置區 4">
            <a:extLst>
              <a:ext uri="{FF2B5EF4-FFF2-40B4-BE49-F238E27FC236}">
                <a16:creationId xmlns:a16="http://schemas.microsoft.com/office/drawing/2014/main" id="{B18EBB48-5F41-4DB1-A80F-864740A668F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F29833-87A3-4B5D-9A56-90954F4A11CF}"/>
              </a:ext>
            </a:extLst>
          </p:cNvPr>
          <p:cNvSpPr>
            <a:spLocks noGrp="1"/>
          </p:cNvSpPr>
          <p:nvPr>
            <p:ph type="sldNum" sz="quarter" idx="12"/>
          </p:nvPr>
        </p:nvSpPr>
        <p:spPr/>
        <p:txBody>
          <a:body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295701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7DE619-6284-46D9-BEB7-D24D3429820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BD1BA8C-E027-4A44-978A-326ADA65323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4574350-9757-479B-AF39-BC5DED0D20E2}"/>
              </a:ext>
            </a:extLst>
          </p:cNvPr>
          <p:cNvSpPr>
            <a:spLocks noGrp="1"/>
          </p:cNvSpPr>
          <p:nvPr>
            <p:ph type="dt" sz="half" idx="10"/>
          </p:nvPr>
        </p:nvSpPr>
        <p:spPr/>
        <p:txBody>
          <a:bodyPr/>
          <a:lstStyle/>
          <a:p>
            <a:fld id="{F246A2D9-71F4-43F6-8591-FF8641F5424C}" type="datetimeFigureOut">
              <a:rPr lang="zh-TW" altLang="en-US" smtClean="0"/>
              <a:t>2022/12/12</a:t>
            </a:fld>
            <a:endParaRPr lang="zh-TW" altLang="en-US"/>
          </a:p>
        </p:txBody>
      </p:sp>
      <p:sp>
        <p:nvSpPr>
          <p:cNvPr id="5" name="頁尾版面配置區 4">
            <a:extLst>
              <a:ext uri="{FF2B5EF4-FFF2-40B4-BE49-F238E27FC236}">
                <a16:creationId xmlns:a16="http://schemas.microsoft.com/office/drawing/2014/main" id="{74ABD6EC-7CD2-47A6-9238-4D9FAF7AED2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22756FC-751E-4D02-AC0B-F54286268049}"/>
              </a:ext>
            </a:extLst>
          </p:cNvPr>
          <p:cNvSpPr>
            <a:spLocks noGrp="1"/>
          </p:cNvSpPr>
          <p:nvPr>
            <p:ph type="sldNum" sz="quarter" idx="12"/>
          </p:nvPr>
        </p:nvSpPr>
        <p:spPr/>
        <p:txBody>
          <a:body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362675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06EBB6-E417-4E8F-99C5-3D96C1ED6E2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99596B7-F50B-42DB-9FCC-21C6816EA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FADE2FE-9EC3-4965-95B7-06067BD41834}"/>
              </a:ext>
            </a:extLst>
          </p:cNvPr>
          <p:cNvSpPr>
            <a:spLocks noGrp="1"/>
          </p:cNvSpPr>
          <p:nvPr>
            <p:ph type="dt" sz="half" idx="10"/>
          </p:nvPr>
        </p:nvSpPr>
        <p:spPr/>
        <p:txBody>
          <a:bodyPr/>
          <a:lstStyle/>
          <a:p>
            <a:fld id="{F246A2D9-71F4-43F6-8591-FF8641F5424C}" type="datetimeFigureOut">
              <a:rPr lang="zh-TW" altLang="en-US" smtClean="0"/>
              <a:t>2022/12/12</a:t>
            </a:fld>
            <a:endParaRPr lang="zh-TW" altLang="en-US"/>
          </a:p>
        </p:txBody>
      </p:sp>
      <p:sp>
        <p:nvSpPr>
          <p:cNvPr id="5" name="頁尾版面配置區 4">
            <a:extLst>
              <a:ext uri="{FF2B5EF4-FFF2-40B4-BE49-F238E27FC236}">
                <a16:creationId xmlns:a16="http://schemas.microsoft.com/office/drawing/2014/main" id="{45DF50BD-0A30-4F27-907D-5DB9B3E6575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B0913C9-4173-4702-92AA-5474703EDB72}"/>
              </a:ext>
            </a:extLst>
          </p:cNvPr>
          <p:cNvSpPr>
            <a:spLocks noGrp="1"/>
          </p:cNvSpPr>
          <p:nvPr>
            <p:ph type="sldNum" sz="quarter" idx="12"/>
          </p:nvPr>
        </p:nvSpPr>
        <p:spPr/>
        <p:txBody>
          <a:body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230502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016113-03D1-4881-8158-DE96C1CA9BC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D879C28-9F79-44AD-A041-6B65CECABB8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CB844B1-F379-43D4-9D58-0D3F7CCC3AD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D5810CE-EE7C-4329-B52B-D65197496D42}"/>
              </a:ext>
            </a:extLst>
          </p:cNvPr>
          <p:cNvSpPr>
            <a:spLocks noGrp="1"/>
          </p:cNvSpPr>
          <p:nvPr>
            <p:ph type="dt" sz="half" idx="10"/>
          </p:nvPr>
        </p:nvSpPr>
        <p:spPr/>
        <p:txBody>
          <a:bodyPr/>
          <a:lstStyle/>
          <a:p>
            <a:fld id="{F246A2D9-71F4-43F6-8591-FF8641F5424C}" type="datetimeFigureOut">
              <a:rPr lang="zh-TW" altLang="en-US" smtClean="0"/>
              <a:t>2022/12/12</a:t>
            </a:fld>
            <a:endParaRPr lang="zh-TW" altLang="en-US"/>
          </a:p>
        </p:txBody>
      </p:sp>
      <p:sp>
        <p:nvSpPr>
          <p:cNvPr id="6" name="頁尾版面配置區 5">
            <a:extLst>
              <a:ext uri="{FF2B5EF4-FFF2-40B4-BE49-F238E27FC236}">
                <a16:creationId xmlns:a16="http://schemas.microsoft.com/office/drawing/2014/main" id="{A1B358A4-9CFC-49A0-852F-780DF5084DC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04FF5C0-6775-4ED9-B6AD-7C70982E70EA}"/>
              </a:ext>
            </a:extLst>
          </p:cNvPr>
          <p:cNvSpPr>
            <a:spLocks noGrp="1"/>
          </p:cNvSpPr>
          <p:nvPr>
            <p:ph type="sldNum" sz="quarter" idx="12"/>
          </p:nvPr>
        </p:nvSpPr>
        <p:spPr/>
        <p:txBody>
          <a:body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309745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5BFB1B-4D69-4C62-9807-EE15141A5A9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8AE4417-4B25-488F-BF32-21C5F27F1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986F7DE-11F3-40BA-BA60-992002A06BC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C68528B-3184-4ADE-B8AB-00296268CA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5CD61A3-695B-43BE-8258-0D6D2760BFF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0AEAA34-72E6-4CCB-AD59-4849C4FC8311}"/>
              </a:ext>
            </a:extLst>
          </p:cNvPr>
          <p:cNvSpPr>
            <a:spLocks noGrp="1"/>
          </p:cNvSpPr>
          <p:nvPr>
            <p:ph type="dt" sz="half" idx="10"/>
          </p:nvPr>
        </p:nvSpPr>
        <p:spPr/>
        <p:txBody>
          <a:bodyPr/>
          <a:lstStyle/>
          <a:p>
            <a:fld id="{F246A2D9-71F4-43F6-8591-FF8641F5424C}" type="datetimeFigureOut">
              <a:rPr lang="zh-TW" altLang="en-US" smtClean="0"/>
              <a:t>2022/12/12</a:t>
            </a:fld>
            <a:endParaRPr lang="zh-TW" altLang="en-US"/>
          </a:p>
        </p:txBody>
      </p:sp>
      <p:sp>
        <p:nvSpPr>
          <p:cNvPr id="8" name="頁尾版面配置區 7">
            <a:extLst>
              <a:ext uri="{FF2B5EF4-FFF2-40B4-BE49-F238E27FC236}">
                <a16:creationId xmlns:a16="http://schemas.microsoft.com/office/drawing/2014/main" id="{BF8A6E0D-7DA3-4245-85A8-9C5CAE3DACF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794D1C-DFE5-476A-B538-7903C222B501}"/>
              </a:ext>
            </a:extLst>
          </p:cNvPr>
          <p:cNvSpPr>
            <a:spLocks noGrp="1"/>
          </p:cNvSpPr>
          <p:nvPr>
            <p:ph type="sldNum" sz="quarter" idx="12"/>
          </p:nvPr>
        </p:nvSpPr>
        <p:spPr/>
        <p:txBody>
          <a:body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98981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842345-7439-454C-9448-8AEE9846DC0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1C48206-D36D-485D-BA2A-BFC993910AAE}"/>
              </a:ext>
            </a:extLst>
          </p:cNvPr>
          <p:cNvSpPr>
            <a:spLocks noGrp="1"/>
          </p:cNvSpPr>
          <p:nvPr>
            <p:ph type="dt" sz="half" idx="10"/>
          </p:nvPr>
        </p:nvSpPr>
        <p:spPr/>
        <p:txBody>
          <a:bodyPr/>
          <a:lstStyle/>
          <a:p>
            <a:fld id="{F246A2D9-71F4-43F6-8591-FF8641F5424C}" type="datetimeFigureOut">
              <a:rPr lang="zh-TW" altLang="en-US" smtClean="0"/>
              <a:t>2022/12/12</a:t>
            </a:fld>
            <a:endParaRPr lang="zh-TW" altLang="en-US"/>
          </a:p>
        </p:txBody>
      </p:sp>
      <p:sp>
        <p:nvSpPr>
          <p:cNvPr id="4" name="頁尾版面配置區 3">
            <a:extLst>
              <a:ext uri="{FF2B5EF4-FFF2-40B4-BE49-F238E27FC236}">
                <a16:creationId xmlns:a16="http://schemas.microsoft.com/office/drawing/2014/main" id="{FF3B6DFA-1179-43F2-B825-D2C4B2398A5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8076966-11F7-4D78-82E0-0E5FB8219847}"/>
              </a:ext>
            </a:extLst>
          </p:cNvPr>
          <p:cNvSpPr>
            <a:spLocks noGrp="1"/>
          </p:cNvSpPr>
          <p:nvPr>
            <p:ph type="sldNum" sz="quarter" idx="12"/>
          </p:nvPr>
        </p:nvSpPr>
        <p:spPr/>
        <p:txBody>
          <a:body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201853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831BE36-1A71-4505-849D-0841DB95CC0F}"/>
              </a:ext>
            </a:extLst>
          </p:cNvPr>
          <p:cNvSpPr>
            <a:spLocks noGrp="1"/>
          </p:cNvSpPr>
          <p:nvPr>
            <p:ph type="dt" sz="half" idx="10"/>
          </p:nvPr>
        </p:nvSpPr>
        <p:spPr/>
        <p:txBody>
          <a:bodyPr/>
          <a:lstStyle/>
          <a:p>
            <a:fld id="{F246A2D9-71F4-43F6-8591-FF8641F5424C}" type="datetimeFigureOut">
              <a:rPr lang="zh-TW" altLang="en-US" smtClean="0"/>
              <a:t>2022/12/12</a:t>
            </a:fld>
            <a:endParaRPr lang="zh-TW" altLang="en-US"/>
          </a:p>
        </p:txBody>
      </p:sp>
      <p:sp>
        <p:nvSpPr>
          <p:cNvPr id="3" name="頁尾版面配置區 2">
            <a:extLst>
              <a:ext uri="{FF2B5EF4-FFF2-40B4-BE49-F238E27FC236}">
                <a16:creationId xmlns:a16="http://schemas.microsoft.com/office/drawing/2014/main" id="{855E827D-6263-49B0-9EE9-A53AF77A783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CD83EAD-57F8-469D-8083-EC36F15AE91A}"/>
              </a:ext>
            </a:extLst>
          </p:cNvPr>
          <p:cNvSpPr>
            <a:spLocks noGrp="1"/>
          </p:cNvSpPr>
          <p:nvPr>
            <p:ph type="sldNum" sz="quarter" idx="12"/>
          </p:nvPr>
        </p:nvSpPr>
        <p:spPr/>
        <p:txBody>
          <a:body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128500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ECBD49-B7E4-4AEC-9BAF-D5CE39D164A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6E8B0B8-16F0-430C-BFCA-791FAFC8B2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E89A928-756A-4629-A4E7-ABF92ABA9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BA245A9-BF4B-40C1-8BB3-CD695DF505F5}"/>
              </a:ext>
            </a:extLst>
          </p:cNvPr>
          <p:cNvSpPr>
            <a:spLocks noGrp="1"/>
          </p:cNvSpPr>
          <p:nvPr>
            <p:ph type="dt" sz="half" idx="10"/>
          </p:nvPr>
        </p:nvSpPr>
        <p:spPr/>
        <p:txBody>
          <a:bodyPr/>
          <a:lstStyle/>
          <a:p>
            <a:fld id="{F246A2D9-71F4-43F6-8591-FF8641F5424C}" type="datetimeFigureOut">
              <a:rPr lang="zh-TW" altLang="en-US" smtClean="0"/>
              <a:t>2022/12/12</a:t>
            </a:fld>
            <a:endParaRPr lang="zh-TW" altLang="en-US"/>
          </a:p>
        </p:txBody>
      </p:sp>
      <p:sp>
        <p:nvSpPr>
          <p:cNvPr id="6" name="頁尾版面配置區 5">
            <a:extLst>
              <a:ext uri="{FF2B5EF4-FFF2-40B4-BE49-F238E27FC236}">
                <a16:creationId xmlns:a16="http://schemas.microsoft.com/office/drawing/2014/main" id="{3A0AD08B-86BC-48B6-B960-BB986B2EE3D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709EE47-F279-4C2F-962B-404B02F2F0FC}"/>
              </a:ext>
            </a:extLst>
          </p:cNvPr>
          <p:cNvSpPr>
            <a:spLocks noGrp="1"/>
          </p:cNvSpPr>
          <p:nvPr>
            <p:ph type="sldNum" sz="quarter" idx="12"/>
          </p:nvPr>
        </p:nvSpPr>
        <p:spPr/>
        <p:txBody>
          <a:body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380723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546518-4B93-43D1-B9A7-00E84842A0E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B69E0A0-0E1C-491B-9980-8EC30F860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A148125-106F-4D64-A5F8-208C92C31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B1ECD39-BFA4-4ABF-931F-77337F917CB6}"/>
              </a:ext>
            </a:extLst>
          </p:cNvPr>
          <p:cNvSpPr>
            <a:spLocks noGrp="1"/>
          </p:cNvSpPr>
          <p:nvPr>
            <p:ph type="dt" sz="half" idx="10"/>
          </p:nvPr>
        </p:nvSpPr>
        <p:spPr/>
        <p:txBody>
          <a:bodyPr/>
          <a:lstStyle/>
          <a:p>
            <a:fld id="{F246A2D9-71F4-43F6-8591-FF8641F5424C}" type="datetimeFigureOut">
              <a:rPr lang="zh-TW" altLang="en-US" smtClean="0"/>
              <a:t>2022/12/12</a:t>
            </a:fld>
            <a:endParaRPr lang="zh-TW" altLang="en-US"/>
          </a:p>
        </p:txBody>
      </p:sp>
      <p:sp>
        <p:nvSpPr>
          <p:cNvPr id="6" name="頁尾版面配置區 5">
            <a:extLst>
              <a:ext uri="{FF2B5EF4-FFF2-40B4-BE49-F238E27FC236}">
                <a16:creationId xmlns:a16="http://schemas.microsoft.com/office/drawing/2014/main" id="{620E120A-609B-4F7E-9508-B65D06783F5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E607715-4C7E-4AC7-9C6A-E8F813F05B33}"/>
              </a:ext>
            </a:extLst>
          </p:cNvPr>
          <p:cNvSpPr>
            <a:spLocks noGrp="1"/>
          </p:cNvSpPr>
          <p:nvPr>
            <p:ph type="sldNum" sz="quarter" idx="12"/>
          </p:nvPr>
        </p:nvSpPr>
        <p:spPr/>
        <p:txBody>
          <a:body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77025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609C616-B70D-4DA6-B010-35D1A0AEE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15BCA20-11EE-48F7-8255-7AE5B1B1E2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10B0E3-1724-4099-89FF-C96BF575C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6A2D9-71F4-43F6-8591-FF8641F5424C}" type="datetimeFigureOut">
              <a:rPr lang="zh-TW" altLang="en-US" smtClean="0"/>
              <a:t>2022/12/12</a:t>
            </a:fld>
            <a:endParaRPr lang="zh-TW" altLang="en-US"/>
          </a:p>
        </p:txBody>
      </p:sp>
      <p:sp>
        <p:nvSpPr>
          <p:cNvPr id="5" name="頁尾版面配置區 4">
            <a:extLst>
              <a:ext uri="{FF2B5EF4-FFF2-40B4-BE49-F238E27FC236}">
                <a16:creationId xmlns:a16="http://schemas.microsoft.com/office/drawing/2014/main" id="{21F59791-3BF4-4412-87E9-E466DA4B1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01DD482-D3C6-4926-A547-8354C33A1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8E8A1-D915-471D-B5CC-1664C6D40C5D}" type="slidenum">
              <a:rPr lang="zh-TW" altLang="en-US" smtClean="0"/>
              <a:t>‹#›</a:t>
            </a:fld>
            <a:endParaRPr lang="zh-TW" altLang="en-US"/>
          </a:p>
        </p:txBody>
      </p:sp>
    </p:spTree>
    <p:extLst>
      <p:ext uri="{BB962C8B-B14F-4D97-AF65-F5344CB8AC3E}">
        <p14:creationId xmlns:p14="http://schemas.microsoft.com/office/powerpoint/2010/main" val="3664911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97EEF761-C668-48C4-B034-79C1EFAFA371}"/>
              </a:ext>
            </a:extLst>
          </p:cNvPr>
          <p:cNvSpPr txBox="1"/>
          <p:nvPr/>
        </p:nvSpPr>
        <p:spPr>
          <a:xfrm>
            <a:off x="495300" y="171450"/>
            <a:ext cx="11210925" cy="6370975"/>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改善目標</a:t>
            </a:r>
            <a:r>
              <a:rPr lang="en-US" altLang="zh-TW" sz="2400" dirty="0"/>
              <a:t>:</a:t>
            </a:r>
            <a:r>
              <a:rPr lang="zh-TW" altLang="en-US" sz="2400" dirty="0"/>
              <a:t> 在目前現況的基礎上來增進當前團隊運作效率</a:t>
            </a:r>
            <a:endParaRPr lang="en-US" altLang="zh-TW" sz="2400" dirty="0"/>
          </a:p>
          <a:p>
            <a:pPr marL="800100" lvl="1" indent="-342900">
              <a:buFont typeface="Arial" panose="020B0604020202020204" pitchFamily="34" charset="0"/>
              <a:buChar char="•"/>
            </a:pPr>
            <a:endParaRPr lang="en-US" altLang="zh-TW" sz="2400" dirty="0"/>
          </a:p>
          <a:p>
            <a:pPr marL="342900" indent="-342900">
              <a:buFont typeface="Arial" panose="020B0604020202020204" pitchFamily="34" charset="0"/>
              <a:buChar char="•"/>
            </a:pPr>
            <a:r>
              <a:rPr lang="zh-TW" altLang="en-US" sz="2400" dirty="0"/>
              <a:t>內部溝通效率問題</a:t>
            </a:r>
            <a:endParaRPr lang="en-US" altLang="zh-TW" sz="2400" dirty="0"/>
          </a:p>
          <a:p>
            <a:pPr marL="800100" lvl="1" indent="-342900">
              <a:buFont typeface="Arial" panose="020B0604020202020204" pitchFamily="34" charset="0"/>
              <a:buChar char="•"/>
            </a:pPr>
            <a:r>
              <a:rPr lang="zh-TW" altLang="en-US" sz="2400" dirty="0"/>
              <a:t>情境：團隊中每個人的資訊不同步，同一時間有的成員已經知道新晶片來了而且有新需求，但有的成員還是不太清楚現階段的狀況。</a:t>
            </a:r>
            <a:endParaRPr lang="en-US" altLang="zh-TW" sz="2400" dirty="0"/>
          </a:p>
          <a:p>
            <a:pPr marL="800100" lvl="1" indent="-342900">
              <a:buFont typeface="Arial" panose="020B0604020202020204" pitchFamily="34" charset="0"/>
              <a:buChar char="•"/>
            </a:pPr>
            <a:r>
              <a:rPr lang="zh-TW" altLang="en-US" sz="2400" dirty="0"/>
              <a:t>建議：內部跨部門會議及其紀錄以及內部需求查核表</a:t>
            </a:r>
            <a:r>
              <a:rPr lang="en-US" altLang="zh-TW" sz="2400" dirty="0"/>
              <a:t>(checklist) </a:t>
            </a:r>
            <a:r>
              <a:rPr lang="zh-TW" altLang="en-US" sz="2400" dirty="0"/>
              <a:t>。</a:t>
            </a:r>
            <a:endParaRPr lang="en-US" altLang="zh-TW" sz="2400" dirty="0"/>
          </a:p>
          <a:p>
            <a:pPr marL="342900" indent="-342900">
              <a:buFont typeface="Arial" panose="020B0604020202020204" pitchFamily="34" charset="0"/>
              <a:buChar char="•"/>
            </a:pPr>
            <a:r>
              <a:rPr lang="zh-TW" altLang="en-US" sz="2400" dirty="0"/>
              <a:t>內部緊急應變及認知問題</a:t>
            </a:r>
            <a:endParaRPr lang="en-US" altLang="zh-TW" sz="2400" dirty="0"/>
          </a:p>
          <a:p>
            <a:pPr marL="800100" lvl="1" indent="-342900">
              <a:buFont typeface="Arial" panose="020B0604020202020204" pitchFamily="34" charset="0"/>
              <a:buChar char="•"/>
            </a:pPr>
            <a:r>
              <a:rPr lang="zh-TW" altLang="en-US" sz="2400" dirty="0"/>
              <a:t>情境：晶片的需求一下來，被客戶告知為緊急需求，每位內部成員從意識到新問題內容到進入狀況所需的時間以及在此緊急需求上所投入的精力都不相同。</a:t>
            </a:r>
            <a:endParaRPr lang="en-US" altLang="zh-TW" sz="2400" dirty="0"/>
          </a:p>
          <a:p>
            <a:pPr marL="800100" lvl="1" indent="-342900">
              <a:buFont typeface="Arial" panose="020B0604020202020204" pitchFamily="34" charset="0"/>
              <a:buChar char="•"/>
            </a:pPr>
            <a:r>
              <a:rPr lang="zh-TW" altLang="en-US" sz="2400" dirty="0"/>
              <a:t>建議：大家要有開放積極的態度來面對問題，以及將程式碼做適當的整合以及規劃，如：列一個當全新晶片來臨時需要更動那些程式檔以及設定檔的查核表</a:t>
            </a:r>
            <a:r>
              <a:rPr lang="en-US" altLang="zh-TW" sz="2400" dirty="0"/>
              <a:t>(checklist)</a:t>
            </a:r>
            <a:r>
              <a:rPr lang="zh-TW" altLang="en-US" sz="2400" dirty="0"/>
              <a:t>。</a:t>
            </a:r>
            <a:endParaRPr lang="en-US" altLang="zh-TW" sz="2400" dirty="0"/>
          </a:p>
          <a:p>
            <a:pPr marL="342900" indent="-342900">
              <a:buFont typeface="Arial" panose="020B0604020202020204" pitchFamily="34" charset="0"/>
              <a:buChar char="•"/>
            </a:pPr>
            <a:r>
              <a:rPr lang="zh-TW" altLang="en-US" sz="2400" dirty="0"/>
              <a:t>跨部門溝通效率問題</a:t>
            </a:r>
            <a:endParaRPr lang="en-US" altLang="zh-TW" sz="2400" dirty="0"/>
          </a:p>
          <a:p>
            <a:pPr marL="800100" lvl="1" indent="-342900">
              <a:buFont typeface="Arial" panose="020B0604020202020204" pitchFamily="34" charset="0"/>
              <a:buChar char="•"/>
            </a:pPr>
            <a:r>
              <a:rPr lang="zh-TW" altLang="en-US" sz="2400" dirty="0"/>
              <a:t>情境：</a:t>
            </a:r>
            <a:r>
              <a:rPr lang="en-US" altLang="zh-TW" sz="2400" dirty="0"/>
              <a:t>C99 Lassen chip</a:t>
            </a:r>
            <a:r>
              <a:rPr lang="zh-TW" altLang="en-US" sz="2400" dirty="0"/>
              <a:t> 直到客戶手上才發現有新的晶片。麻煩</a:t>
            </a:r>
            <a:r>
              <a:rPr lang="en-US" altLang="zh-TW" sz="2400" dirty="0"/>
              <a:t>FAE</a:t>
            </a:r>
            <a:r>
              <a:rPr lang="zh-TW" altLang="en-US" sz="2400" dirty="0"/>
              <a:t>協助安裝軟體的事宜。</a:t>
            </a:r>
            <a:endParaRPr lang="en-US" altLang="zh-TW" sz="2400" dirty="0"/>
          </a:p>
          <a:p>
            <a:pPr marL="800100" lvl="1" indent="-342900">
              <a:buFont typeface="Arial" panose="020B0604020202020204" pitchFamily="34" charset="0"/>
              <a:buChar char="•"/>
            </a:pPr>
            <a:r>
              <a:rPr lang="zh-TW" altLang="en-US" sz="2400" dirty="0"/>
              <a:t>建議：跨部門會議以及送需求單。</a:t>
            </a:r>
          </a:p>
        </p:txBody>
      </p:sp>
    </p:spTree>
    <p:extLst>
      <p:ext uri="{BB962C8B-B14F-4D97-AF65-F5344CB8AC3E}">
        <p14:creationId xmlns:p14="http://schemas.microsoft.com/office/powerpoint/2010/main" val="25604463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209</Words>
  <Application>Microsoft Office PowerPoint</Application>
  <PresentationFormat>寬螢幕</PresentationFormat>
  <Paragraphs>11</Paragraphs>
  <Slides>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Arial</vt:lpstr>
      <vt:lpstr>Calibri</vt:lpstr>
      <vt:lpstr>Calibri Light</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Jeff Ho (何奇軒)</dc:creator>
  <cp:lastModifiedBy>Jeff Ho (何奇軒)</cp:lastModifiedBy>
  <cp:revision>28</cp:revision>
  <dcterms:created xsi:type="dcterms:W3CDTF">2020-05-30T01:22:00Z</dcterms:created>
  <dcterms:modified xsi:type="dcterms:W3CDTF">2022-12-12T06:38:21Z</dcterms:modified>
</cp:coreProperties>
</file>