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1785fb9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1785f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51785fb9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51785f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51785fb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51785f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51785fb9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51785f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靜態網頁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4576780"/>
            <a:ext cx="8520600" cy="15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riginal ..."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25" y="2433922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600" y="2051325"/>
            <a:ext cx="1621250" cy="162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2553825" y="2424700"/>
            <a:ext cx="322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3354888" y="1936875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 請求網頁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588250" y="1874250"/>
            <a:ext cx="80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</a:t>
            </a:r>
            <a:endParaRPr sz="1800"/>
          </a:p>
        </p:txBody>
      </p:sp>
      <p:sp>
        <p:nvSpPr>
          <p:cNvPr id="69" name="Google Shape;69;p13"/>
          <p:cNvSpPr txBox="1"/>
          <p:nvPr/>
        </p:nvSpPr>
        <p:spPr>
          <a:xfrm>
            <a:off x="7498850" y="1874250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70" name="Google Shape;70;p13"/>
          <p:cNvCxnSpPr/>
          <p:nvPr/>
        </p:nvCxnSpPr>
        <p:spPr>
          <a:xfrm rot="10800000">
            <a:off x="2615988" y="3422875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3354875" y="2932325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2. </a:t>
            </a:r>
            <a:r>
              <a:rPr lang="en" sz="1800"/>
              <a:t>回傳</a:t>
            </a:r>
            <a:r>
              <a:rPr lang="en" sz="1800"/>
              <a:t>網頁</a:t>
            </a:r>
            <a:endParaRPr sz="1800"/>
          </a:p>
        </p:txBody>
      </p:sp>
      <p:sp>
        <p:nvSpPr>
          <p:cNvPr id="72" name="Google Shape;72;p13"/>
          <p:cNvSpPr txBox="1"/>
          <p:nvPr/>
        </p:nvSpPr>
        <p:spPr>
          <a:xfrm>
            <a:off x="918225" y="3763113"/>
            <a:ext cx="212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3. </a:t>
            </a:r>
            <a:r>
              <a:rPr lang="en" sz="1800"/>
              <a:t>瀏覽器呈現網頁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動態網頁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4576780"/>
            <a:ext cx="8520600" cy="15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riginal ..."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25" y="2433922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600" y="2051325"/>
            <a:ext cx="1621250" cy="162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/>
          <p:nvPr/>
        </p:nvCxnSpPr>
        <p:spPr>
          <a:xfrm>
            <a:off x="2553825" y="2424700"/>
            <a:ext cx="322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354888" y="1936875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1. </a:t>
            </a:r>
            <a:r>
              <a:rPr lang="en" sz="1800"/>
              <a:t>上傳資訊</a:t>
            </a:r>
            <a:endParaRPr sz="1800"/>
          </a:p>
        </p:txBody>
      </p:sp>
      <p:sp>
        <p:nvSpPr>
          <p:cNvPr id="83" name="Google Shape;83;p14"/>
          <p:cNvSpPr txBox="1"/>
          <p:nvPr/>
        </p:nvSpPr>
        <p:spPr>
          <a:xfrm>
            <a:off x="588250" y="1874250"/>
            <a:ext cx="80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</a:t>
            </a:r>
            <a:endParaRPr sz="1800"/>
          </a:p>
        </p:txBody>
      </p:sp>
      <p:sp>
        <p:nvSpPr>
          <p:cNvPr id="84" name="Google Shape;84;p14"/>
          <p:cNvSpPr txBox="1"/>
          <p:nvPr/>
        </p:nvSpPr>
        <p:spPr>
          <a:xfrm>
            <a:off x="7498850" y="1874250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85" name="Google Shape;85;p14"/>
          <p:cNvCxnSpPr/>
          <p:nvPr/>
        </p:nvCxnSpPr>
        <p:spPr>
          <a:xfrm rot="10800000">
            <a:off x="2615988" y="3422863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3354875" y="2932313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r>
              <a:rPr lang="en" sz="1800"/>
              <a:t>. 回傳網頁</a:t>
            </a:r>
            <a:endParaRPr sz="1800"/>
          </a:p>
        </p:txBody>
      </p:sp>
      <p:sp>
        <p:nvSpPr>
          <p:cNvPr id="87" name="Google Shape;87;p14"/>
          <p:cNvSpPr txBox="1"/>
          <p:nvPr/>
        </p:nvSpPr>
        <p:spPr>
          <a:xfrm>
            <a:off x="918225" y="3763113"/>
            <a:ext cx="212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r>
              <a:rPr lang="en" sz="1800"/>
              <a:t>. 瀏覽器呈現網頁</a:t>
            </a:r>
            <a:endParaRPr sz="1800"/>
          </a:p>
        </p:txBody>
      </p:sp>
      <p:sp>
        <p:nvSpPr>
          <p:cNvPr id="88" name="Google Shape;88;p14"/>
          <p:cNvSpPr txBox="1"/>
          <p:nvPr/>
        </p:nvSpPr>
        <p:spPr>
          <a:xfrm>
            <a:off x="5370650" y="3887975"/>
            <a:ext cx="3295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. </a:t>
            </a:r>
            <a:r>
              <a:rPr lang="en" sz="1800"/>
              <a:t>伺服器根據資訊合成新網頁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633626"/>
            <a:ext cx="85206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HTML、CSS、Javascript 等是在用戶端由瀏覽器來處理。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PHP 是伺服器端的腳本，由伺服器讀取和處理，用戶端無法看到。</a:t>
            </a:r>
            <a:endParaRPr/>
          </a:p>
        </p:txBody>
      </p:sp>
      <p:pic>
        <p:nvPicPr>
          <p:cNvPr descr="Original ..."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50" y="5332072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025" y="4949475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7751400" y="3271875"/>
            <a:ext cx="1379700" cy="12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&lt;?php … ?&gt;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  <p:cxnSp>
        <p:nvCxnSpPr>
          <p:cNvPr id="98" name="Google Shape;98;p15"/>
          <p:cNvCxnSpPr/>
          <p:nvPr/>
        </p:nvCxnSpPr>
        <p:spPr>
          <a:xfrm>
            <a:off x="2639875" y="3730200"/>
            <a:ext cx="0" cy="3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5455850" y="3730200"/>
            <a:ext cx="0" cy="3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5593875" y="3271875"/>
            <a:ext cx="1379700" cy="12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6757575" y="3099025"/>
            <a:ext cx="13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2338550" y="4390275"/>
            <a:ext cx="319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6901100" y="2657775"/>
            <a:ext cx="1238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處理過後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(</a:t>
            </a:r>
            <a:r>
              <a:rPr lang="en"/>
              <a:t>資料庫</a:t>
            </a:r>
            <a:r>
              <a:rPr lang="en"/>
              <a:t>)</a:t>
            </a:r>
            <a:endParaRPr/>
          </a:p>
        </p:txBody>
      </p:sp>
      <p:pic>
        <p:nvPicPr>
          <p:cNvPr descr="Original ..."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5099"/>
            <a:ext cx="1013701" cy="1013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50" y="2253288"/>
            <a:ext cx="1217325" cy="121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1483375" y="2557900"/>
            <a:ext cx="322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284438" y="2070075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 上傳資訊</a:t>
            </a:r>
            <a:endParaRPr sz="1800"/>
          </a:p>
        </p:txBody>
      </p:sp>
      <p:sp>
        <p:nvSpPr>
          <p:cNvPr id="113" name="Google Shape;113;p16"/>
          <p:cNvSpPr txBox="1"/>
          <p:nvPr/>
        </p:nvSpPr>
        <p:spPr>
          <a:xfrm>
            <a:off x="588250" y="1874250"/>
            <a:ext cx="80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</a:t>
            </a:r>
            <a:endParaRPr sz="1800"/>
          </a:p>
        </p:txBody>
      </p:sp>
      <p:sp>
        <p:nvSpPr>
          <p:cNvPr id="114" name="Google Shape;114;p16"/>
          <p:cNvSpPr txBox="1"/>
          <p:nvPr/>
        </p:nvSpPr>
        <p:spPr>
          <a:xfrm>
            <a:off x="4798450" y="1654813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1547863" y="3214913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2237375" y="2762825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 回傳網頁</a:t>
            </a:r>
            <a:endParaRPr sz="1800"/>
          </a:p>
        </p:txBody>
      </p:sp>
      <p:sp>
        <p:nvSpPr>
          <p:cNvPr id="117" name="Google Shape;117;p16"/>
          <p:cNvSpPr txBox="1"/>
          <p:nvPr/>
        </p:nvSpPr>
        <p:spPr>
          <a:xfrm>
            <a:off x="59500" y="3457263"/>
            <a:ext cx="212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 瀏覽器呈現網頁</a:t>
            </a:r>
            <a:endParaRPr sz="1800"/>
          </a:p>
        </p:txBody>
      </p:sp>
      <p:sp>
        <p:nvSpPr>
          <p:cNvPr id="118" name="Google Shape;118;p16"/>
          <p:cNvSpPr txBox="1"/>
          <p:nvPr/>
        </p:nvSpPr>
        <p:spPr>
          <a:xfrm>
            <a:off x="5848800" y="1960875"/>
            <a:ext cx="3295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 伺服器將</a:t>
            </a:r>
            <a:r>
              <a:rPr lang="en" sz="1800"/>
              <a:t>用戶上傳資訊存入資料庫，或是從資料庫提取資訊，合成網頁</a:t>
            </a:r>
            <a:endParaRPr sz="1800"/>
          </a:p>
        </p:txBody>
      </p:sp>
      <p:pic>
        <p:nvPicPr>
          <p:cNvPr descr="Open ..."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400" y="3127285"/>
            <a:ext cx="803400" cy="80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078350" y="4830050"/>
            <a:ext cx="6987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使用資料庫的優點</a:t>
            </a:r>
            <a:r>
              <a:rPr lang="en" sz="1800"/>
              <a:t>：資料庫會以較有效率的方式儲存大量資料，使得資料的提取較為快速。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