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763472-7101-4219-A5D3-4C591D4A6336}">
  <a:tblStyle styleId="{97763472-7101-4219-A5D3-4C591D4A6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4d9f36c1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4d9f3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4d9f36c1_1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4d9f36c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d9f36c1_1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d9f36c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4d9f36c1_1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4d9f36c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4d9f36c1_1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4d9f36c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4d9f36c1_1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4d9f36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4d9f36c1_1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4d9f36c1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4d9f36c1_1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4d9f36c1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4ee2f4fd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4ee2f4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4d9f36c1_1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4d9f36c1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4ee2f4fd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4ee2f4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d9f36c1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d9f36c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4ee2f4fd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4ee2f4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4d9f36c1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4d9f36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4d9f36c1_1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4d9f36c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4d9f36c1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4d9f36c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4d9f36c1_1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4d9f36c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4d9f36c1_1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4d9f36c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4d9f36c1_1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4d9f36c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d9f36c1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4d9f36c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4d9f36c1_1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4d9f36c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第一個 PHP 程式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27"/>
            <a:ext cx="8520600" cy="331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html&gt;</a:t>
            </a:r>
            <a:b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&gt;Say Hello to the World&lt;/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    &lt;?php </a:t>
            </a:r>
            <a:r>
              <a:rPr lang="en">
                <a:solidFill>
                  <a:srgbClr val="693A17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B6125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;?&gt;</a:t>
            </a:r>
            <a:b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8080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11700" y="5053725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PHP 程式碼鑲嵌在 html 中，為了能夠區別，PHP 程式碼需要用 &lt;?php ?&gt; 包住。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變數</a:t>
            </a:r>
            <a:r>
              <a:rPr lang="en"/>
              <a:t> - 存取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使用等於符號 (=) 來設定變數的值，且設置後仍可改變它的值。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變數 - 內建變數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PHP 裡面已經預先設好了許多變數，在命名變數的時候應避免使用這些變數的名稱，例如：$_SERVER、$_COOKIE、$_SESSION、$_GET、$_POST、...等等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字串中的變數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我們可以在雙引號字串中加入變數，PHP 會自動將它替換成該變數的值。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若未曾設過值，PHP 會解讀為空值。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算術運算子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491980"/>
            <a:ext cx="85206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+ 和 - 也可以作為正負號用。</a:t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{97763472-7101-4219-A5D3-4C591D4A6336}</a:tableStyleId>
              </a:tblPr>
              <a:tblGrid>
                <a:gridCol w="1566525"/>
                <a:gridCol w="1781700"/>
                <a:gridCol w="3890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運算子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語法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意義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 + 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將 a 與 b </a:t>
                      </a:r>
                      <a:r>
                        <a:rPr lang="en" sz="1800"/>
                        <a:t>相加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 - 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 減去 b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 * b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將 a 與 b 相乘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/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 / 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 </a:t>
                      </a:r>
                      <a:r>
                        <a:rPr lang="en" sz="1800"/>
                        <a:t>除以 b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 % 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 </a:t>
                      </a:r>
                      <a:r>
                        <a:rPr lang="en" sz="1800"/>
                        <a:t>除以 b 的餘數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比較運算子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633633"/>
            <a:ext cx="8520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比較運算子兩邊的值，若正確傳回 true，若錯誤傳回 false。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311700" y="20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{97763472-7101-4219-A5D3-4C591D4A6336}</a:tableStyleId>
              </a:tblPr>
              <a:tblGrid>
                <a:gridCol w="2270850"/>
                <a:gridCol w="4968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符號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意義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等於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!=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&lt;&gt;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不等於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&lt;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小於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&gt;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大於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&lt;=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小於或等於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&gt;=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大於或等於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等於且類型相同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!==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不等於或類型不同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邏輯運算子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633623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根據兩邊的布林值決定回傳的布林值。</a:t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311700" y="212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{97763472-7101-4219-A5D3-4C591D4A6336}</a:tableStyleId>
              </a:tblPr>
              <a:tblGrid>
                <a:gridCol w="2596925"/>
                <a:gridCol w="5105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符號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意義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and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&amp;&amp;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兩邊皆為 true 時回傳 true，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否則回傳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or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||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某邊為 true 時回傳 true，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兩邊皆為 false 時回傳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!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用法：!a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 為 true 時回傳 false，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 為 false 時回傳 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一邊為 true 且另一邊為 false 時回傳 true，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否則回傳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指派運算子</a:t>
            </a:r>
            <a:endParaRPr/>
          </a:p>
        </p:txBody>
      </p:sp>
      <p:graphicFrame>
        <p:nvGraphicFramePr>
          <p:cNvPr id="158" name="Google Shape;158;p28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{97763472-7101-4219-A5D3-4C591D4A6336}</a:tableStyleId>
              </a:tblPr>
              <a:tblGrid>
                <a:gridCol w="2580450"/>
                <a:gridCol w="5297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運算子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意義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將右邊的計算結果指派給左邊的變數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+=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 += b </a:t>
                      </a:r>
                      <a:r>
                        <a:rPr lang="en" sz="1800"/>
                        <a:t>等同於 a = a + b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 -= b 等同於 a = a - b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*=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 *= b 等同於 a = a * b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/=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 /= b 等同於 a = a / b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%=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 %= b 等同於 a = a % b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遞增/遞減運算子</a:t>
            </a:r>
            <a:endParaRPr/>
          </a:p>
        </p:txBody>
      </p:sp>
      <p:graphicFrame>
        <p:nvGraphicFramePr>
          <p:cNvPr id="164" name="Google Shape;164;p29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{97763472-7101-4219-A5D3-4C591D4A6336}</a:tableStyleId>
              </a:tblPr>
              <a:tblGrid>
                <a:gridCol w="3031275"/>
                <a:gridCol w="4207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語法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意義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++$x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先作 $x += 1，再執行該行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$x++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先執行該行，再作 $x += 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--$x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先作 $x -= 1，再執行該行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$x--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先執行該行，再作 $x -= 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字串運算子</a:t>
            </a:r>
            <a:endParaRPr/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{97763472-7101-4219-A5D3-4C591D4A6336}</a:tableStyleId>
              </a:tblPr>
              <a:tblGrid>
                <a:gridCol w="2070000"/>
                <a:gridCol w="516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運算子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意義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s1.s2 </a:t>
                      </a:r>
                      <a:r>
                        <a:rPr lang="en" sz="1800"/>
                        <a:t>會將 s1 和 s2 兩字串連接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.=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s1 .= s2 </a:t>
                      </a:r>
                      <a:r>
                        <a:rPr lang="en" sz="1800"/>
                        <a:t>等同於 s1 = s1 . s2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運算子優先度</a:t>
            </a:r>
            <a:endParaRPr/>
          </a:p>
        </p:txBody>
      </p:sp>
      <p:graphicFrame>
        <p:nvGraphicFramePr>
          <p:cNvPr id="176" name="Google Shape;176;p31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{97763472-7101-4219-A5D3-4C591D4A6336}</a:tableStyleId>
              </a:tblPr>
              <a:tblGrid>
                <a:gridCol w="391375"/>
                <a:gridCol w="6847625"/>
              </a:tblGrid>
              <a:tr h="381000">
                <a:tc rowSpan="11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高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低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! 正負號 ++ --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* / 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加減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&gt; &lt; &gt;= &lt;=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== != === !==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&amp;&amp;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||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 *= /= %= += -= .=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xor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or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資料型態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整數</a:t>
            </a:r>
            <a:r>
              <a:rPr lang="en"/>
              <a:t> (Integer)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浮點數 (Float)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布林值 (Boolean)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字串 (String)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NULL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資源 (Resource)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陣列 (Array)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物件 (object)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以下先介紹前四種資料型態。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 輸出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4160697"/>
            <a:ext cx="8520600" cy="89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print 一次只能輸出一個字串。</a:t>
            </a:r>
            <a:br>
              <a:rPr lang="en"/>
            </a:br>
            <a:r>
              <a:rPr lang="en"/>
              <a:t>print 永遠會回傳 1。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2117973"/>
            <a:ext cx="8520600" cy="77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echo 可以輸出一或多個字串，分別用逗號隔開。</a:t>
            </a:r>
            <a:br>
              <a:rPr lang="en"/>
            </a:br>
            <a:r>
              <a:rPr lang="en"/>
              <a:t>echo 不是函式，沒有回傳值。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639179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echo str1 [, str2 [, str3 ...]]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3681904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 str1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註解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// 單行註解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# 這也是單行註解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/* 這是多行註解 */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整數 (Integer)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舉凡 1、6、-4、32 … 等等均為整數型態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整數範圍在 -(2</a:t>
            </a:r>
            <a:r>
              <a:rPr baseline="30000" lang="en"/>
              <a:t>31</a:t>
            </a:r>
            <a:r>
              <a:rPr lang="en"/>
              <a:t>-1) 到 2</a:t>
            </a:r>
            <a:r>
              <a:rPr baseline="30000" lang="en"/>
              <a:t>31</a:t>
            </a:r>
            <a:r>
              <a:rPr lang="en"/>
              <a:t>-1 之間 (也就是 -2147483647 到 2147483647)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0 開頭的整數代表是八進位，0x 開頭的整數代表是十六進位</a:t>
            </a:r>
            <a:br>
              <a:rPr lang="en"/>
            </a:br>
            <a:r>
              <a:rPr lang="en"/>
              <a:t>E.g. 010 是 8 的八進位表示法，0x10 是 16 的十六進位表示法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超過上述範圍的整數，例如 2147483648 或 -2147483648，PHP 會自動將其轉換成浮點數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浮點數 (Float)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帶有小數點的數即是浮點數，諸如 1.1、3.14、4.0 等等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另外使用科學記號表示的數也是浮點數，例如 314E-2、0.271E1。科學記號中的 E 或 e 不分大小寫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浮點數的範圍取決於電腦平台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布林值 (Boolean)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包含 </a:t>
            </a:r>
            <a:r>
              <a:rPr lang="en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(真) 和 </a:t>
            </a:r>
            <a:r>
              <a:rPr lang="en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 (偽) 兩種值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字串 (String)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任何字母、數字、文字、符號組成的句子即為字串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需用兩個單引號或兩個雙引號括起來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E.g., "這是一個雙引號括起的字串", '這則是一個由單引號括起的字串'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字串 - 跳脫字元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633589"/>
            <a:ext cx="8520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在字串中表示某些字符須使用跳脫字元來表示</a:t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303275" y="207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{97763472-7101-4219-A5D3-4C591D4A6336}</a:tableStyleId>
              </a:tblPr>
              <a:tblGrid>
                <a:gridCol w="1521850"/>
                <a:gridCol w="7015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字元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說明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\n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換行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\t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Tab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\$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表示錢字號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\\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表示反斜線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\'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在單引號字串中表示單引號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\"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在雙引號字串中表示雙引號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變數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以上介紹的資料型態須要存放起來才比較好加以利用，存取資料的地方我們會給他一個名字，以便日後提取。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存取的地方、名稱、存取的值，這些屬性集合起來就是一個「變數」。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變數 - 命名規則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PHP 中，任何變數前面須冠上錢字符號 ($)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接下來的第一個字元必須是底線或英文字母，再接著的字元可以是底線、英文字母、阿拉伯數字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變數名稱有大小寫之分，例如 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$variable</a:t>
            </a:r>
            <a:r>
              <a:rPr lang="en"/>
              <a:t> 和 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$Variable</a:t>
            </a:r>
            <a:r>
              <a:rPr lang="en"/>
              <a:t> 會是兩個不同的變數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