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7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4eaaba29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4eaaba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4eaaba29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4eaaba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4fe5c5a9_0_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4fe5c5a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4eaaba29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4eaaba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4fe5c5a9_0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4fe5c5a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4eaaba29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4eaaba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4fe5c5a9_0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4fe5c5a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4eaaba29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4eaaba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4fe5c5a9_0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64fe5c5a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4fe5c5a9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4fe5c5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4eaaba29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4eaaba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4fe5c5a9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4fe5c5a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eaaba29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4eaaba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4fe5c5a9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4fe5c5a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4fe5c5a9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4fe5c5a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4fe5c5a9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4fe5c5a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4fe5c5a9_0_1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4fe5c5a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536626"/>
            <a:ext cx="8520600" cy="48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2029824"/>
            <a:ext cx="85206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是一個條件式，條件式的結果若是 true，則 statement 會被執行；若為 false，則跳過 statement 不執行。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941175" y="3486400"/>
            <a:ext cx="2453375" cy="84647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condition</a:t>
            </a:r>
            <a:endParaRPr sz="1800"/>
          </a:p>
        </p:txBody>
      </p:sp>
      <p:sp>
        <p:nvSpPr>
          <p:cNvPr id="66" name="Google Shape;66;p13"/>
          <p:cNvSpPr/>
          <p:nvPr/>
        </p:nvSpPr>
        <p:spPr>
          <a:xfrm>
            <a:off x="2941150" y="5179375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</a:t>
            </a:r>
            <a:endParaRPr sz="1800"/>
          </a:p>
        </p:txBody>
      </p:sp>
      <p:cxnSp>
        <p:nvCxnSpPr>
          <p:cNvPr id="67" name="Google Shape;67;p13"/>
          <p:cNvCxnSpPr>
            <a:stCxn id="65" idx="2"/>
            <a:endCxn id="66" idx="0"/>
          </p:cNvCxnSpPr>
          <p:nvPr/>
        </p:nvCxnSpPr>
        <p:spPr>
          <a:xfrm>
            <a:off x="4167863" y="4332875"/>
            <a:ext cx="0" cy="84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4167850" y="4436900"/>
            <a:ext cx="1004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rue</a:t>
            </a:r>
            <a:endParaRPr sz="1800"/>
          </a:p>
        </p:txBody>
      </p:sp>
      <p:sp>
        <p:nvSpPr>
          <p:cNvPr id="69" name="Google Shape;69;p13"/>
          <p:cNvSpPr txBox="1"/>
          <p:nvPr/>
        </p:nvSpPr>
        <p:spPr>
          <a:xfrm>
            <a:off x="2381675" y="4436900"/>
            <a:ext cx="8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cxnSp>
        <p:nvCxnSpPr>
          <p:cNvPr id="70" name="Google Shape;70;p13"/>
          <p:cNvCxnSpPr>
            <a:stCxn id="65" idx="1"/>
          </p:cNvCxnSpPr>
          <p:nvPr/>
        </p:nvCxnSpPr>
        <p:spPr>
          <a:xfrm flipH="1">
            <a:off x="2381675" y="3909638"/>
            <a:ext cx="559500" cy="2503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endCxn id="65" idx="0"/>
          </p:cNvCxnSpPr>
          <p:nvPr/>
        </p:nvCxnSpPr>
        <p:spPr>
          <a:xfrm>
            <a:off x="4167863" y="2998600"/>
            <a:ext cx="0" cy="48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6" idx="2"/>
          </p:cNvCxnSpPr>
          <p:nvPr/>
        </p:nvCxnSpPr>
        <p:spPr>
          <a:xfrm>
            <a:off x="4167850" y="5753275"/>
            <a:ext cx="0" cy="96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/>
          <p:nvPr/>
        </p:nvCxnSpPr>
        <p:spPr>
          <a:xfrm>
            <a:off x="2381650" y="6398875"/>
            <a:ext cx="179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 迴圈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633626"/>
            <a:ext cx="8520600" cy="1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2846024"/>
            <a:ext cx="8520600" cy="17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進入 while 迴圈時先檢查 condition，若為 false 則跳過 statements 不執行；若為 true 則進入迴圈執行 statements。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每執行完一輪後再次檢查 condition，若為 false 則跳出迴圈；若為 true 則再執行一輪。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3122913" y="1571063"/>
            <a:ext cx="2453375" cy="84647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condition</a:t>
            </a:r>
            <a:endParaRPr sz="1800"/>
          </a:p>
        </p:txBody>
      </p:sp>
      <p:sp>
        <p:nvSpPr>
          <p:cNvPr id="165" name="Google Shape;165;p23"/>
          <p:cNvSpPr/>
          <p:nvPr/>
        </p:nvSpPr>
        <p:spPr>
          <a:xfrm>
            <a:off x="3122888" y="3264038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statements</a:t>
            </a:r>
            <a:endParaRPr sz="1800"/>
          </a:p>
        </p:txBody>
      </p:sp>
      <p:cxnSp>
        <p:nvCxnSpPr>
          <p:cNvPr id="166" name="Google Shape;166;p23"/>
          <p:cNvCxnSpPr>
            <a:stCxn id="164" idx="2"/>
            <a:endCxn id="165" idx="0"/>
          </p:cNvCxnSpPr>
          <p:nvPr/>
        </p:nvCxnSpPr>
        <p:spPr>
          <a:xfrm>
            <a:off x="4349600" y="2417538"/>
            <a:ext cx="0" cy="84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 txBox="1"/>
          <p:nvPr/>
        </p:nvSpPr>
        <p:spPr>
          <a:xfrm>
            <a:off x="4349588" y="2521563"/>
            <a:ext cx="1004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</a:t>
            </a:r>
            <a:endParaRPr sz="1800"/>
          </a:p>
        </p:txBody>
      </p:sp>
      <p:sp>
        <p:nvSpPr>
          <p:cNvPr id="168" name="Google Shape;168;p23"/>
          <p:cNvSpPr txBox="1"/>
          <p:nvPr/>
        </p:nvSpPr>
        <p:spPr>
          <a:xfrm>
            <a:off x="2563413" y="2521563"/>
            <a:ext cx="8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cxnSp>
        <p:nvCxnSpPr>
          <p:cNvPr id="169" name="Google Shape;169;p23"/>
          <p:cNvCxnSpPr>
            <a:stCxn id="164" idx="1"/>
          </p:cNvCxnSpPr>
          <p:nvPr/>
        </p:nvCxnSpPr>
        <p:spPr>
          <a:xfrm flipH="1">
            <a:off x="2563413" y="1994300"/>
            <a:ext cx="559500" cy="2503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3"/>
          <p:cNvCxnSpPr>
            <a:endCxn id="164" idx="0"/>
          </p:cNvCxnSpPr>
          <p:nvPr/>
        </p:nvCxnSpPr>
        <p:spPr>
          <a:xfrm>
            <a:off x="4349600" y="1083263"/>
            <a:ext cx="0" cy="48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>
            <a:stCxn id="165" idx="2"/>
          </p:cNvCxnSpPr>
          <p:nvPr/>
        </p:nvCxnSpPr>
        <p:spPr>
          <a:xfrm>
            <a:off x="4349588" y="3837938"/>
            <a:ext cx="0" cy="193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/>
          <p:nvPr/>
        </p:nvCxnSpPr>
        <p:spPr>
          <a:xfrm>
            <a:off x="2563388" y="4483538"/>
            <a:ext cx="179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65" idx="3"/>
            <a:endCxn id="164" idx="3"/>
          </p:cNvCxnSpPr>
          <p:nvPr/>
        </p:nvCxnSpPr>
        <p:spPr>
          <a:xfrm flipH="1" rot="10800000">
            <a:off x="5576288" y="1994288"/>
            <a:ext cx="600" cy="1556700"/>
          </a:xfrm>
          <a:prstGeom prst="bentConnector3">
            <a:avLst>
              <a:gd fmla="val 1673875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 ... while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633626"/>
            <a:ext cx="8520600" cy="1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}while(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2962531"/>
            <a:ext cx="85206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先執行 statements 一輪後檢查 condition。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若 condition 為 true 則再執行一輪；若為 false 則跳出迴圈。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2724050" y="3335700"/>
            <a:ext cx="2453375" cy="84647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condition</a:t>
            </a:r>
            <a:endParaRPr sz="1800"/>
          </a:p>
        </p:txBody>
      </p:sp>
      <p:sp>
        <p:nvSpPr>
          <p:cNvPr id="186" name="Google Shape;186;p25"/>
          <p:cNvSpPr/>
          <p:nvPr/>
        </p:nvSpPr>
        <p:spPr>
          <a:xfrm>
            <a:off x="2724038" y="2166413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statements</a:t>
            </a:r>
            <a:endParaRPr sz="1800"/>
          </a:p>
        </p:txBody>
      </p:sp>
      <p:sp>
        <p:nvSpPr>
          <p:cNvPr id="187" name="Google Shape;187;p25"/>
          <p:cNvSpPr txBox="1"/>
          <p:nvPr/>
        </p:nvSpPr>
        <p:spPr>
          <a:xfrm>
            <a:off x="5415538" y="2923150"/>
            <a:ext cx="1004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</a:t>
            </a:r>
            <a:endParaRPr sz="1800"/>
          </a:p>
        </p:txBody>
      </p:sp>
      <p:sp>
        <p:nvSpPr>
          <p:cNvPr id="188" name="Google Shape;188;p25"/>
          <p:cNvSpPr txBox="1"/>
          <p:nvPr/>
        </p:nvSpPr>
        <p:spPr>
          <a:xfrm>
            <a:off x="3950738" y="4408188"/>
            <a:ext cx="8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cxnSp>
        <p:nvCxnSpPr>
          <p:cNvPr id="189" name="Google Shape;189;p25"/>
          <p:cNvCxnSpPr>
            <a:stCxn id="185" idx="2"/>
          </p:cNvCxnSpPr>
          <p:nvPr/>
        </p:nvCxnSpPr>
        <p:spPr>
          <a:xfrm>
            <a:off x="3950738" y="4182175"/>
            <a:ext cx="0" cy="137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>
            <a:stCxn id="185" idx="3"/>
            <a:endCxn id="186" idx="3"/>
          </p:cNvCxnSpPr>
          <p:nvPr/>
        </p:nvCxnSpPr>
        <p:spPr>
          <a:xfrm flipH="1" rot="10800000">
            <a:off x="5177425" y="2453338"/>
            <a:ext cx="600" cy="1305600"/>
          </a:xfrm>
          <a:prstGeom prst="bentConnector3">
            <a:avLst>
              <a:gd fmla="val 3968958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5"/>
          <p:cNvCxnSpPr>
            <a:stCxn id="186" idx="2"/>
            <a:endCxn id="185" idx="0"/>
          </p:cNvCxnSpPr>
          <p:nvPr/>
        </p:nvCxnSpPr>
        <p:spPr>
          <a:xfrm>
            <a:off x="3950738" y="2740313"/>
            <a:ext cx="0" cy="59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5"/>
          <p:cNvCxnSpPr>
            <a:endCxn id="186" idx="0"/>
          </p:cNvCxnSpPr>
          <p:nvPr/>
        </p:nvCxnSpPr>
        <p:spPr>
          <a:xfrm>
            <a:off x="3950738" y="1298513"/>
            <a:ext cx="0" cy="8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 迴圈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633625"/>
            <a:ext cx="8520600" cy="104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2997600"/>
            <a:ext cx="85206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通常我們會在 initializer 的部分初始化計數器，iterator 的部分改變計數器的值，condition 的部分用一些比較運算式檢查計數器的值，true 則繼續執行迴圈，false 則跳出迴圈。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迴圈開始時首先在 initializer 初始計數器，接著檢查 conditio，false 則跳出迴圈，true 則執行 statements。statements 執行完後 iterator 中的算式會改變計數器的值，改變完後再次檢查 condition，false 則跳出，true 則執行 statement…</a:t>
            </a:r>
            <a:br>
              <a:rPr lang="en"/>
            </a:br>
            <a:r>
              <a:rPr lang="en"/>
              <a:t>如此周而復始。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for(;;) 是不會停止的無窮迴圈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3208988" y="1901063"/>
            <a:ext cx="2453375" cy="84647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condition</a:t>
            </a:r>
            <a:endParaRPr sz="1800"/>
          </a:p>
        </p:txBody>
      </p:sp>
      <p:sp>
        <p:nvSpPr>
          <p:cNvPr id="205" name="Google Shape;205;p27"/>
          <p:cNvSpPr/>
          <p:nvPr/>
        </p:nvSpPr>
        <p:spPr>
          <a:xfrm>
            <a:off x="3208963" y="3594038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statements</a:t>
            </a:r>
            <a:endParaRPr sz="1800"/>
          </a:p>
        </p:txBody>
      </p:sp>
      <p:cxnSp>
        <p:nvCxnSpPr>
          <p:cNvPr id="206" name="Google Shape;206;p27"/>
          <p:cNvCxnSpPr>
            <a:stCxn id="204" idx="2"/>
            <a:endCxn id="205" idx="0"/>
          </p:cNvCxnSpPr>
          <p:nvPr/>
        </p:nvCxnSpPr>
        <p:spPr>
          <a:xfrm>
            <a:off x="4435675" y="2747538"/>
            <a:ext cx="0" cy="84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7"/>
          <p:cNvSpPr txBox="1"/>
          <p:nvPr/>
        </p:nvSpPr>
        <p:spPr>
          <a:xfrm>
            <a:off x="4435663" y="2851563"/>
            <a:ext cx="1004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</a:t>
            </a:r>
            <a:endParaRPr sz="1800"/>
          </a:p>
        </p:txBody>
      </p:sp>
      <p:sp>
        <p:nvSpPr>
          <p:cNvPr id="208" name="Google Shape;208;p27"/>
          <p:cNvSpPr txBox="1"/>
          <p:nvPr/>
        </p:nvSpPr>
        <p:spPr>
          <a:xfrm>
            <a:off x="2649488" y="2851563"/>
            <a:ext cx="8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cxnSp>
        <p:nvCxnSpPr>
          <p:cNvPr id="209" name="Google Shape;209;p27"/>
          <p:cNvCxnSpPr>
            <a:stCxn id="204" idx="1"/>
          </p:cNvCxnSpPr>
          <p:nvPr/>
        </p:nvCxnSpPr>
        <p:spPr>
          <a:xfrm flipH="1">
            <a:off x="2639888" y="2324300"/>
            <a:ext cx="569100" cy="39168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>
            <a:stCxn id="211" idx="2"/>
            <a:endCxn id="204" idx="0"/>
          </p:cNvCxnSpPr>
          <p:nvPr/>
        </p:nvCxnSpPr>
        <p:spPr>
          <a:xfrm>
            <a:off x="4435675" y="1381850"/>
            <a:ext cx="0" cy="51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7"/>
          <p:cNvCxnSpPr>
            <a:stCxn id="205" idx="2"/>
            <a:endCxn id="213" idx="0"/>
          </p:cNvCxnSpPr>
          <p:nvPr/>
        </p:nvCxnSpPr>
        <p:spPr>
          <a:xfrm>
            <a:off x="4435663" y="4167938"/>
            <a:ext cx="0" cy="62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2642263" y="6219588"/>
            <a:ext cx="179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7"/>
          <p:cNvCxnSpPr>
            <a:stCxn id="213" idx="3"/>
            <a:endCxn id="204" idx="3"/>
          </p:cNvCxnSpPr>
          <p:nvPr/>
        </p:nvCxnSpPr>
        <p:spPr>
          <a:xfrm flipH="1" rot="10800000">
            <a:off x="5662363" y="2324425"/>
            <a:ext cx="600" cy="27546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7"/>
          <p:cNvSpPr/>
          <p:nvPr/>
        </p:nvSpPr>
        <p:spPr>
          <a:xfrm>
            <a:off x="3208975" y="807950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Initializer</a:t>
            </a:r>
            <a:endParaRPr sz="1800"/>
          </a:p>
        </p:txBody>
      </p:sp>
      <p:cxnSp>
        <p:nvCxnSpPr>
          <p:cNvPr id="216" name="Google Shape;216;p27"/>
          <p:cNvCxnSpPr>
            <a:endCxn id="211" idx="0"/>
          </p:cNvCxnSpPr>
          <p:nvPr/>
        </p:nvCxnSpPr>
        <p:spPr>
          <a:xfrm>
            <a:off x="4435675" y="133550"/>
            <a:ext cx="0" cy="67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7"/>
          <p:cNvSpPr/>
          <p:nvPr/>
        </p:nvSpPr>
        <p:spPr>
          <a:xfrm>
            <a:off x="3208963" y="4792075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Iterator</a:t>
            </a:r>
            <a:endParaRPr sz="1800"/>
          </a:p>
        </p:txBody>
      </p:sp>
      <p:cxnSp>
        <p:nvCxnSpPr>
          <p:cNvPr id="217" name="Google Shape;217;p27"/>
          <p:cNvCxnSpPr>
            <a:stCxn id="213" idx="2"/>
          </p:cNvCxnSpPr>
          <p:nvPr/>
        </p:nvCxnSpPr>
        <p:spPr>
          <a:xfrm>
            <a:off x="4435663" y="5365975"/>
            <a:ext cx="0" cy="124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633625"/>
            <a:ext cx="8520600" cy="166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break;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3378551"/>
            <a:ext cx="8520600" cy="166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迴圈中的程式執行到 break 時會被強制跳出迴圈，在 break 之後的 statements2 不會被執行。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break 適用於 for、while、do while 等等所有種類的迴圈，此處只是以 while 舉例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633625"/>
            <a:ext cx="8520600" cy="164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continue;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3357430"/>
            <a:ext cx="8520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迴圈中的程式執行到 continue 時，會直接開始下一輪循環，continue 之後的 statements2 會被跳過。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continue 適用於 for、while、do while 等等所有種類的迴圈，此處只是以 while 舉例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1633626"/>
            <a:ext cx="85206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若 statement 多於一行，則要以大括號 {} 括起。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11700" y="2272176"/>
            <a:ext cx="8520600" cy="204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…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...  else </a:t>
            </a:r>
            <a:r>
              <a:rPr lang="en"/>
              <a:t>...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633600"/>
            <a:ext cx="8520600" cy="204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else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3902450"/>
            <a:ext cx="8520600" cy="88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若 condition 為 true，則執行 statements1，並跳過 statements2；</a:t>
            </a:r>
            <a:br>
              <a:rPr lang="en"/>
            </a:br>
            <a:r>
              <a:rPr lang="en"/>
              <a:t>否則的話，跳過 statements1，執行 statements2。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4715450" y="1721650"/>
            <a:ext cx="2453375" cy="84647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condition</a:t>
            </a:r>
            <a:endParaRPr sz="1800"/>
          </a:p>
        </p:txBody>
      </p:sp>
      <p:sp>
        <p:nvSpPr>
          <p:cNvPr id="93" name="Google Shape;93;p16"/>
          <p:cNvSpPr/>
          <p:nvPr/>
        </p:nvSpPr>
        <p:spPr>
          <a:xfrm>
            <a:off x="4715425" y="3414625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statements1</a:t>
            </a:r>
            <a:endParaRPr sz="1800"/>
          </a:p>
        </p:txBody>
      </p:sp>
      <p:cxnSp>
        <p:nvCxnSpPr>
          <p:cNvPr id="94" name="Google Shape;94;p16"/>
          <p:cNvCxnSpPr>
            <a:stCxn id="92" idx="2"/>
            <a:endCxn id="93" idx="0"/>
          </p:cNvCxnSpPr>
          <p:nvPr/>
        </p:nvCxnSpPr>
        <p:spPr>
          <a:xfrm>
            <a:off x="5942138" y="2568125"/>
            <a:ext cx="0" cy="84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5942125" y="2672150"/>
            <a:ext cx="1004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</a:t>
            </a:r>
            <a:endParaRPr sz="1800"/>
          </a:p>
        </p:txBody>
      </p:sp>
      <p:sp>
        <p:nvSpPr>
          <p:cNvPr id="96" name="Google Shape;96;p16"/>
          <p:cNvSpPr txBox="1"/>
          <p:nvPr/>
        </p:nvSpPr>
        <p:spPr>
          <a:xfrm>
            <a:off x="3201875" y="2672150"/>
            <a:ext cx="8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cxnSp>
        <p:nvCxnSpPr>
          <p:cNvPr id="97" name="Google Shape;97;p16"/>
          <p:cNvCxnSpPr>
            <a:stCxn id="92" idx="1"/>
            <a:endCxn id="98" idx="0"/>
          </p:cNvCxnSpPr>
          <p:nvPr/>
        </p:nvCxnSpPr>
        <p:spPr>
          <a:xfrm flipH="1">
            <a:off x="3201950" y="2144888"/>
            <a:ext cx="1513500" cy="12696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endCxn id="92" idx="0"/>
          </p:cNvCxnSpPr>
          <p:nvPr/>
        </p:nvCxnSpPr>
        <p:spPr>
          <a:xfrm>
            <a:off x="5942138" y="1233850"/>
            <a:ext cx="0" cy="48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3" idx="2"/>
          </p:cNvCxnSpPr>
          <p:nvPr/>
        </p:nvCxnSpPr>
        <p:spPr>
          <a:xfrm>
            <a:off x="5942125" y="3988525"/>
            <a:ext cx="0" cy="163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/>
          <p:nvPr/>
        </p:nvSpPr>
        <p:spPr>
          <a:xfrm>
            <a:off x="1975175" y="3414625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statements2</a:t>
            </a:r>
            <a:endParaRPr sz="1800"/>
          </a:p>
        </p:txBody>
      </p:sp>
      <p:cxnSp>
        <p:nvCxnSpPr>
          <p:cNvPr id="101" name="Google Shape;101;p16"/>
          <p:cNvCxnSpPr>
            <a:stCxn id="98" idx="2"/>
          </p:cNvCxnSpPr>
          <p:nvPr/>
        </p:nvCxnSpPr>
        <p:spPr>
          <a:xfrm flipH="1" rot="-5400000">
            <a:off x="4209725" y="2980675"/>
            <a:ext cx="717300" cy="27330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elseif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633625"/>
            <a:ext cx="8520600" cy="422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elseif(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elseif(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condition3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else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statementsN+1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 condition1 為 true，執行 statements1，然後跳過剩下的 statements；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如果 condition1 為 false，檢查 condition2，若為 true 則執行 statements2，並</a:t>
            </a:r>
            <a:r>
              <a:rPr lang="en"/>
              <a:t>跳過剩下的 statements；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若 condition2 也是 false，則檢查 condition3 … 以下以此類推；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若全部的 condition 都為 false，則執行 else 中的 statementsN+1。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statements1 到 statementsN+1 中只會有一個被執行。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6484938" y="670675"/>
            <a:ext cx="2453375" cy="84647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condition1</a:t>
            </a:r>
            <a:endParaRPr sz="1800"/>
          </a:p>
        </p:txBody>
      </p:sp>
      <p:sp>
        <p:nvSpPr>
          <p:cNvPr id="119" name="Google Shape;119;p19"/>
          <p:cNvSpPr/>
          <p:nvPr/>
        </p:nvSpPr>
        <p:spPr>
          <a:xfrm>
            <a:off x="6502888" y="2126975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statements1</a:t>
            </a:r>
            <a:endParaRPr sz="1800"/>
          </a:p>
        </p:txBody>
      </p:sp>
      <p:cxnSp>
        <p:nvCxnSpPr>
          <p:cNvPr id="120" name="Google Shape;120;p19"/>
          <p:cNvCxnSpPr>
            <a:stCxn id="118" idx="2"/>
            <a:endCxn id="119" idx="0"/>
          </p:cNvCxnSpPr>
          <p:nvPr/>
        </p:nvCxnSpPr>
        <p:spPr>
          <a:xfrm>
            <a:off x="7711625" y="1517150"/>
            <a:ext cx="18000" cy="60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 txBox="1"/>
          <p:nvPr/>
        </p:nvSpPr>
        <p:spPr>
          <a:xfrm>
            <a:off x="7711625" y="1502763"/>
            <a:ext cx="1004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</a:t>
            </a:r>
            <a:endParaRPr sz="1800"/>
          </a:p>
        </p:txBody>
      </p:sp>
      <p:sp>
        <p:nvSpPr>
          <p:cNvPr id="122" name="Google Shape;122;p19"/>
          <p:cNvSpPr txBox="1"/>
          <p:nvPr/>
        </p:nvSpPr>
        <p:spPr>
          <a:xfrm>
            <a:off x="5129250" y="1502775"/>
            <a:ext cx="8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cxnSp>
        <p:nvCxnSpPr>
          <p:cNvPr id="123" name="Google Shape;123;p19"/>
          <p:cNvCxnSpPr>
            <a:stCxn id="118" idx="1"/>
            <a:endCxn id="124" idx="0"/>
          </p:cNvCxnSpPr>
          <p:nvPr/>
        </p:nvCxnSpPr>
        <p:spPr>
          <a:xfrm flipH="1">
            <a:off x="5147238" y="1093913"/>
            <a:ext cx="1337700" cy="10332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>
            <a:endCxn id="118" idx="0"/>
          </p:cNvCxnSpPr>
          <p:nvPr/>
        </p:nvCxnSpPr>
        <p:spPr>
          <a:xfrm>
            <a:off x="7711625" y="182875"/>
            <a:ext cx="0" cy="48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19" idx="2"/>
          </p:cNvCxnSpPr>
          <p:nvPr/>
        </p:nvCxnSpPr>
        <p:spPr>
          <a:xfrm>
            <a:off x="7729588" y="2700875"/>
            <a:ext cx="0" cy="399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3920400" y="3597513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statements2</a:t>
            </a:r>
            <a:endParaRPr sz="1800"/>
          </a:p>
        </p:txBody>
      </p:sp>
      <p:cxnSp>
        <p:nvCxnSpPr>
          <p:cNvPr id="128" name="Google Shape;128;p19"/>
          <p:cNvCxnSpPr>
            <a:stCxn id="127" idx="2"/>
          </p:cNvCxnSpPr>
          <p:nvPr/>
        </p:nvCxnSpPr>
        <p:spPr>
          <a:xfrm flipH="1" rot="-5400000">
            <a:off x="6081450" y="3237063"/>
            <a:ext cx="749700" cy="26184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/>
          <p:nvPr/>
        </p:nvSpPr>
        <p:spPr>
          <a:xfrm>
            <a:off x="3920413" y="2126963"/>
            <a:ext cx="2453375" cy="84647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condition2</a:t>
            </a:r>
            <a:endParaRPr sz="1800"/>
          </a:p>
        </p:txBody>
      </p:sp>
      <p:cxnSp>
        <p:nvCxnSpPr>
          <p:cNvPr id="129" name="Google Shape;129;p19"/>
          <p:cNvCxnSpPr>
            <a:stCxn id="124" idx="2"/>
            <a:endCxn id="127" idx="0"/>
          </p:cNvCxnSpPr>
          <p:nvPr/>
        </p:nvCxnSpPr>
        <p:spPr>
          <a:xfrm>
            <a:off x="5147100" y="2973438"/>
            <a:ext cx="0" cy="62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/>
          <p:nvPr/>
        </p:nvSpPr>
        <p:spPr>
          <a:xfrm>
            <a:off x="1300138" y="3461225"/>
            <a:ext cx="2453375" cy="846475"/>
          </a:xfrm>
          <a:prstGeom prst="flowChartDecision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condition3</a:t>
            </a:r>
            <a:endParaRPr sz="1800"/>
          </a:p>
        </p:txBody>
      </p:sp>
      <p:cxnSp>
        <p:nvCxnSpPr>
          <p:cNvPr id="131" name="Google Shape;131;p19"/>
          <p:cNvCxnSpPr>
            <a:stCxn id="124" idx="1"/>
            <a:endCxn id="130" idx="0"/>
          </p:cNvCxnSpPr>
          <p:nvPr/>
        </p:nvCxnSpPr>
        <p:spPr>
          <a:xfrm flipH="1">
            <a:off x="2526913" y="2550200"/>
            <a:ext cx="1393500" cy="9111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/>
          <p:nvPr/>
        </p:nvSpPr>
        <p:spPr>
          <a:xfrm>
            <a:off x="1300125" y="4921125"/>
            <a:ext cx="2453400" cy="5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statements3</a:t>
            </a:r>
            <a:endParaRPr sz="1800"/>
          </a:p>
        </p:txBody>
      </p:sp>
      <p:cxnSp>
        <p:nvCxnSpPr>
          <p:cNvPr id="133" name="Google Shape;133;p19"/>
          <p:cNvCxnSpPr>
            <a:stCxn id="130" idx="2"/>
            <a:endCxn id="132" idx="0"/>
          </p:cNvCxnSpPr>
          <p:nvPr/>
        </p:nvCxnSpPr>
        <p:spPr>
          <a:xfrm>
            <a:off x="2526825" y="4307700"/>
            <a:ext cx="0" cy="61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30" idx="1"/>
          </p:cNvCxnSpPr>
          <p:nvPr/>
        </p:nvCxnSpPr>
        <p:spPr>
          <a:xfrm flipH="1">
            <a:off x="573838" y="3884463"/>
            <a:ext cx="726300" cy="1395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stCxn id="132" idx="2"/>
          </p:cNvCxnSpPr>
          <p:nvPr/>
        </p:nvCxnSpPr>
        <p:spPr>
          <a:xfrm flipH="1" rot="-5400000">
            <a:off x="4766775" y="3255075"/>
            <a:ext cx="712200" cy="51921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 txBox="1"/>
          <p:nvPr/>
        </p:nvSpPr>
        <p:spPr>
          <a:xfrm>
            <a:off x="5129250" y="2966125"/>
            <a:ext cx="1004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</a:t>
            </a:r>
            <a:endParaRPr sz="1800"/>
          </a:p>
        </p:txBody>
      </p:sp>
      <p:sp>
        <p:nvSpPr>
          <p:cNvPr id="137" name="Google Shape;137;p19"/>
          <p:cNvSpPr txBox="1"/>
          <p:nvPr/>
        </p:nvSpPr>
        <p:spPr>
          <a:xfrm>
            <a:off x="2526825" y="4295150"/>
            <a:ext cx="1004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true</a:t>
            </a:r>
            <a:endParaRPr sz="1800"/>
          </a:p>
        </p:txBody>
      </p:sp>
      <p:sp>
        <p:nvSpPr>
          <p:cNvPr id="138" name="Google Shape;138;p19"/>
          <p:cNvSpPr txBox="1"/>
          <p:nvPr/>
        </p:nvSpPr>
        <p:spPr>
          <a:xfrm>
            <a:off x="2526925" y="2971500"/>
            <a:ext cx="8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sp>
        <p:nvSpPr>
          <p:cNvPr id="139" name="Google Shape;139;p19"/>
          <p:cNvSpPr txBox="1"/>
          <p:nvPr/>
        </p:nvSpPr>
        <p:spPr>
          <a:xfrm>
            <a:off x="588250" y="4295150"/>
            <a:ext cx="8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</p:txBody>
      </p:sp>
      <p:sp>
        <p:nvSpPr>
          <p:cNvPr id="140" name="Google Shape;140;p19"/>
          <p:cNvSpPr txBox="1"/>
          <p:nvPr/>
        </p:nvSpPr>
        <p:spPr>
          <a:xfrm>
            <a:off x="-14350" y="5509350"/>
            <a:ext cx="1133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以此類推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633623"/>
            <a:ext cx="8520600" cy="3904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switch(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case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break;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case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break;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…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default: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statementsN+1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break;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給予 switch 一個算式 expression，switch 會一個 case 一個 case 去比 value 是否和算式的結果相同。</a:t>
            </a:r>
            <a:br>
              <a:rPr lang="en"/>
            </a:br>
            <a:r>
              <a:rPr lang="en"/>
              <a:t>若找到相同者，則執行該 case 下的 statements，直到執行到 break 後跳出 switch。</a:t>
            </a:r>
            <a:br>
              <a:rPr lang="en"/>
            </a:br>
            <a:r>
              <a:rPr lang="en"/>
              <a:t>若沒有相同的值，則執行 default 下的 statements。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若沒有加上 break，switch 中的程式會一直執行下去，直到看到 break 為止。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