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FADEBB8-7B5A-4223-9C99-9522B45E7DB2}">
  <a:tblStyle styleId="{6FADEBB8-7B5A-4223-9C99-9522B45E7D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54f6876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54f687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54f68760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54f6876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769cc580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769cc58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769cc580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769cc58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769cc580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769cc58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769cc580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769cc58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54f68760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54f6876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769cc580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769cc5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769cc580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769cc5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769cc580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769cc5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54f68760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54f6876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54f68760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54f6876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54f68760_0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54f6876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54f68760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54f6876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54f68760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54f6876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篩選記錄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633625"/>
            <a:ext cx="8520600" cy="1695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 欄位名稱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 AS 新欄位名稱]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[, 欄位名稱[ AS 新欄位名稱][,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FROM 資料表名稱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[WHERE 條件子句]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[ORDER BY  排序子句 {ASC|DESC}]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[LIMIT [第幾筆開始,] 資料筆數]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建立資料表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633625"/>
            <a:ext cx="8520600" cy="110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CREATE TABLE 資料表名稱 (欄位名稱1 資料形態1 [欄位選項][, 欄位名稱2 資料名稱2 [欄位選項][,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[欄位名稱n 資料名稱n [欄位選項]]]][, PRIMARY KEY(欄位名稱)])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常用資料型態──數值</a:t>
            </a:r>
            <a:endParaRPr/>
          </a:p>
        </p:txBody>
      </p:sp>
      <p:graphicFrame>
        <p:nvGraphicFramePr>
          <p:cNvPr id="125" name="Google Shape;125;p23"/>
          <p:cNvGraphicFramePr/>
          <p:nvPr/>
        </p:nvGraphicFramePr>
        <p:xfrm>
          <a:off x="311700" y="16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{6FADEBB8-7B5A-4223-9C99-9522B45E7DB2}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資料型態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空間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TINYINT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bytes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bytes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</a:t>
                      </a:r>
                      <a:br>
                        <a:rPr lang="en"/>
                      </a:b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bytes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bytes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常用資料型態──日期時間</a:t>
            </a:r>
            <a:endParaRPr/>
          </a:p>
        </p:txBody>
      </p:sp>
      <p:graphicFrame>
        <p:nvGraphicFramePr>
          <p:cNvPr id="131" name="Google Shape;131;p24"/>
          <p:cNvGraphicFramePr/>
          <p:nvPr/>
        </p:nvGraphicFramePr>
        <p:xfrm>
          <a:off x="311700" y="16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{6FADEBB8-7B5A-4223-9C99-9522B45E7DB2}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資料型態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說明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儲存格式為 'YYYY-MM-DD HH:MM:SS'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TIMESTAMP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儲存 1970-01-01 00:00:00 以來的秒數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常用資料型態──字串</a:t>
            </a:r>
            <a:endParaRPr/>
          </a:p>
        </p:txBody>
      </p:sp>
      <p:graphicFrame>
        <p:nvGraphicFramePr>
          <p:cNvPr id="137" name="Google Shape;137;p25"/>
          <p:cNvGraphicFramePr/>
          <p:nvPr/>
        </p:nvGraphicFramePr>
        <p:xfrm>
          <a:off x="311700" y="16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{6FADEBB8-7B5A-4223-9C99-9522B45E7DB2}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資料型態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說明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可變長度字串，M 表示可以儲存的最大字元數，M 必須介於 0 ~ 65535。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可變長度字串，最多儲存 65535 字元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可變長度字串，最多儲存 2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-1 字元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可變長度字串，最多儲存 2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-1 字元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欄位選項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en"/>
              <a:t>：強迫不可不給值。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DEFAULT 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/>
              <a:t>：設定預設值為 value。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AUTO_INCREMENT</a:t>
            </a:r>
            <a:r>
              <a:rPr lang="en"/>
              <a:t>：Primary Key 欄位可使用，新增資料時自動加 1。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CURRENT_TIMESTAMP</a:t>
            </a:r>
            <a:r>
              <a:rPr lang="en"/>
              <a:t>：Datetime 和 Timestamp 可使用，自動設為新增資料時的時間。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刪除資料表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633628"/>
            <a:ext cx="8520600" cy="4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DROP TABLE 資料表名稱 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篩選記錄──製作新欄位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33625"/>
            <a:ext cx="8520600" cy="110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 數個欄位的運算式 AS 新欄位名稱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FROM 資料表名稱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 中的運算子</a:t>
            </a:r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311700" y="16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{6FADEBB8-7B5A-4223-9C99-9522B45E7DB2}</a:tableStyleId>
              </a:tblPr>
              <a:tblGrid>
                <a:gridCol w="1113600"/>
                <a:gridCol w="1151225"/>
                <a:gridCol w="1179475"/>
                <a:gridCol w="3794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比較運算子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說明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邏輯運算子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說明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等於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若運算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元</a:t>
                      </a:r>
                      <a:r>
                        <a:rPr lang="en"/>
                        <a:t>均為 TRUE，傳回 TRUE，否則傳回  FALSE。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小於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 v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大於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若任一運算元為 TRUE，傳回 TRUE，否則傳回 FALSE。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小於等於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 v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大於等於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若運算元為 TRUE，傳回 FALSE，否則傳回 TRUE。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!=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&lt;&gt;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不等於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 運算子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633625"/>
            <a:ext cx="8520600" cy="110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 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FROM 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 欄位名稱 LIKE '[%]...[%]...[%]'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2802025"/>
            <a:ext cx="8520600" cy="110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比較字串是否符合 LIKE 後面的字串形式。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% 表示可以 match 任意字串 (包含長度為 0)。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新增記錄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633625"/>
            <a:ext cx="8520600" cy="762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 INTO 資料表名稱 (欄位1, 欄位2, ... , 欄位n) 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VALUES (資料1, 資料2, ... 資料n)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更新記錄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633625"/>
            <a:ext cx="8520600" cy="47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UPDATE 資料表名稱 SET 欄位1=資料1, ... , 欄位n=資料n WHERE 條件子句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刪除記錄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633624"/>
            <a:ext cx="8520600" cy="50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DELETE FROM 資料表名稱 WHERE 條件子句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建立資料庫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633632"/>
            <a:ext cx="8520600" cy="776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CREATE DATABASE 資料庫名稱 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[DEFAULT CHARACTER SET 字元集 COLLATE 排序方式]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2514225"/>
            <a:ext cx="8520600" cy="168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建議字元集使用 utf8，排序方式使用 utf8_unicode_ci。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刪除資料庫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633628"/>
            <a:ext cx="8520600" cy="4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DROP DATABASE 資料庫名稱 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