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9ad5ff5d5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9ad5ff5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19ad5ff5d5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ad5ff5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19ad5ff5d5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ad5ff5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19ad5ff5d5_0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ad5ff5d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19ad5ff5d5_0_1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ad5ff5d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9ad5ff5d5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ad5ff5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19ad5ff5d5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ad5ff5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19ad5ff5d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9ad5ff5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9ad5ff5d5_0_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ad5ff5d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19ad5ff5d5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ad5ff5d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9ad5ff5d5_0_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ad5ff5d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9ad5ff5d5_0_1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ad5ff5d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9ad5ff5d5_0_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ad5ff5d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19ad5ff5d5_0_10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ad5ff5d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19ad5ff5d5_0_1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ad5ff5d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1008933"/>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4355671"/>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925674"/>
            <a:ext cx="3054600" cy="204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4155440"/>
            <a:ext cx="3054600" cy="9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1276167"/>
            <a:ext cx="8520600" cy="28383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4216000"/>
            <a:ext cx="8520600" cy="14289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613633"/>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4744471"/>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2408600"/>
            <a:ext cx="7596600" cy="20409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421233"/>
            <a:ext cx="8520600" cy="11085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633633"/>
            <a:ext cx="8520600" cy="44721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21233"/>
            <a:ext cx="8520600" cy="11085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633633"/>
            <a:ext cx="3999900" cy="44721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633633"/>
            <a:ext cx="3999900" cy="44721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21233"/>
            <a:ext cx="8520600" cy="11085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865867"/>
            <a:ext cx="2808000" cy="3713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600200"/>
            <a:ext cx="5878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239033"/>
            <a:ext cx="4045200" cy="23817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3692001"/>
            <a:ext cx="4045200" cy="20988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5625233"/>
            <a:ext cx="5998800" cy="7983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21233"/>
            <a:ext cx="8520600" cy="1108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633633"/>
            <a:ext cx="8520600" cy="44721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php.net/manual/en/faq.passwords.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使用 Password Hashing 的動機</a:t>
            </a:r>
            <a:endParaRPr/>
          </a:p>
        </p:txBody>
      </p:sp>
      <p:sp>
        <p:nvSpPr>
          <p:cNvPr id="63" name="Google Shape;63;p13"/>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出於投機的心理，使用者時常使用相同的帳號密碼註冊多個網站。</a:t>
            </a:r>
            <a:endParaRPr/>
          </a:p>
          <a:p>
            <a:pPr indent="0" lvl="0" marL="0" rtl="0" algn="l">
              <a:spcBef>
                <a:spcPts val="1600"/>
              </a:spcBef>
              <a:spcAft>
                <a:spcPts val="0"/>
              </a:spcAft>
              <a:buNone/>
            </a:pPr>
            <a:r>
              <a:rPr lang="en"/>
              <a:t>若其中一個網站的資料庫被入侵，那駭客就可以使用同一組帳號密碼去登入我們在其他網站註冊的帳號。</a:t>
            </a:r>
            <a:endParaRPr/>
          </a:p>
          <a:p>
            <a:pPr indent="0" lvl="0" marL="0" rtl="0" algn="l">
              <a:spcBef>
                <a:spcPts val="1600"/>
              </a:spcBef>
              <a:spcAft>
                <a:spcPts val="0"/>
              </a:spcAft>
              <a:buNone/>
            </a:pPr>
            <a:r>
              <a:rPr lang="en"/>
              <a:t>為了確保在資料庫被攻破後，能將使用者受到的損害減至最低，現今的網路服務大多不會直接存使用者的密碼，而會先將使用者的密碼輸入一個不可逆的函數，再存函數輸出的值。</a:t>
            </a:r>
            <a:endParaRPr/>
          </a:p>
          <a:p>
            <a:pPr indent="0" lvl="0" marL="0" rtl="0" algn="l">
              <a:spcBef>
                <a:spcPts val="1600"/>
              </a:spcBef>
              <a:spcAft>
                <a:spcPts val="1600"/>
              </a:spcAft>
              <a:buNone/>
            </a:pPr>
            <a:r>
              <a:rPr lang="en"/>
              <a:t>這個不可逆函數通常是 hash function。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73700" y="2408600"/>
            <a:ext cx="7596600" cy="204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Password Hashing in PHP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產生 Password Hashing 字串</a:t>
            </a:r>
            <a:endParaRPr/>
          </a:p>
        </p:txBody>
      </p:sp>
      <p:sp>
        <p:nvSpPr>
          <p:cNvPr id="158" name="Google Shape;158;p23"/>
          <p:cNvSpPr txBox="1"/>
          <p:nvPr>
            <p:ph idx="1" type="body"/>
          </p:nvPr>
        </p:nvSpPr>
        <p:spPr>
          <a:xfrm>
            <a:off x="311700" y="1633626"/>
            <a:ext cx="8520600" cy="820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nsolas"/>
                <a:ea typeface="Consolas"/>
                <a:cs typeface="Consolas"/>
                <a:sym typeface="Consolas"/>
              </a:rPr>
              <a:t>string </a:t>
            </a:r>
            <a:r>
              <a:rPr b="1" lang="en">
                <a:latin typeface="Consolas"/>
                <a:ea typeface="Consolas"/>
                <a:cs typeface="Consolas"/>
                <a:sym typeface="Consolas"/>
              </a:rPr>
              <a:t>password_hash</a:t>
            </a:r>
            <a:r>
              <a:rPr lang="en">
                <a:latin typeface="Consolas"/>
                <a:ea typeface="Consolas"/>
                <a:cs typeface="Consolas"/>
                <a:sym typeface="Consolas"/>
              </a:rPr>
              <a:t> ( string $password , integer $algo [, array $options ] )</a:t>
            </a:r>
            <a:endParaRPr>
              <a:latin typeface="Consolas"/>
              <a:ea typeface="Consolas"/>
              <a:cs typeface="Consolas"/>
              <a:sym typeface="Consolas"/>
            </a:endParaRPr>
          </a:p>
        </p:txBody>
      </p:sp>
      <p:sp>
        <p:nvSpPr>
          <p:cNvPr id="159" name="Google Shape;159;p23"/>
          <p:cNvSpPr txBox="1"/>
          <p:nvPr>
            <p:ph idx="1" type="body"/>
          </p:nvPr>
        </p:nvSpPr>
        <p:spPr>
          <a:xfrm>
            <a:off x="311700" y="2558010"/>
            <a:ext cx="8520600" cy="349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$password</a:t>
            </a:r>
            <a:r>
              <a:rPr lang="en"/>
              <a:t>：密碼字串。</a:t>
            </a:r>
            <a:endParaRPr/>
          </a:p>
          <a:p>
            <a:pPr indent="-342900" lvl="0" marL="457200" rtl="0" algn="l">
              <a:spcBef>
                <a:spcPts val="0"/>
              </a:spcBef>
              <a:spcAft>
                <a:spcPts val="0"/>
              </a:spcAft>
              <a:buSzPts val="1800"/>
              <a:buChar char="❖"/>
            </a:pPr>
            <a:r>
              <a:rPr b="1" lang="en"/>
              <a:t>$algo</a:t>
            </a:r>
            <a:r>
              <a:rPr lang="en"/>
              <a:t>：使用的 hash 演算法，有 PASSWORD_DEFAULT 和 PASSWORD_BCRYPT 兩種。前者使用的演算法在未來有增強的可能，保險起見資料庫中要準備 255 bytes 的欄位來存；後者則固定輸出 60 bytes。</a:t>
            </a:r>
            <a:endParaRPr/>
          </a:p>
          <a:p>
            <a:pPr indent="-342900" lvl="0" marL="457200" rtl="0" algn="l">
              <a:spcBef>
                <a:spcPts val="0"/>
              </a:spcBef>
              <a:spcAft>
                <a:spcPts val="0"/>
              </a:spcAft>
              <a:buSzPts val="1800"/>
              <a:buChar char="❖"/>
            </a:pPr>
            <a:r>
              <a:rPr b="1" lang="en"/>
              <a:t>$options</a:t>
            </a:r>
            <a:r>
              <a:rPr lang="en"/>
              <a:t>：有 salt 和 cost 兩個選項。salt 用來指定要用的 salt，未指定會隨機產生。salt 選項在 PHP7 中已被取消，並強迫使用內建隨機產生。</a:t>
            </a:r>
            <a:br>
              <a:rPr lang="en"/>
            </a:br>
            <a:r>
              <a:rPr lang="en"/>
              <a:t>cost 用來指定產生 hash 要花費的計算量，設的數字越大越安全，但對伺服器負荷也越大。預設是 10。</a:t>
            </a:r>
            <a:endParaRPr/>
          </a:p>
          <a:p>
            <a:pPr indent="0" lvl="0" marL="0" rtl="0" algn="l">
              <a:spcBef>
                <a:spcPts val="1600"/>
              </a:spcBef>
              <a:spcAft>
                <a:spcPts val="1600"/>
              </a:spcAft>
              <a:buNone/>
            </a:pPr>
            <a:r>
              <a:rPr lang="en"/>
              <a:t>若執行成功，回傳 hash value 字串；若有錯誤會回傳 False。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驗證密碼</a:t>
            </a:r>
            <a:endParaRPr/>
          </a:p>
        </p:txBody>
      </p:sp>
      <p:sp>
        <p:nvSpPr>
          <p:cNvPr id="165" name="Google Shape;165;p24"/>
          <p:cNvSpPr txBox="1"/>
          <p:nvPr>
            <p:ph idx="1" type="body"/>
          </p:nvPr>
        </p:nvSpPr>
        <p:spPr>
          <a:xfrm>
            <a:off x="311700" y="1633625"/>
            <a:ext cx="8520600" cy="54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nsolas"/>
                <a:ea typeface="Consolas"/>
                <a:cs typeface="Consolas"/>
                <a:sym typeface="Consolas"/>
              </a:rPr>
              <a:t>boolean </a:t>
            </a:r>
            <a:r>
              <a:rPr b="1" lang="en">
                <a:latin typeface="Consolas"/>
                <a:ea typeface="Consolas"/>
                <a:cs typeface="Consolas"/>
                <a:sym typeface="Consolas"/>
              </a:rPr>
              <a:t>password_verify</a:t>
            </a:r>
            <a:r>
              <a:rPr lang="en">
                <a:latin typeface="Consolas"/>
                <a:ea typeface="Consolas"/>
                <a:cs typeface="Consolas"/>
                <a:sym typeface="Consolas"/>
              </a:rPr>
              <a:t> ( string $password , string $hash )</a:t>
            </a:r>
            <a:endParaRPr>
              <a:latin typeface="Consolas"/>
              <a:ea typeface="Consolas"/>
              <a:cs typeface="Consolas"/>
              <a:sym typeface="Consolas"/>
            </a:endParaRPr>
          </a:p>
        </p:txBody>
      </p:sp>
      <p:sp>
        <p:nvSpPr>
          <p:cNvPr id="166" name="Google Shape;166;p24"/>
          <p:cNvSpPr txBox="1"/>
          <p:nvPr>
            <p:ph idx="1" type="body"/>
          </p:nvPr>
        </p:nvSpPr>
        <p:spPr>
          <a:xfrm>
            <a:off x="311700" y="2285324"/>
            <a:ext cx="8520600" cy="376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$password</a:t>
            </a:r>
            <a:r>
              <a:rPr lang="en"/>
              <a:t>：密碼字串。</a:t>
            </a:r>
            <a:endParaRPr/>
          </a:p>
          <a:p>
            <a:pPr indent="-342900" lvl="0" marL="457200" rtl="0" algn="l">
              <a:spcBef>
                <a:spcPts val="0"/>
              </a:spcBef>
              <a:spcAft>
                <a:spcPts val="0"/>
              </a:spcAft>
              <a:buSzPts val="1800"/>
              <a:buChar char="❖"/>
            </a:pPr>
            <a:r>
              <a:rPr b="1" lang="en"/>
              <a:t>$hash</a:t>
            </a:r>
            <a:r>
              <a:rPr lang="en"/>
              <a:t>：由 password_hash() 函式輸出的字串。</a:t>
            </a:r>
            <a:endParaRPr/>
          </a:p>
          <a:p>
            <a:pPr indent="0" lvl="0" marL="0" rtl="0" algn="l">
              <a:spcBef>
                <a:spcPts val="1600"/>
              </a:spcBef>
              <a:spcAft>
                <a:spcPts val="1600"/>
              </a:spcAft>
              <a:buNone/>
            </a:pPr>
            <a:r>
              <a:rPr lang="en"/>
              <a:t>若密碼正確，函式回傳 True，反之回傳 False。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password_hash 輸出字串的結構</a:t>
            </a:r>
            <a:endParaRPr/>
          </a:p>
        </p:txBody>
      </p:sp>
      <p:pic>
        <p:nvPicPr>
          <p:cNvPr id="172" name="Google Shape;172;p25"/>
          <p:cNvPicPr preferRelativeResize="0"/>
          <p:nvPr/>
        </p:nvPicPr>
        <p:blipFill>
          <a:blip r:embed="rId3">
            <a:alphaModFix/>
          </a:blip>
          <a:stretch>
            <a:fillRect/>
          </a:stretch>
        </p:blipFill>
        <p:spPr>
          <a:xfrm>
            <a:off x="1285875" y="2514600"/>
            <a:ext cx="6572250" cy="182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心得</a:t>
            </a:r>
            <a:endParaRPr/>
          </a:p>
        </p:txBody>
      </p:sp>
      <p:sp>
        <p:nvSpPr>
          <p:cNvPr id="178" name="Google Shape;178;p26"/>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若是某網站在你忘記密碼時，能夠將你原本的密碼寄給你，代表這個網站存有你密碼的明碼。</a:t>
            </a:r>
            <a:endParaRPr/>
          </a:p>
          <a:p>
            <a:pPr indent="0" lvl="0" marL="0" rtl="0" algn="l">
              <a:spcBef>
                <a:spcPts val="1600"/>
              </a:spcBef>
              <a:spcAft>
                <a:spcPts val="1600"/>
              </a:spcAft>
              <a:buNone/>
            </a:pPr>
            <a:r>
              <a:rPr lang="en"/>
              <a:t>有這種情況，建議你將此網站的密碼另外設一組，或是將你有重要資料的其他網站的密碼全部更改。</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4" name="Google Shape;184;p27"/>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Christof Paar, Jan Pelzl. </a:t>
            </a:r>
            <a:r>
              <a:rPr i="1" lang="en"/>
              <a:t>Understanding Cryptography</a:t>
            </a:r>
            <a:r>
              <a:rPr lang="en"/>
              <a:t>, Chapter 11. Springer.</a:t>
            </a:r>
            <a:endParaRPr/>
          </a:p>
          <a:p>
            <a:pPr indent="0" lvl="0" marL="0" rtl="0" algn="l">
              <a:spcBef>
                <a:spcPts val="1600"/>
              </a:spcBef>
              <a:spcAft>
                <a:spcPts val="1600"/>
              </a:spcAft>
              <a:buNone/>
            </a:pPr>
            <a:r>
              <a:rPr lang="en"/>
              <a:t>[2] </a:t>
            </a:r>
            <a:r>
              <a:rPr lang="en" u="sng">
                <a:solidFill>
                  <a:schemeClr val="hlink"/>
                </a:solidFill>
                <a:hlinkClick r:id="rId3"/>
              </a:rPr>
              <a:t>http://php.net/manual/en/faq.passwords.php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773700" y="2408600"/>
            <a:ext cx="7596600" cy="204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Hash Function 原理</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 function (雜湊函數)</a:t>
            </a:r>
            <a:endParaRPr/>
          </a:p>
        </p:txBody>
      </p:sp>
      <p:sp>
        <p:nvSpPr>
          <p:cNvPr id="74" name="Google Shape;74;p15"/>
          <p:cNvSpPr txBox="1"/>
          <p:nvPr>
            <p:ph idx="1" type="body"/>
          </p:nvPr>
        </p:nvSpPr>
        <p:spPr>
          <a:xfrm>
            <a:off x="311700" y="1633625"/>
            <a:ext cx="8520600" cy="13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 function 的輸入是一長度任意的字串，其輸出則是長度固定的字串。</a:t>
            </a:r>
            <a:endParaRPr/>
          </a:p>
          <a:p>
            <a:pPr indent="0" lvl="0" marL="0" rtl="0" algn="l">
              <a:spcBef>
                <a:spcPts val="1600"/>
              </a:spcBef>
              <a:spcAft>
                <a:spcPts val="1600"/>
              </a:spcAft>
              <a:buNone/>
            </a:pPr>
            <a:r>
              <a:rPr lang="en"/>
              <a:t>(由此可知 Hash function 是多對一函數：多個不同的字串輸入有可能產生相同的輸出。)</a:t>
            </a:r>
            <a:endParaRPr/>
          </a:p>
        </p:txBody>
      </p:sp>
      <p:sp>
        <p:nvSpPr>
          <p:cNvPr id="75" name="Google Shape;75;p15"/>
          <p:cNvSpPr/>
          <p:nvPr/>
        </p:nvSpPr>
        <p:spPr>
          <a:xfrm>
            <a:off x="586275" y="3076125"/>
            <a:ext cx="2058900" cy="995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The quick brown fox jumps over the lazy dog.</a:t>
            </a:r>
            <a:endParaRPr sz="1800"/>
          </a:p>
        </p:txBody>
      </p:sp>
      <p:sp>
        <p:nvSpPr>
          <p:cNvPr id="76" name="Google Shape;76;p15"/>
          <p:cNvSpPr/>
          <p:nvPr/>
        </p:nvSpPr>
        <p:spPr>
          <a:xfrm>
            <a:off x="3978075" y="3203175"/>
            <a:ext cx="883800" cy="741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h</a:t>
            </a:r>
            <a:endParaRPr sz="1800"/>
          </a:p>
        </p:txBody>
      </p:sp>
      <p:sp>
        <p:nvSpPr>
          <p:cNvPr id="77" name="Google Shape;77;p15"/>
          <p:cNvSpPr/>
          <p:nvPr/>
        </p:nvSpPr>
        <p:spPr>
          <a:xfrm>
            <a:off x="6194775" y="3293925"/>
            <a:ext cx="1644900" cy="559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9E107D9D</a:t>
            </a:r>
            <a:endParaRPr sz="1800"/>
          </a:p>
        </p:txBody>
      </p:sp>
      <p:cxnSp>
        <p:nvCxnSpPr>
          <p:cNvPr id="78" name="Google Shape;78;p15"/>
          <p:cNvCxnSpPr>
            <a:stCxn id="75" idx="3"/>
            <a:endCxn id="76" idx="1"/>
          </p:cNvCxnSpPr>
          <p:nvPr/>
        </p:nvCxnSpPr>
        <p:spPr>
          <a:xfrm>
            <a:off x="2645175" y="3573825"/>
            <a:ext cx="1332900" cy="0"/>
          </a:xfrm>
          <a:prstGeom prst="straightConnector1">
            <a:avLst/>
          </a:prstGeom>
          <a:noFill/>
          <a:ln cap="flat" cmpd="sng" w="28575">
            <a:solidFill>
              <a:srgbClr val="000000"/>
            </a:solidFill>
            <a:prstDash val="solid"/>
            <a:round/>
            <a:headEnd len="med" w="med" type="none"/>
            <a:tailEnd len="med" w="med" type="triangle"/>
          </a:ln>
        </p:spPr>
      </p:cxnSp>
      <p:cxnSp>
        <p:nvCxnSpPr>
          <p:cNvPr id="79" name="Google Shape;79;p15"/>
          <p:cNvCxnSpPr>
            <a:stCxn id="76" idx="3"/>
            <a:endCxn id="77" idx="1"/>
          </p:cNvCxnSpPr>
          <p:nvPr/>
        </p:nvCxnSpPr>
        <p:spPr>
          <a:xfrm>
            <a:off x="4861875" y="3573825"/>
            <a:ext cx="1332900" cy="0"/>
          </a:xfrm>
          <a:prstGeom prst="straightConnector1">
            <a:avLst/>
          </a:prstGeom>
          <a:noFill/>
          <a:ln cap="flat" cmpd="sng" w="28575">
            <a:solidFill>
              <a:srgbClr val="000000"/>
            </a:solidFill>
            <a:prstDash val="solid"/>
            <a:round/>
            <a:headEnd len="med" w="med" type="none"/>
            <a:tailEnd len="med" w="med" type="triangle"/>
          </a:ln>
        </p:spPr>
      </p:cxnSp>
      <p:sp>
        <p:nvSpPr>
          <p:cNvPr id="80" name="Google Shape;80;p15"/>
          <p:cNvSpPr/>
          <p:nvPr/>
        </p:nvSpPr>
        <p:spPr>
          <a:xfrm>
            <a:off x="586275" y="4350925"/>
            <a:ext cx="2058900" cy="644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I am not a crook.</a:t>
            </a:r>
            <a:endParaRPr sz="1800"/>
          </a:p>
        </p:txBody>
      </p:sp>
      <p:sp>
        <p:nvSpPr>
          <p:cNvPr id="81" name="Google Shape;81;p15"/>
          <p:cNvSpPr/>
          <p:nvPr/>
        </p:nvSpPr>
        <p:spPr>
          <a:xfrm>
            <a:off x="3978075" y="4302475"/>
            <a:ext cx="883800" cy="741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h</a:t>
            </a:r>
            <a:endParaRPr sz="1800"/>
          </a:p>
        </p:txBody>
      </p:sp>
      <p:sp>
        <p:nvSpPr>
          <p:cNvPr id="82" name="Google Shape;82;p15"/>
          <p:cNvSpPr/>
          <p:nvPr/>
        </p:nvSpPr>
        <p:spPr>
          <a:xfrm>
            <a:off x="6194775" y="4393225"/>
            <a:ext cx="1644900" cy="559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6D17FCD4</a:t>
            </a:r>
            <a:endParaRPr sz="1800"/>
          </a:p>
        </p:txBody>
      </p:sp>
      <p:cxnSp>
        <p:nvCxnSpPr>
          <p:cNvPr id="83" name="Google Shape;83;p15"/>
          <p:cNvCxnSpPr>
            <a:stCxn id="80" idx="3"/>
            <a:endCxn id="81" idx="1"/>
          </p:cNvCxnSpPr>
          <p:nvPr/>
        </p:nvCxnSpPr>
        <p:spPr>
          <a:xfrm>
            <a:off x="2645175" y="4673125"/>
            <a:ext cx="1332900" cy="0"/>
          </a:xfrm>
          <a:prstGeom prst="straightConnector1">
            <a:avLst/>
          </a:prstGeom>
          <a:noFill/>
          <a:ln cap="flat" cmpd="sng" w="28575">
            <a:solidFill>
              <a:srgbClr val="000000"/>
            </a:solidFill>
            <a:prstDash val="solid"/>
            <a:round/>
            <a:headEnd len="med" w="med" type="none"/>
            <a:tailEnd len="med" w="med" type="triangle"/>
          </a:ln>
        </p:spPr>
      </p:cxnSp>
      <p:cxnSp>
        <p:nvCxnSpPr>
          <p:cNvPr id="84" name="Google Shape;84;p15"/>
          <p:cNvCxnSpPr>
            <a:stCxn id="81" idx="3"/>
            <a:endCxn id="82" idx="1"/>
          </p:cNvCxnSpPr>
          <p:nvPr/>
        </p:nvCxnSpPr>
        <p:spPr>
          <a:xfrm>
            <a:off x="4861875" y="4673125"/>
            <a:ext cx="1332900" cy="0"/>
          </a:xfrm>
          <a:prstGeom prst="straightConnector1">
            <a:avLst/>
          </a:prstGeom>
          <a:noFill/>
          <a:ln cap="flat" cmpd="sng" w="28575">
            <a:solidFill>
              <a:srgbClr val="000000"/>
            </a:solidFill>
            <a:prstDash val="solid"/>
            <a:round/>
            <a:headEnd len="med" w="med" type="none"/>
            <a:tailEnd len="med" w="med" type="triangle"/>
          </a:ln>
        </p:spPr>
      </p:cxnSp>
      <p:sp>
        <p:nvSpPr>
          <p:cNvPr id="85" name="Google Shape;85;p15"/>
          <p:cNvSpPr/>
          <p:nvPr/>
        </p:nvSpPr>
        <p:spPr>
          <a:xfrm>
            <a:off x="640825" y="5450225"/>
            <a:ext cx="2058900" cy="644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I am not a cook.</a:t>
            </a:r>
            <a:endParaRPr sz="1800"/>
          </a:p>
        </p:txBody>
      </p:sp>
      <p:sp>
        <p:nvSpPr>
          <p:cNvPr id="86" name="Google Shape;86;p15"/>
          <p:cNvSpPr/>
          <p:nvPr/>
        </p:nvSpPr>
        <p:spPr>
          <a:xfrm>
            <a:off x="3978075" y="5401775"/>
            <a:ext cx="883800" cy="741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h</a:t>
            </a:r>
            <a:endParaRPr sz="1800"/>
          </a:p>
        </p:txBody>
      </p:sp>
      <p:sp>
        <p:nvSpPr>
          <p:cNvPr id="87" name="Google Shape;87;p15"/>
          <p:cNvSpPr/>
          <p:nvPr/>
        </p:nvSpPr>
        <p:spPr>
          <a:xfrm>
            <a:off x="6194775" y="5492525"/>
            <a:ext cx="1644900" cy="559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9EBE3D42</a:t>
            </a:r>
            <a:endParaRPr sz="1800"/>
          </a:p>
        </p:txBody>
      </p:sp>
      <p:cxnSp>
        <p:nvCxnSpPr>
          <p:cNvPr id="88" name="Google Shape;88;p15"/>
          <p:cNvCxnSpPr>
            <a:stCxn id="85" idx="3"/>
            <a:endCxn id="86" idx="1"/>
          </p:cNvCxnSpPr>
          <p:nvPr/>
        </p:nvCxnSpPr>
        <p:spPr>
          <a:xfrm>
            <a:off x="2699725" y="5772425"/>
            <a:ext cx="1278300" cy="0"/>
          </a:xfrm>
          <a:prstGeom prst="straightConnector1">
            <a:avLst/>
          </a:prstGeom>
          <a:noFill/>
          <a:ln cap="flat" cmpd="sng" w="28575">
            <a:solidFill>
              <a:srgbClr val="000000"/>
            </a:solidFill>
            <a:prstDash val="solid"/>
            <a:round/>
            <a:headEnd len="med" w="med" type="none"/>
            <a:tailEnd len="med" w="med" type="triangle"/>
          </a:ln>
        </p:spPr>
      </p:cxnSp>
      <p:cxnSp>
        <p:nvCxnSpPr>
          <p:cNvPr id="89" name="Google Shape;89;p15"/>
          <p:cNvCxnSpPr>
            <a:stCxn id="86" idx="3"/>
            <a:endCxn id="87" idx="1"/>
          </p:cNvCxnSpPr>
          <p:nvPr/>
        </p:nvCxnSpPr>
        <p:spPr>
          <a:xfrm>
            <a:off x="4861875" y="5772425"/>
            <a:ext cx="13329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 Function 的安全性 (1)</a:t>
            </a:r>
            <a:endParaRPr/>
          </a:p>
        </p:txBody>
      </p:sp>
      <p:sp>
        <p:nvSpPr>
          <p:cNvPr id="95" name="Google Shape;95;p16"/>
          <p:cNvSpPr txBox="1"/>
          <p:nvPr>
            <p:ph idx="1" type="body"/>
          </p:nvPr>
        </p:nvSpPr>
        <p:spPr>
          <a:xfrm>
            <a:off x="311700" y="1633632"/>
            <a:ext cx="8520600" cy="52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一個 hash function 須要滿足以下三個特性，才會具有安全性。</a:t>
            </a:r>
            <a:endParaRPr/>
          </a:p>
        </p:txBody>
      </p:sp>
      <p:sp>
        <p:nvSpPr>
          <p:cNvPr id="96" name="Google Shape;96;p16"/>
          <p:cNvSpPr/>
          <p:nvPr/>
        </p:nvSpPr>
        <p:spPr>
          <a:xfrm>
            <a:off x="1345425" y="3585263"/>
            <a:ext cx="883800" cy="741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h</a:t>
            </a:r>
            <a:endParaRPr sz="1800"/>
          </a:p>
        </p:txBody>
      </p:sp>
      <p:sp>
        <p:nvSpPr>
          <p:cNvPr id="97" name="Google Shape;97;p16"/>
          <p:cNvSpPr txBox="1"/>
          <p:nvPr/>
        </p:nvSpPr>
        <p:spPr>
          <a:xfrm>
            <a:off x="1345425" y="2632150"/>
            <a:ext cx="8838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a:t>
            </a:r>
            <a:endParaRPr baseline="-25000" sz="1800"/>
          </a:p>
        </p:txBody>
      </p:sp>
      <p:cxnSp>
        <p:nvCxnSpPr>
          <p:cNvPr id="98" name="Google Shape;98;p16"/>
          <p:cNvCxnSpPr>
            <a:stCxn id="97" idx="2"/>
            <a:endCxn id="96" idx="0"/>
          </p:cNvCxnSpPr>
          <p:nvPr/>
        </p:nvCxnSpPr>
        <p:spPr>
          <a:xfrm>
            <a:off x="1787325" y="3011050"/>
            <a:ext cx="0" cy="574200"/>
          </a:xfrm>
          <a:prstGeom prst="straightConnector1">
            <a:avLst/>
          </a:prstGeom>
          <a:noFill/>
          <a:ln cap="flat" cmpd="sng" w="28575">
            <a:solidFill>
              <a:srgbClr val="000000"/>
            </a:solidFill>
            <a:prstDash val="solid"/>
            <a:round/>
            <a:headEnd len="med" w="med" type="none"/>
            <a:tailEnd len="med" w="med" type="triangle"/>
          </a:ln>
        </p:spPr>
      </p:cxnSp>
      <p:sp>
        <p:nvSpPr>
          <p:cNvPr id="99" name="Google Shape;99;p16"/>
          <p:cNvSpPr txBox="1"/>
          <p:nvPr/>
        </p:nvSpPr>
        <p:spPr>
          <a:xfrm>
            <a:off x="1345425" y="4900775"/>
            <a:ext cx="8838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h(x)</a:t>
            </a:r>
            <a:endParaRPr baseline="-25000" sz="1800"/>
          </a:p>
        </p:txBody>
      </p:sp>
      <p:cxnSp>
        <p:nvCxnSpPr>
          <p:cNvPr id="100" name="Google Shape;100;p16"/>
          <p:cNvCxnSpPr>
            <a:stCxn id="96" idx="2"/>
            <a:endCxn id="99" idx="0"/>
          </p:cNvCxnSpPr>
          <p:nvPr/>
        </p:nvCxnSpPr>
        <p:spPr>
          <a:xfrm>
            <a:off x="1787325" y="4326563"/>
            <a:ext cx="0" cy="574200"/>
          </a:xfrm>
          <a:prstGeom prst="straightConnector1">
            <a:avLst/>
          </a:prstGeom>
          <a:noFill/>
          <a:ln cap="flat" cmpd="sng" w="28575">
            <a:solidFill>
              <a:srgbClr val="000000"/>
            </a:solidFill>
            <a:prstDash val="solid"/>
            <a:round/>
            <a:headEnd len="med" w="med" type="none"/>
            <a:tailEnd len="med" w="med" type="triangle"/>
          </a:ln>
        </p:spPr>
      </p:cxnSp>
      <p:sp>
        <p:nvSpPr>
          <p:cNvPr id="101" name="Google Shape;101;p16"/>
          <p:cNvSpPr txBox="1"/>
          <p:nvPr/>
        </p:nvSpPr>
        <p:spPr>
          <a:xfrm>
            <a:off x="544125" y="5687650"/>
            <a:ext cx="24864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Preimage resistance</a:t>
            </a:r>
            <a:endParaRPr baseline="-25000" sz="1800"/>
          </a:p>
        </p:txBody>
      </p:sp>
      <p:sp>
        <p:nvSpPr>
          <p:cNvPr id="102" name="Google Shape;102;p16"/>
          <p:cNvSpPr/>
          <p:nvPr/>
        </p:nvSpPr>
        <p:spPr>
          <a:xfrm>
            <a:off x="3935750" y="3585238"/>
            <a:ext cx="883800" cy="741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h</a:t>
            </a:r>
            <a:endParaRPr sz="1800"/>
          </a:p>
        </p:txBody>
      </p:sp>
      <p:sp>
        <p:nvSpPr>
          <p:cNvPr id="103" name="Google Shape;103;p16"/>
          <p:cNvSpPr txBox="1"/>
          <p:nvPr/>
        </p:nvSpPr>
        <p:spPr>
          <a:xfrm>
            <a:off x="3387350" y="2680238"/>
            <a:ext cx="5484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a:t>
            </a:r>
            <a:r>
              <a:rPr baseline="-25000" lang="en" sz="1800"/>
              <a:t>1</a:t>
            </a:r>
            <a:endParaRPr baseline="-25000" sz="1800"/>
          </a:p>
        </p:txBody>
      </p:sp>
      <p:sp>
        <p:nvSpPr>
          <p:cNvPr id="104" name="Google Shape;104;p16"/>
          <p:cNvSpPr txBox="1"/>
          <p:nvPr/>
        </p:nvSpPr>
        <p:spPr>
          <a:xfrm>
            <a:off x="3604100" y="4900775"/>
            <a:ext cx="15471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h(x</a:t>
            </a:r>
            <a:r>
              <a:rPr baseline="-25000" lang="en" sz="1800">
                <a:solidFill>
                  <a:schemeClr val="dk1"/>
                </a:solidFill>
              </a:rPr>
              <a:t>1</a:t>
            </a:r>
            <a:r>
              <a:rPr lang="en" sz="1800">
                <a:solidFill>
                  <a:schemeClr val="dk1"/>
                </a:solidFill>
              </a:rPr>
              <a:t>)=h(x</a:t>
            </a:r>
            <a:r>
              <a:rPr baseline="-25000" lang="en" sz="1800">
                <a:solidFill>
                  <a:schemeClr val="dk1"/>
                </a:solidFill>
              </a:rPr>
              <a:t>2</a:t>
            </a:r>
            <a:r>
              <a:rPr lang="en" sz="1800">
                <a:solidFill>
                  <a:schemeClr val="dk1"/>
                </a:solidFill>
              </a:rPr>
              <a:t>)</a:t>
            </a:r>
            <a:endParaRPr sz="1800"/>
          </a:p>
        </p:txBody>
      </p:sp>
      <p:cxnSp>
        <p:nvCxnSpPr>
          <p:cNvPr id="105" name="Google Shape;105;p16"/>
          <p:cNvCxnSpPr>
            <a:stCxn id="102" idx="2"/>
            <a:endCxn id="104" idx="0"/>
          </p:cNvCxnSpPr>
          <p:nvPr/>
        </p:nvCxnSpPr>
        <p:spPr>
          <a:xfrm>
            <a:off x="4377650" y="4326538"/>
            <a:ext cx="0" cy="574200"/>
          </a:xfrm>
          <a:prstGeom prst="straightConnector1">
            <a:avLst/>
          </a:prstGeom>
          <a:noFill/>
          <a:ln cap="flat" cmpd="sng" w="28575">
            <a:solidFill>
              <a:srgbClr val="000000"/>
            </a:solidFill>
            <a:prstDash val="solid"/>
            <a:round/>
            <a:headEnd len="med" w="med" type="none"/>
            <a:tailEnd len="med" w="med" type="triangle"/>
          </a:ln>
        </p:spPr>
      </p:cxnSp>
      <p:sp>
        <p:nvSpPr>
          <p:cNvPr id="106" name="Google Shape;106;p16"/>
          <p:cNvSpPr txBox="1"/>
          <p:nvPr/>
        </p:nvSpPr>
        <p:spPr>
          <a:xfrm>
            <a:off x="3134450" y="5687625"/>
            <a:ext cx="24864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Second p</a:t>
            </a:r>
            <a:r>
              <a:rPr lang="en" sz="1800"/>
              <a:t>reimage resistance</a:t>
            </a:r>
            <a:endParaRPr baseline="-25000" sz="1800"/>
          </a:p>
        </p:txBody>
      </p:sp>
      <p:sp>
        <p:nvSpPr>
          <p:cNvPr id="107" name="Google Shape;107;p16"/>
          <p:cNvSpPr txBox="1"/>
          <p:nvPr/>
        </p:nvSpPr>
        <p:spPr>
          <a:xfrm>
            <a:off x="4377650" y="2680225"/>
            <a:ext cx="11052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a:t>
            </a:r>
            <a:r>
              <a:rPr baseline="-25000" lang="en" sz="1800"/>
              <a:t>2</a:t>
            </a:r>
            <a:r>
              <a:rPr lang="en"/>
              <a:t>=?</a:t>
            </a:r>
            <a:endParaRPr baseline="-25000"/>
          </a:p>
        </p:txBody>
      </p:sp>
      <p:cxnSp>
        <p:nvCxnSpPr>
          <p:cNvPr id="108" name="Google Shape;108;p16"/>
          <p:cNvCxnSpPr>
            <a:stCxn id="107" idx="2"/>
            <a:endCxn id="102" idx="0"/>
          </p:cNvCxnSpPr>
          <p:nvPr/>
        </p:nvCxnSpPr>
        <p:spPr>
          <a:xfrm rot="5400000">
            <a:off x="4390850" y="3045925"/>
            <a:ext cx="526200" cy="5526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109" name="Google Shape;109;p16"/>
          <p:cNvCxnSpPr>
            <a:stCxn id="103" idx="2"/>
            <a:endCxn id="102" idx="0"/>
          </p:cNvCxnSpPr>
          <p:nvPr/>
        </p:nvCxnSpPr>
        <p:spPr>
          <a:xfrm flipH="1" rot="-5400000">
            <a:off x="3756500" y="2964188"/>
            <a:ext cx="526200" cy="716100"/>
          </a:xfrm>
          <a:prstGeom prst="bentConnector3">
            <a:avLst>
              <a:gd fmla="val 49990" name="adj1"/>
            </a:avLst>
          </a:prstGeom>
          <a:noFill/>
          <a:ln cap="flat" cmpd="sng" w="28575">
            <a:solidFill>
              <a:srgbClr val="000000"/>
            </a:solidFill>
            <a:prstDash val="solid"/>
            <a:round/>
            <a:headEnd len="med" w="med" type="none"/>
            <a:tailEnd len="med" w="med" type="triangle"/>
          </a:ln>
        </p:spPr>
      </p:cxnSp>
      <p:sp>
        <p:nvSpPr>
          <p:cNvPr id="110" name="Google Shape;110;p16"/>
          <p:cNvSpPr/>
          <p:nvPr/>
        </p:nvSpPr>
        <p:spPr>
          <a:xfrm>
            <a:off x="6726050" y="3585263"/>
            <a:ext cx="883800" cy="741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h</a:t>
            </a:r>
            <a:endParaRPr sz="1800"/>
          </a:p>
        </p:txBody>
      </p:sp>
      <p:sp>
        <p:nvSpPr>
          <p:cNvPr id="111" name="Google Shape;111;p16"/>
          <p:cNvSpPr txBox="1"/>
          <p:nvPr/>
        </p:nvSpPr>
        <p:spPr>
          <a:xfrm>
            <a:off x="6177650" y="2680275"/>
            <a:ext cx="7161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x</a:t>
            </a:r>
            <a:r>
              <a:rPr baseline="-25000" lang="en" sz="1800">
                <a:solidFill>
                  <a:schemeClr val="dk1"/>
                </a:solidFill>
              </a:rPr>
              <a:t>1</a:t>
            </a:r>
            <a:r>
              <a:rPr lang="en"/>
              <a:t>=?</a:t>
            </a:r>
            <a:endParaRPr baseline="-25000"/>
          </a:p>
        </p:txBody>
      </p:sp>
      <p:sp>
        <p:nvSpPr>
          <p:cNvPr id="112" name="Google Shape;112;p16"/>
          <p:cNvSpPr txBox="1"/>
          <p:nvPr/>
        </p:nvSpPr>
        <p:spPr>
          <a:xfrm>
            <a:off x="6394400" y="4900775"/>
            <a:ext cx="15471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h(</a:t>
            </a:r>
            <a:r>
              <a:rPr lang="en" sz="1800">
                <a:solidFill>
                  <a:schemeClr val="dk1"/>
                </a:solidFill>
              </a:rPr>
              <a:t>x</a:t>
            </a:r>
            <a:r>
              <a:rPr baseline="-25000" lang="en" sz="1800">
                <a:solidFill>
                  <a:schemeClr val="dk1"/>
                </a:solidFill>
              </a:rPr>
              <a:t>1</a:t>
            </a:r>
            <a:r>
              <a:rPr lang="en" sz="1800"/>
              <a:t>)=h(</a:t>
            </a:r>
            <a:r>
              <a:rPr lang="en" sz="1800">
                <a:solidFill>
                  <a:schemeClr val="dk1"/>
                </a:solidFill>
              </a:rPr>
              <a:t>x</a:t>
            </a:r>
            <a:r>
              <a:rPr baseline="-25000" lang="en" sz="1800">
                <a:solidFill>
                  <a:schemeClr val="dk1"/>
                </a:solidFill>
              </a:rPr>
              <a:t>2</a:t>
            </a:r>
            <a:r>
              <a:rPr lang="en" sz="1800"/>
              <a:t>)</a:t>
            </a:r>
            <a:endParaRPr baseline="-25000" sz="1800"/>
          </a:p>
        </p:txBody>
      </p:sp>
      <p:cxnSp>
        <p:nvCxnSpPr>
          <p:cNvPr id="113" name="Google Shape;113;p16"/>
          <p:cNvCxnSpPr>
            <a:stCxn id="110" idx="2"/>
            <a:endCxn id="112" idx="0"/>
          </p:cNvCxnSpPr>
          <p:nvPr/>
        </p:nvCxnSpPr>
        <p:spPr>
          <a:xfrm>
            <a:off x="7167950" y="4326563"/>
            <a:ext cx="0" cy="574200"/>
          </a:xfrm>
          <a:prstGeom prst="straightConnector1">
            <a:avLst/>
          </a:prstGeom>
          <a:noFill/>
          <a:ln cap="flat" cmpd="sng" w="28575">
            <a:solidFill>
              <a:srgbClr val="000000"/>
            </a:solidFill>
            <a:prstDash val="solid"/>
            <a:round/>
            <a:headEnd len="med" w="med" type="none"/>
            <a:tailEnd len="med" w="med" type="triangle"/>
          </a:ln>
        </p:spPr>
      </p:cxnSp>
      <p:sp>
        <p:nvSpPr>
          <p:cNvPr id="114" name="Google Shape;114;p16"/>
          <p:cNvSpPr txBox="1"/>
          <p:nvPr/>
        </p:nvSpPr>
        <p:spPr>
          <a:xfrm>
            <a:off x="5924750" y="5687650"/>
            <a:ext cx="24864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Collision </a:t>
            </a:r>
            <a:r>
              <a:rPr lang="en" sz="1800"/>
              <a:t>resistance</a:t>
            </a:r>
            <a:endParaRPr baseline="-25000" sz="1800"/>
          </a:p>
        </p:txBody>
      </p:sp>
      <p:sp>
        <p:nvSpPr>
          <p:cNvPr id="115" name="Google Shape;115;p16"/>
          <p:cNvSpPr txBox="1"/>
          <p:nvPr/>
        </p:nvSpPr>
        <p:spPr>
          <a:xfrm>
            <a:off x="7167950" y="2680250"/>
            <a:ext cx="11052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a:t>
            </a:r>
            <a:r>
              <a:rPr baseline="-25000" lang="en" sz="1800"/>
              <a:t>2</a:t>
            </a:r>
            <a:r>
              <a:rPr lang="en"/>
              <a:t>=?</a:t>
            </a:r>
            <a:endParaRPr baseline="-25000"/>
          </a:p>
        </p:txBody>
      </p:sp>
      <p:cxnSp>
        <p:nvCxnSpPr>
          <p:cNvPr id="116" name="Google Shape;116;p16"/>
          <p:cNvCxnSpPr>
            <a:stCxn id="115" idx="2"/>
            <a:endCxn id="110" idx="0"/>
          </p:cNvCxnSpPr>
          <p:nvPr/>
        </p:nvCxnSpPr>
        <p:spPr>
          <a:xfrm rot="5400000">
            <a:off x="7181150" y="3045950"/>
            <a:ext cx="526200" cy="5526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117" name="Google Shape;117;p16"/>
          <p:cNvCxnSpPr>
            <a:stCxn id="111" idx="2"/>
            <a:endCxn id="110" idx="0"/>
          </p:cNvCxnSpPr>
          <p:nvPr/>
        </p:nvCxnSpPr>
        <p:spPr>
          <a:xfrm flipH="1" rot="-5400000">
            <a:off x="6588800" y="3006075"/>
            <a:ext cx="526200" cy="632400"/>
          </a:xfrm>
          <a:prstGeom prst="bentConnector3">
            <a:avLst>
              <a:gd fmla="val 49989" name="adj1"/>
            </a:avLst>
          </a:prstGeom>
          <a:noFill/>
          <a:ln cap="flat" cmpd="sng" w="28575">
            <a:solidFill>
              <a:srgbClr val="B7B7B7"/>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 Function 的安全性 (2)</a:t>
            </a:r>
            <a:endParaRPr/>
          </a:p>
        </p:txBody>
      </p:sp>
      <p:sp>
        <p:nvSpPr>
          <p:cNvPr id="123" name="Google Shape;123;p17"/>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Preimage resistance</a:t>
            </a:r>
            <a:r>
              <a:rPr lang="en"/>
              <a:t>:</a:t>
            </a:r>
            <a:br>
              <a:rPr lang="en"/>
            </a:br>
            <a:r>
              <a:rPr lang="en"/>
              <a:t>給輸出 h(x)，要求出 x 在計算上是不可能的。也就是說 h() 是不可逆函數！</a:t>
            </a:r>
            <a:br>
              <a:rPr lang="en"/>
            </a:br>
            <a:endParaRPr/>
          </a:p>
          <a:p>
            <a:pPr indent="-342900" lvl="0" marL="457200" rtl="0" algn="l">
              <a:spcBef>
                <a:spcPts val="0"/>
              </a:spcBef>
              <a:spcAft>
                <a:spcPts val="0"/>
              </a:spcAft>
              <a:buSzPts val="1800"/>
              <a:buChar char="❖"/>
            </a:pPr>
            <a:r>
              <a:rPr b="1" lang="en"/>
              <a:t>Second preimage resistance</a:t>
            </a:r>
            <a:r>
              <a:rPr lang="en"/>
              <a:t>:</a:t>
            </a:r>
            <a:br>
              <a:rPr lang="en"/>
            </a:br>
            <a:r>
              <a:rPr lang="en"/>
              <a:t>給定 </a:t>
            </a:r>
            <a:r>
              <a:rPr lang="en">
                <a:latin typeface="Arial"/>
                <a:ea typeface="Arial"/>
                <a:cs typeface="Arial"/>
                <a:sym typeface="Arial"/>
              </a:rPr>
              <a:t>x</a:t>
            </a:r>
            <a:r>
              <a:rPr baseline="-25000" lang="en">
                <a:latin typeface="Arial"/>
                <a:ea typeface="Arial"/>
                <a:cs typeface="Arial"/>
                <a:sym typeface="Arial"/>
              </a:rPr>
              <a:t>1</a:t>
            </a:r>
            <a:r>
              <a:rPr lang="en"/>
              <a:t>，要找到 </a:t>
            </a:r>
            <a:r>
              <a:rPr lang="en">
                <a:latin typeface="Arial"/>
                <a:ea typeface="Arial"/>
                <a:cs typeface="Arial"/>
                <a:sym typeface="Arial"/>
              </a:rPr>
              <a:t>x</a:t>
            </a:r>
            <a:r>
              <a:rPr baseline="-25000" lang="en">
                <a:latin typeface="Arial"/>
                <a:ea typeface="Arial"/>
                <a:cs typeface="Arial"/>
                <a:sym typeface="Arial"/>
              </a:rPr>
              <a:t>2</a:t>
            </a:r>
            <a:r>
              <a:rPr lang="en"/>
              <a:t> 使得 </a:t>
            </a:r>
            <a:r>
              <a:rPr lang="en">
                <a:latin typeface="Arial"/>
                <a:ea typeface="Arial"/>
                <a:cs typeface="Arial"/>
                <a:sym typeface="Arial"/>
              </a:rPr>
              <a:t>h(x</a:t>
            </a:r>
            <a:r>
              <a:rPr baseline="-25000" lang="en">
                <a:latin typeface="Arial"/>
                <a:ea typeface="Arial"/>
                <a:cs typeface="Arial"/>
                <a:sym typeface="Arial"/>
              </a:rPr>
              <a:t>1</a:t>
            </a:r>
            <a:r>
              <a:rPr lang="en">
                <a:latin typeface="Arial"/>
                <a:ea typeface="Arial"/>
                <a:cs typeface="Arial"/>
                <a:sym typeface="Arial"/>
              </a:rPr>
              <a:t>)=h(x</a:t>
            </a:r>
            <a:r>
              <a:rPr baseline="-25000" lang="en">
                <a:latin typeface="Arial"/>
                <a:ea typeface="Arial"/>
                <a:cs typeface="Arial"/>
                <a:sym typeface="Arial"/>
              </a:rPr>
              <a:t>2</a:t>
            </a:r>
            <a:r>
              <a:rPr lang="en">
                <a:latin typeface="Arial"/>
                <a:ea typeface="Arial"/>
                <a:cs typeface="Arial"/>
                <a:sym typeface="Arial"/>
              </a:rPr>
              <a:t>)，在計算上不可能。</a:t>
            </a:r>
            <a:br>
              <a:rPr lang="en"/>
            </a:br>
            <a:endParaRPr/>
          </a:p>
          <a:p>
            <a:pPr indent="-342900" lvl="0" marL="457200" rtl="0" algn="l">
              <a:spcBef>
                <a:spcPts val="0"/>
              </a:spcBef>
              <a:spcAft>
                <a:spcPts val="0"/>
              </a:spcAft>
              <a:buSzPts val="1800"/>
              <a:buChar char="❖"/>
            </a:pPr>
            <a:r>
              <a:rPr b="1" lang="en"/>
              <a:t>Collision resistance</a:t>
            </a:r>
            <a:r>
              <a:rPr lang="en"/>
              <a:t>:</a:t>
            </a:r>
            <a:br>
              <a:rPr lang="en"/>
            </a:br>
            <a:r>
              <a:rPr lang="en"/>
              <a:t>任意找 </a:t>
            </a:r>
            <a:r>
              <a:rPr lang="en">
                <a:latin typeface="Arial"/>
                <a:ea typeface="Arial"/>
                <a:cs typeface="Arial"/>
                <a:sym typeface="Arial"/>
              </a:rPr>
              <a:t>x</a:t>
            </a:r>
            <a:r>
              <a:rPr baseline="-25000" lang="en">
                <a:latin typeface="Arial"/>
                <a:ea typeface="Arial"/>
                <a:cs typeface="Arial"/>
                <a:sym typeface="Arial"/>
              </a:rPr>
              <a:t>1</a:t>
            </a:r>
            <a:r>
              <a:rPr lang="en"/>
              <a:t> 和 </a:t>
            </a:r>
            <a:r>
              <a:rPr lang="en">
                <a:latin typeface="Arial"/>
                <a:ea typeface="Arial"/>
                <a:cs typeface="Arial"/>
                <a:sym typeface="Arial"/>
              </a:rPr>
              <a:t>x</a:t>
            </a:r>
            <a:r>
              <a:rPr baseline="-25000" lang="en">
                <a:latin typeface="Arial"/>
                <a:ea typeface="Arial"/>
                <a:cs typeface="Arial"/>
                <a:sym typeface="Arial"/>
              </a:rPr>
              <a:t>2</a:t>
            </a:r>
            <a:r>
              <a:rPr lang="en"/>
              <a:t> 使得 </a:t>
            </a:r>
            <a:r>
              <a:rPr lang="en">
                <a:latin typeface="Arial"/>
                <a:ea typeface="Arial"/>
                <a:cs typeface="Arial"/>
                <a:sym typeface="Arial"/>
              </a:rPr>
              <a:t>h(x</a:t>
            </a:r>
            <a:r>
              <a:rPr baseline="-25000" lang="en">
                <a:latin typeface="Arial"/>
                <a:ea typeface="Arial"/>
                <a:cs typeface="Arial"/>
                <a:sym typeface="Arial"/>
              </a:rPr>
              <a:t>1</a:t>
            </a:r>
            <a:r>
              <a:rPr lang="en">
                <a:latin typeface="Arial"/>
                <a:ea typeface="Arial"/>
                <a:cs typeface="Arial"/>
                <a:sym typeface="Arial"/>
              </a:rPr>
              <a:t>)=h(x</a:t>
            </a:r>
            <a:r>
              <a:rPr baseline="-25000" lang="en">
                <a:latin typeface="Arial"/>
                <a:ea typeface="Arial"/>
                <a:cs typeface="Arial"/>
                <a:sym typeface="Arial"/>
              </a:rPr>
              <a:t>2</a:t>
            </a:r>
            <a:r>
              <a:rPr lang="en">
                <a:latin typeface="Arial"/>
                <a:ea typeface="Arial"/>
                <a:cs typeface="Arial"/>
                <a:sym typeface="Arial"/>
              </a:rPr>
              <a:t>)，在計算上不可能。</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新的作法</a:t>
            </a:r>
            <a:endParaRPr/>
          </a:p>
        </p:txBody>
      </p:sp>
      <p:sp>
        <p:nvSpPr>
          <p:cNvPr id="129" name="Google Shape;129;p18"/>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我們在資料庫裡存的是密碼的 hash value。</a:t>
            </a:r>
            <a:endParaRPr/>
          </a:p>
          <a:p>
            <a:pPr indent="0" lvl="0" marL="0" rtl="0" algn="l">
              <a:spcBef>
                <a:spcPts val="1600"/>
              </a:spcBef>
              <a:spcAft>
                <a:spcPts val="1600"/>
              </a:spcAft>
              <a:buNone/>
            </a:pPr>
            <a:r>
              <a:rPr lang="en"/>
              <a:t>要檢查登入時輸入的密碼是否正確，就要將輸入的密碼先經過 hash function 得到 hash value，再比較是否與資料庫所存的 hash value 相同。</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新問題</a:t>
            </a:r>
            <a:endParaRPr/>
          </a:p>
        </p:txBody>
      </p:sp>
      <p:sp>
        <p:nvSpPr>
          <p:cNvPr id="135" name="Google Shape;135;p19"/>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假設今天各家網路服務所選用的 hash function 都相同 (例如：SHA256、SHA512)，那大家對同個密碼所存的 hash value 也會相同。</a:t>
            </a:r>
            <a:endParaRPr/>
          </a:p>
          <a:p>
            <a:pPr indent="0" lvl="0" marL="0" rtl="0" algn="l">
              <a:spcBef>
                <a:spcPts val="1600"/>
              </a:spcBef>
              <a:spcAft>
                <a:spcPts val="0"/>
              </a:spcAft>
              <a:buNone/>
            </a:pPr>
            <a:r>
              <a:rPr lang="en"/>
              <a:t>若駭客已經事先針對這個熱門的 hash function 作過大量計算，存了 hash value 的對應表 (此表稱作 Rainbow table)，則他就可以用駭出的 hash value 查表找出對應的字串，再使用這個字串作為登入用的密碼。</a:t>
            </a:r>
            <a:endParaRPr/>
          </a:p>
          <a:p>
            <a:pPr indent="0" lvl="0" marL="0" rtl="0" algn="l">
              <a:spcBef>
                <a:spcPts val="1600"/>
              </a:spcBef>
              <a:spcAft>
                <a:spcPts val="0"/>
              </a:spcAft>
              <a:buNone/>
            </a:pPr>
            <a:r>
              <a:rPr lang="en"/>
              <a:t>(</a:t>
            </a:r>
            <a:r>
              <a:rPr b="1" lang="en">
                <a:solidFill>
                  <a:srgbClr val="FF0000"/>
                </a:solidFill>
              </a:rPr>
              <a:t>注意</a:t>
            </a:r>
            <a:r>
              <a:rPr lang="en"/>
              <a:t>：這個字串不</a:t>
            </a:r>
            <a:r>
              <a:rPr lang="en"/>
              <a:t>需要</a:t>
            </a:r>
            <a:r>
              <a:rPr lang="en"/>
              <a:t>跟當初設的密碼相同，</a:t>
            </a:r>
            <a:r>
              <a:rPr lang="en"/>
              <a:t>因為我們比較的是 hash 值</a:t>
            </a:r>
            <a:r>
              <a:rPr lang="en"/>
              <a:t>。)</a:t>
            </a:r>
            <a:endParaRPr/>
          </a:p>
          <a:p>
            <a:pPr indent="0" lvl="0" marL="0" rtl="0" algn="l">
              <a:spcBef>
                <a:spcPts val="1600"/>
              </a:spcBef>
              <a:spcAft>
                <a:spcPts val="1600"/>
              </a:spcAft>
              <a:buNone/>
            </a:pPr>
            <a:r>
              <a:rPr lang="en"/>
              <a:t>要增加駭客計算密碼的難度，我們要使用 Salt。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Salt</a:t>
            </a:r>
            <a:endParaRPr/>
          </a:p>
        </p:txBody>
      </p:sp>
      <p:sp>
        <p:nvSpPr>
          <p:cNvPr id="141" name="Google Shape;141;p20"/>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Salt 是一個隨機產生的字串。</a:t>
            </a:r>
            <a:endParaRPr/>
          </a:p>
          <a:p>
            <a:pPr indent="0" lvl="0" marL="0" rtl="0" algn="l">
              <a:spcBef>
                <a:spcPts val="1600"/>
              </a:spcBef>
              <a:spcAft>
                <a:spcPts val="0"/>
              </a:spcAft>
              <a:buNone/>
            </a:pPr>
            <a:r>
              <a:rPr lang="en"/>
              <a:t>在使用者註冊時，我們隨機產生一個 Salt。</a:t>
            </a:r>
            <a:endParaRPr/>
          </a:p>
          <a:p>
            <a:pPr indent="0" lvl="0" marL="0" rtl="0" algn="l">
              <a:spcBef>
                <a:spcPts val="1600"/>
              </a:spcBef>
              <a:spcAft>
                <a:spcPts val="0"/>
              </a:spcAft>
              <a:buNone/>
            </a:pPr>
            <a:r>
              <a:rPr lang="en"/>
              <a:t>先將 Salt 與使用者的密碼連接，再將新形成的字串輸入 hash function。得到的 hash value 和 Salt 都要存入資料庫。</a:t>
            </a:r>
            <a:endParaRPr/>
          </a:p>
          <a:p>
            <a:pPr indent="0" lvl="0" marL="0" rtl="0" algn="l">
              <a:spcBef>
                <a:spcPts val="1600"/>
              </a:spcBef>
              <a:spcAft>
                <a:spcPts val="1600"/>
              </a:spcAft>
              <a:buNone/>
            </a:pPr>
            <a:r>
              <a:rPr lang="en"/>
              <a:t>要檢查使用者登入的密碼，就要先將這個密碼與 Salt 相連再經過 hash function，最後比對 hash value 與資料庫所存是否相同。</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安全性</a:t>
            </a:r>
            <a:endParaRPr/>
          </a:p>
        </p:txBody>
      </p:sp>
      <p:sp>
        <p:nvSpPr>
          <p:cNvPr id="147" name="Google Shape;147;p21"/>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Salt 所增加的計算難度是：</a:t>
            </a:r>
            <a:endParaRPr/>
          </a:p>
          <a:p>
            <a:pPr indent="0" lvl="0" marL="0" rtl="0" algn="l">
              <a:spcBef>
                <a:spcPts val="1600"/>
              </a:spcBef>
              <a:spcAft>
                <a:spcPts val="0"/>
              </a:spcAft>
              <a:buNone/>
            </a:pPr>
            <a:r>
              <a:rPr lang="en"/>
              <a:t>本來透過預先計算 hash value 的方式，駭客所建出 rainbow table 可以重複利用來破解多個密碼。</a:t>
            </a:r>
            <a:endParaRPr/>
          </a:p>
          <a:p>
            <a:pPr indent="0" lvl="0" marL="0" rtl="0" algn="l">
              <a:spcBef>
                <a:spcPts val="1600"/>
              </a:spcBef>
              <a:spcAft>
                <a:spcPts val="1600"/>
              </a:spcAft>
              <a:buNone/>
            </a:pPr>
            <a:r>
              <a:rPr lang="en"/>
              <a:t>但在每個密碼所配的 Salt 都不同的情況下，要破解一個密碼就要針對這個密碼建一次 Rainbow table，建好的 Rainbow table 無法重複利用。如此便大大增加了駭客須要進行的計算量。</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