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6858000" cy="9144000"/>
  <p:embeddedFontLst>
    <p:embeddedFont>
      <p:font typeface="Economica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6CD885B-4F1D-4DE0-94F3-594A1D4AED44}">
  <a:tblStyle styleId="{86CD885B-4F1D-4DE0-94F3-594A1D4AE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conomica-bold.fntdata"/><Relationship Id="rId47" Type="http://schemas.openxmlformats.org/officeDocument/2006/relationships/font" Target="fonts/Economica-regular.fntdata"/><Relationship Id="rId49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regular.fntdata"/><Relationship Id="rId50" Type="http://schemas.openxmlformats.org/officeDocument/2006/relationships/font" Target="fonts/Economica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617929a8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617929a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617929a8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617929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61d4782c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61d4782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61d4782c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61d478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61d4782c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61d478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61d4782c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61d478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61d4782c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61d478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6427b97b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6427b9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6427b97b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6427b9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6427b97b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6427b9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6427b97b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6427b9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6427b97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6427b9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6427b97b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6427b97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6427b97b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6427b9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647c4607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6647c46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8f410ef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8f410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8f410ef2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8f410e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8f410ef2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8f410e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8f410ef2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8f410ef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8f410ef2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8f410e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8f410ef2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a8f410ef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8f410ef2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8f410ef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617929a8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617929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8f410ef2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a8f410e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8f410ef2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8f410ef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8f410ef2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a8f410ef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8f410ef2_0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a8f410ef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a8f410ef2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a8f410ef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8f410ef2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8f410ef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8f410ef2_0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a8f410ef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8f410ef2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a8f410ef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8f410ef2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a8f410ef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8f410ef2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a8f410ef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617929a8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617929a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8f410ef2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8f410ef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a8f410ef2_0_1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a8f410ef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617929a8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617929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61d4782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61d47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61d4782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61d478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61d4782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61d478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61d4782c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61d478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mozilla.org/en-US/docs/Web/Events" TargetMode="External"/><Relationship Id="rId4" Type="http://schemas.openxmlformats.org/officeDocument/2006/relationships/hyperlink" Target="http://www.w3schools.com/jsref/dom_obj_event.asp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keycode.info/" TargetMode="External"/><Relationship Id="rId4" Type="http://schemas.openxmlformats.org/officeDocument/2006/relationships/hyperlink" Target="https://developer.mozilla.org/en-US/docs/Web/API/KeyboardEvent/keyCod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執行 Javascript 程式碼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Javascript 程式碼須放在 &lt;script&gt;&lt;/script&gt; 中瀏覽器才會執行。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或者我們可以把程式碼寫在外部的 .js 檔，例如 script.js，</a:t>
            </a:r>
            <a:br>
              <a:rPr lang="en"/>
            </a:br>
            <a:r>
              <a:rPr lang="en"/>
              <a:t>並將該 .js 檔的檔案路徑放在 &lt;script&gt; 的 src 屬性中來引入，例如 &lt;script src="[到 .js 檔的路徑]/script.js"&gt;&lt;/script&gt;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因為 Javascript code 會在被載入的同時執行，為避免 Javascript 在要作用的物件被載入之前就執行，通常 &lt;script&gt; 標籤會放在 &lt;body&gt; 的最後面。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像 Object 一樣有一些屬性和方法：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"hello".length;		// 5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"hello".charAt(0);		// "h"，效果同 "hello"[0]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"hello again".replace("hello", "goodbye")	// "goodbye again"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"hello".toUpperCase(); 	// "HELLO"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"HELLO".toLowerCase();	// "hello"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"hello" + " " + "again"	// 將字串連接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的宣告和呼叫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add(x, y)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var total = x + y;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total;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add(10,11);	// 21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 ──建立方式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a = new Array();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a[0] = "dog";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a[1] = "cat";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a[2] = "hen";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a.length; // 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a = ["dog", "cat", "hen"];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a.length; //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Array.length 特性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array.length 並不是 array 的元素個數，而是最大的 key 加一，例如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a = ["dog", "cat", "hen"];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a[100] = "fox";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a.length; // 101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──存取所有元素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["dog", "cat", "hen"].forEach(function(currentValue, index, array)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在這裡對 currentValue 或 array[index] 作處理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常用函數 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a.concat(item1[, item2[, ...[, itemN]]])	// 回傳一個新陣列包含 a 的元素和 item1 到 itemN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a.join(sep)	// 回傳一個字串包含 a 的所有元素，元素被用 sep 字串分隔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a.pop()		// 刪除並傳回 a 的最後一個元素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a.push(item1, ..., itemN) 	// 在陣列尾加上 N 個新元素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a.reverse()	// 將 a 順序倒置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a.shift()		// 刪除並回傳第一個元素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a.sort()		// 排序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 ──建立方式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d = new Date();	// 現在時間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d =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 Date(msec);	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msec 是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1970-01-01 00:00:00 以來的毫秒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d = new Date(dateString);		// 時間日期字串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d = new Date(year, month, day, hours, minutes, seconds, milliseconds);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String</a:t>
            </a:r>
            <a:endParaRPr/>
          </a:p>
        </p:txBody>
      </p:sp>
      <p:graphicFrame>
        <p:nvGraphicFramePr>
          <p:cNvPr id="159" name="Google Shape;159;p29"/>
          <p:cNvGraphicFramePr/>
          <p:nvPr/>
        </p:nvGraphicFramePr>
        <p:xfrm>
          <a:off x="311700" y="16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{86CD885B-4F1D-4DE0-94F3-594A1D4AED44}</a:tableStyleId>
              </a:tblPr>
              <a:tblGrid>
                <a:gridCol w="1897925"/>
                <a:gridCol w="534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"2015-03-25", "2015-03", "2015",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"2015-03-25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12:00:00"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"03/25/2015", "2015/03/25"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"Mar 25 2015", "25 Mar 2015", "25 March 2015", "March 25 2015"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"Wed Mar 25 2015 09:56:24 GMT+0100 (W. Europe Standard Time)",</a:t>
                      </a:r>
                      <a:br>
                        <a:rPr lang="en"/>
                      </a:br>
                      <a:r>
                        <a:rPr lang="en"/>
                        <a:t>"Fri Mar 25 2015 09:56:24 GMT+0100 (Tokyo Time)"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Get 方法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d.getDate()		// 1-31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d.getDay()		// 0-6， 0代表星期日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d.getFullYear()	// 四位數年分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d.getHours()		// 0-23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d.getMilliseconds()	// 0-999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d.getMinutes()	// 0-59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d.getMonth()		// 0-11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d.getSeconds()	// 0-59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d.getTime()		// 從 1970-01-01 開始經過的毫秒數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Set 方法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d.setDate(date)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d.setFullYear(year[, month[, date]])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d.setHours(hour)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d.setMilliseconds(msec)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d.setMinutes(minute)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d.setMonth(month)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d.setSeconds(second)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d.setTime(msec)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輸出、註解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console.log("在主控台中印出字串");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單行註解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/* 多行註解 */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Date Parse 方法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Date.parse(dateString);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// 讀進一個 Date String 然後回傳 1970-01-01 以來的毫秒數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比較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today, someday, text;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today = </a:t>
            </a:r>
            <a:r>
              <a:rPr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Date();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someday = </a:t>
            </a:r>
            <a:r>
              <a:rPr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Date();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someday.setFullYear(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(someday &gt; today)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console.log(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"Today is before January 14, 2100.")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console.log(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"Today is after January 14, 2100.")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"Today is before January 14, 2100." 會被印出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動畫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setInterval(function(){...},  msec);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每過 msec 毫秒就執行 function 一次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(DOM)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 (Document Object Model)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DOM 提供給我們服務是，我們可以將 HTML 文件中的標籤視為 Javascript 物件，並用 Javascript 程式碼去改動這些物件。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取得 DOM 物件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// 取得屬性 id 符合 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 字串的物件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document.getElementsByTagName(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// 取得標籤名符合 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 字串的物件，因會有多個所以放在陣列中回傳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document.getElementsByClassName(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// 取得屬性 class 符合 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 字串的物件，因會有多個所以放在陣列中回傳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物件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document.body	// &lt;body&gt;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ocument.head	// &lt;head&gt;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ocument.title	// &lt;title&gt;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ocument.links	// 所有擁有 href 屬性的 &lt;a&gt; 和 &lt;area&gt; 所成集合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ocument.images	// 所有 &lt;img&gt; 所成集合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更改 DOM 物件屬性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.innerHTML = str	// 將物件的內容設成 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attribute 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value	// 將物件屬性的值設成 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.setAttribute(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attribute, value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	// 將物件屬性的值設成 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.style.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property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	// 將物件的某個 CSS 樣式設成 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Events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事件 (Events)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事件是指 HTML 文件裡的元件所發生的事。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我們可以使用 Javascript 指揮瀏覽器，在某個事件發生後要做出相應的舉動。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資料型態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 ( Javascript 沒有區分整數和浮點數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Array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RegExp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Symbol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ull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undefined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註冊事件的反應 (Reaction) ─方法一</a:t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例如說，我們希望註冊 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n"/>
              <a:t>在被滑鼠點擊後的反應，我們可以在其 onclick 屬性的值中寫上一些被點擊後要執行的 Javascript code：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&lt;div onclick="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this.innerHTML='Hello, '; this.innerHTML+='world!'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這樣 div 在被點擊後內容會出現 "Hello, world!"。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方法一 (續)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我們也可以把這些 code 寫在函式中以求簡潔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&lt;div onclick="addtxt(this)"&gt;&lt;/div&gt;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&lt;script&gt;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addtxt(dom_obj){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dom_obj.innerHTML =  'Hello, ';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dom_obj.innerHTML += 'world!';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&lt;div onclick="addtxt()" id="_div"&gt;&lt;/div&gt;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&lt;script&gt;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addtxt(){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var _div = document.getElementById('_div');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_div.innerHTML =  'Hello, ';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_div.innerHTML += 'world!';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方法二</a:t>
            </a:r>
            <a:endParaRPr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直接將函式指派給該 DOM 物件的 onclick 屬性：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div id="_div"&gt;&lt;/div&gt;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document.getElementById("_div").onclick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function(){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this.innerHTML='Hello, ';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this.innerHTML+='world!';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方法二 (續)</a:t>
            </a:r>
            <a:endParaRPr/>
          </a:p>
        </p:txBody>
      </p:sp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指派宣告的函數 (函數宣告可在之前或之後)：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&lt;div id="_div"&gt;&lt;/div&gt;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document.getElementById("_div").onclick = addtxt;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 addtxt(){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this.innerHTML =  'Hello, ';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this.innerHTML += 'world!';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方法三</a:t>
            </a:r>
            <a:endParaRPr/>
          </a:p>
        </p:txBody>
      </p:sp>
      <p:sp>
        <p:nvSpPr>
          <p:cNvPr id="259" name="Google Shape;259;p4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使用以上兩種方法的話，某個事件先註冊的反應會被後註冊的反應覆蓋掉。</a:t>
            </a:r>
            <a:br>
              <a:rPr lang="en"/>
            </a:br>
            <a:r>
              <a:rPr lang="en"/>
              <a:t>若希望一個事件中的有多個反應並行，則可以使用 DOM 物件內建的 addEventListener() 方法：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document.getElementById("_div").addEventListener("click", addtxt);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document.getElementById("_div").addEventListener("click", function(){ /* … */ });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第一個參數是事件的名稱 (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注意：不用也不能前綴 "on"！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)，第二個參數是事件發生時要執行的函式。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document.getElementById("_div").removeEventListener("click", addtxt) 可以將註冊的反應移除。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常用事件</a:t>
            </a:r>
            <a:endParaRPr/>
          </a:p>
        </p:txBody>
      </p:sp>
      <p:graphicFrame>
        <p:nvGraphicFramePr>
          <p:cNvPr id="265" name="Google Shape;265;p47"/>
          <p:cNvGraphicFramePr/>
          <p:nvPr/>
        </p:nvGraphicFramePr>
        <p:xfrm>
          <a:off x="311700" y="16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{86CD885B-4F1D-4DE0-94F3-594A1D4AED44}</a:tableStyleId>
              </a:tblPr>
              <a:tblGrid>
                <a:gridCol w="2115825"/>
                <a:gridCol w="6206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onclick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以滑鼠點擊物件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onmouseover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游標移進物件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onmouseout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游標移出物件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onkeydown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按下鍵盤按鍵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onload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物件載入完畢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其它事件</a:t>
            </a:r>
            <a:endParaRPr/>
          </a:p>
        </p:txBody>
      </p:sp>
      <p:sp>
        <p:nvSpPr>
          <p:cNvPr id="271" name="Google Shape;271;p48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http://www.w3schools.com/jsref/dom_obj_event.asp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&lt;script&gt; 放在 head 中</a:t>
            </a:r>
            <a:endParaRPr/>
          </a:p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若你希望把 script 放在 head 中，但希望整份文件載入完畢後才執行其中的 code，那你可以這樣：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window.addEventListener("load", function(){  /* 你的所有 code 放在這裡面 */  });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實作範例──Konami Code</a:t>
            </a:r>
            <a:endParaRPr/>
          </a:p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接下來我們利用鍵盤事件來實作輸入 Konami code 時會跑出特殊效果的網頁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事件物件 (Event Object)</a:t>
            </a:r>
            <a:endParaRPr/>
          </a:p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其實，在 DOM 物件發生事件並呼叫用來反應的函式時，會同時傳入一個「事件物件」作為函式的參數。這個事件物件中包含了跟該事件有關的各種資訊。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字串轉數字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parserInt(str[, base]);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// 將 str 中的數字以 base 進位制轉成整數，預設十進位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parseFloat(str);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// 將 str 中的數字以 base 進位制轉成浮點數，只有十進位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鍵盤事件的物件 (Keyboard Event Object)</a:t>
            </a:r>
            <a:endParaRPr/>
          </a:p>
        </p:txBody>
      </p:sp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鍵盤事件物件中有一個屬性叫 keyCode，keyCode 是一個唯讀的整數。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若事件是 onkeypress，keyCode 會是輸入字元的 ASCII 碼；</a:t>
            </a:r>
            <a:br>
              <a:rPr lang="en"/>
            </a:br>
            <a:r>
              <a:rPr lang="en"/>
              <a:t>若事件是 onkeydown 或 onkeyup，keyCode 的數字代表你按了鍵盤上哪一個鍵。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查詢 onkeydown 和 onkeyup 的 keyCode：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http://keycode.info/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https://developer.mozilla.org/en-US/docs/Web/API/KeyboardEvent/keyCode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存取事件物件</a:t>
            </a:r>
            <a:endParaRPr/>
          </a:p>
        </p:txBody>
      </p:sp>
      <p:sp>
        <p:nvSpPr>
          <p:cNvPr id="301" name="Google Shape;301;p5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若要在反應的函式中存取事件物件，我們需要給這個函式宣告一個參數：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document.getElementById("_div").onkeydown = function(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/* … */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console.log(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event.keyCode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/* … */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變數宣告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a;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var str = "abc";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未宣告的值會是 undefined，也就是 a == undefined 會是 true。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流程控制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else、while、do while、for、switch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 ──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建立方式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object = new Object();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object = {};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obj =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name: "Carrot",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"for": "Max",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details: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color: "orange",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size: 12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──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存取屬性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假設要存取上頁 3. 的屬性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obj.details.color; 		// orange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obj["details"]["size"]; 	// 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obj.name = 'Potato';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obj['for'] = 'Ever';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 ──使用原型 (Prototype) 建立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Person(name, age)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this.name = name;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this.age = age;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You = new Person("You", 24);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You.name;		// "You"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You['age'];	// 24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