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6858000" cx="9144000"/>
  <p:notesSz cx="6858000" cy="9144000"/>
  <p:embeddedFontLst>
    <p:embeddedFont>
      <p:font typeface="Economica"/>
      <p:regular r:id="rId12"/>
      <p:bold r:id="rId13"/>
      <p:italic r:id="rId14"/>
      <p:boldItalic r:id="rId15"/>
    </p:embeddedFont>
    <p:embeddedFont>
      <p:font typeface="Open Sans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Economica-bold.fntdata"/><Relationship Id="rId12" Type="http://schemas.openxmlformats.org/officeDocument/2006/relationships/font" Target="fonts/Economica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Economica-boldItalic.fntdata"/><Relationship Id="rId14" Type="http://schemas.openxmlformats.org/officeDocument/2006/relationships/font" Target="fonts/Economica-italic.fntdata"/><Relationship Id="rId17" Type="http://schemas.openxmlformats.org/officeDocument/2006/relationships/font" Target="fonts/OpenSans-bold.fntdata"/><Relationship Id="rId16" Type="http://schemas.openxmlformats.org/officeDocument/2006/relationships/font" Target="fonts/OpenSans-regular.fntdata"/><Relationship Id="rId5" Type="http://schemas.openxmlformats.org/officeDocument/2006/relationships/slide" Target="slides/slide1.xml"/><Relationship Id="rId19" Type="http://schemas.openxmlformats.org/officeDocument/2006/relationships/font" Target="fonts/OpenSans-boldItalic.fntdata"/><Relationship Id="rId6" Type="http://schemas.openxmlformats.org/officeDocument/2006/relationships/slide" Target="slides/slide2.xml"/><Relationship Id="rId18" Type="http://schemas.openxmlformats.org/officeDocument/2006/relationships/font" Target="fonts/OpenSans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ab1871eda_1_1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ab1871eda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ab1871eda_1_2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ab1871eda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ab1871eda_1_2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ab1871eda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ab1871eda_1_3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ab1871eda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ab1871eda_1_3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ab1871eda_1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ab1871eda_1_5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ab1871eda_1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ab1871eda_1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ab1871ed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1008933"/>
            <a:ext cx="1081625" cy="1499896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4355671"/>
            <a:ext cx="1081625" cy="1499896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925674"/>
            <a:ext cx="3054600" cy="2049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4155440"/>
            <a:ext cx="3054600" cy="9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1276167"/>
            <a:ext cx="8520600" cy="28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4216000"/>
            <a:ext cx="8520600" cy="142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613633"/>
            <a:ext cx="1081625" cy="1499896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4744471"/>
            <a:ext cx="1081625" cy="1499896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2408600"/>
            <a:ext cx="7596600" cy="204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421233"/>
            <a:ext cx="8520600" cy="1108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633633"/>
            <a:ext cx="8520600" cy="4472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421233"/>
            <a:ext cx="8520600" cy="1108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633633"/>
            <a:ext cx="3999900" cy="4472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633633"/>
            <a:ext cx="3999900" cy="4472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421233"/>
            <a:ext cx="8520600" cy="1108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865867"/>
            <a:ext cx="2808000" cy="371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600200"/>
            <a:ext cx="58788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33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59940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1239033"/>
            <a:ext cx="4045200" cy="2381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3692001"/>
            <a:ext cx="4045200" cy="2098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5625233"/>
            <a:ext cx="5998800" cy="79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21233"/>
            <a:ext cx="8520600" cy="1108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633633"/>
            <a:ext cx="8520600" cy="44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developer.mozilla.org/en-US/docs/Web/API/FormData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title"/>
          </p:nvPr>
        </p:nvSpPr>
        <p:spPr>
          <a:xfrm>
            <a:off x="773700" y="2408600"/>
            <a:ext cx="7596600" cy="204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FormData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>
            <p:ph type="title"/>
          </p:nvPr>
        </p:nvSpPr>
        <p:spPr>
          <a:xfrm>
            <a:off x="311700" y="421233"/>
            <a:ext cx="8520600" cy="110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FormData</a:t>
            </a:r>
            <a:endParaRPr/>
          </a:p>
        </p:txBody>
      </p:sp>
      <p:sp>
        <p:nvSpPr>
          <p:cNvPr id="68" name="Google Shape;68;p14"/>
          <p:cNvSpPr txBox="1"/>
          <p:nvPr>
            <p:ph idx="1" type="body"/>
          </p:nvPr>
        </p:nvSpPr>
        <p:spPr>
          <a:xfrm>
            <a:off x="311700" y="1633633"/>
            <a:ext cx="8520600" cy="44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FormData 是 Javascript 內建的 Prototype。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一個 FormData 物件就是 HTML 表單在 Javascript 中的成像。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311700" y="421233"/>
            <a:ext cx="8520600" cy="110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創建 FormData 物件</a:t>
            </a:r>
            <a:endParaRPr/>
          </a:p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311700" y="1633633"/>
            <a:ext cx="8520600" cy="44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可以用</a:t>
            </a:r>
            <a:br>
              <a:rPr lang="en"/>
            </a:br>
            <a:r>
              <a:rPr lang="en">
                <a:solidFill>
                  <a:srgbClr val="980000"/>
                </a:solidFill>
                <a:latin typeface="Consolas"/>
                <a:ea typeface="Consolas"/>
                <a:cs typeface="Consolas"/>
                <a:sym typeface="Consolas"/>
              </a:rPr>
              <a:t>var fd = </a:t>
            </a:r>
            <a:r>
              <a:rPr lang="en">
                <a:solidFill>
                  <a:srgbClr val="980000"/>
                </a:solidFill>
                <a:latin typeface="Consolas"/>
                <a:ea typeface="Consolas"/>
                <a:cs typeface="Consolas"/>
                <a:sym typeface="Consolas"/>
              </a:rPr>
              <a:t>new FormData()</a:t>
            </a:r>
            <a:br>
              <a:rPr lang="en"/>
            </a:br>
            <a:r>
              <a:rPr lang="en"/>
              <a:t>創建一個空的表單物件。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若已經存在表單，假設表單有 id="myForm"，我們也可以用已有的表單建立表單物件：</a:t>
            </a:r>
            <a:br>
              <a:rPr lang="en"/>
            </a:br>
            <a:r>
              <a:rPr lang="en">
                <a:solidFill>
                  <a:srgbClr val="980000"/>
                </a:solidFill>
                <a:latin typeface="Consolas"/>
                <a:ea typeface="Consolas"/>
                <a:cs typeface="Consolas"/>
                <a:sym typeface="Consolas"/>
              </a:rPr>
              <a:t>var myForm = document.getElementById("myForm");</a:t>
            </a:r>
            <a:br>
              <a:rPr lang="en">
                <a:solidFill>
                  <a:srgbClr val="98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980000"/>
                </a:solidFill>
                <a:latin typeface="Consolas"/>
                <a:ea typeface="Consolas"/>
                <a:cs typeface="Consolas"/>
                <a:sym typeface="Consolas"/>
              </a:rPr>
              <a:t>Var fd = new FormData(myForm);</a:t>
            </a:r>
            <a:endParaRPr>
              <a:solidFill>
                <a:srgbClr val="98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421233"/>
            <a:ext cx="8520600" cy="110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 of FormData</a:t>
            </a:r>
            <a:endParaRPr/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11700" y="1633633"/>
            <a:ext cx="8520600" cy="44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FormData.append(</a:t>
            </a:r>
            <a:r>
              <a:rPr i="1" lang="en"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i="1" lang="en">
                <a:latin typeface="Consolas"/>
                <a:ea typeface="Consolas"/>
                <a:cs typeface="Consolas"/>
                <a:sym typeface="Consolas"/>
              </a:rPr>
              <a:t>value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)	// 新增欄位名與值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FormData.delete(</a:t>
            </a:r>
            <a:r>
              <a:rPr i="1" lang="en"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)			// 刪除欄位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FormData.get(</a:t>
            </a:r>
            <a:r>
              <a:rPr i="1" lang="en"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)				// 取得第一個名字是 </a:t>
            </a:r>
            <a:r>
              <a:rPr i="1" lang="en"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的欄位之值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FormData.getAll(</a:t>
            </a:r>
            <a:r>
              <a:rPr i="1" lang="en"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)			// 取得所有名字是 </a:t>
            </a:r>
            <a:r>
              <a:rPr i="1" lang="en"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的欄位的值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FormData.has(</a:t>
            </a:r>
            <a:r>
              <a:rPr i="1" lang="en"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)			// 若有欄位 </a:t>
            </a:r>
            <a:r>
              <a:rPr i="1" lang="en"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則回傳 True，否則 False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FormData.set(</a:t>
            </a:r>
            <a:r>
              <a:rPr i="1" lang="en"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i="1" lang="en">
                <a:latin typeface="Consolas"/>
                <a:ea typeface="Consolas"/>
                <a:cs typeface="Consolas"/>
                <a:sym typeface="Consolas"/>
              </a:rPr>
              <a:t>value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// 若名稱為 </a:t>
            </a:r>
            <a:r>
              <a:rPr i="1" lang="en"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的欄位已存在則覆蓋其值，否則新稱欄位。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// 與 append() 有所區別。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421233"/>
            <a:ext cx="8520600" cy="110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將欲上傳檔案加入 FormData</a:t>
            </a:r>
            <a:endParaRPr/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1633633"/>
            <a:ext cx="8520600" cy="44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假設有檔案物件 file，我們只消用</a:t>
            </a:r>
            <a:br>
              <a:rPr lang="en"/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FormData.append("name",file)</a:t>
            </a:r>
            <a:br>
              <a:rPr lang="en"/>
            </a:br>
            <a:r>
              <a:rPr lang="en"/>
              <a:t>就可將檔案加入表單物件。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421233"/>
            <a:ext cx="8520600" cy="110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XMLHttpRequest 與 FormData</a:t>
            </a:r>
            <a:endParaRPr/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11700" y="1633633"/>
            <a:ext cx="8520600" cy="44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有了 FormData，使用 XMLHttpRequest 送表單就變得異常簡單，只要 XMLHttpRequest.send(FormData) 就可以將表單送出。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要注意的是，若 FormData 含有檔案，XMLHttpRequest.open() 不得使用 GET。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421233"/>
            <a:ext cx="8520600" cy="110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</a:t>
            </a:r>
            <a:endParaRPr/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311700" y="1633633"/>
            <a:ext cx="8520600" cy="44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https://developer.mozilla.org/en-US/docs/Web/API/FormData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