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99" r:id="rId4"/>
    <p:sldId id="258" r:id="rId5"/>
    <p:sldId id="259" r:id="rId6"/>
    <p:sldId id="281" r:id="rId7"/>
    <p:sldId id="300" r:id="rId8"/>
    <p:sldId id="260" r:id="rId9"/>
    <p:sldId id="282" r:id="rId10"/>
    <p:sldId id="262" r:id="rId11"/>
    <p:sldId id="284" r:id="rId12"/>
    <p:sldId id="263" r:id="rId13"/>
    <p:sldId id="285" r:id="rId14"/>
    <p:sldId id="264" r:id="rId15"/>
    <p:sldId id="286" r:id="rId16"/>
    <p:sldId id="265" r:id="rId17"/>
    <p:sldId id="266" r:id="rId18"/>
    <p:sldId id="267" r:id="rId19"/>
    <p:sldId id="268" r:id="rId20"/>
    <p:sldId id="315" r:id="rId21"/>
    <p:sldId id="269" r:id="rId22"/>
    <p:sldId id="301" r:id="rId23"/>
    <p:sldId id="288" r:id="rId24"/>
    <p:sldId id="302" r:id="rId25"/>
    <p:sldId id="280" r:id="rId26"/>
    <p:sldId id="289" r:id="rId27"/>
    <p:sldId id="303" r:id="rId28"/>
    <p:sldId id="271" r:id="rId29"/>
    <p:sldId id="320" r:id="rId30"/>
    <p:sldId id="304" r:id="rId31"/>
    <p:sldId id="305" r:id="rId32"/>
    <p:sldId id="306" r:id="rId33"/>
    <p:sldId id="290" r:id="rId34"/>
    <p:sldId id="272" r:id="rId35"/>
    <p:sldId id="273" r:id="rId36"/>
    <p:sldId id="307" r:id="rId37"/>
    <p:sldId id="295" r:id="rId38"/>
    <p:sldId id="308" r:id="rId39"/>
    <p:sldId id="291" r:id="rId40"/>
    <p:sldId id="296" r:id="rId41"/>
    <p:sldId id="309" r:id="rId42"/>
    <p:sldId id="274" r:id="rId43"/>
    <p:sldId id="276" r:id="rId44"/>
    <p:sldId id="297" r:id="rId45"/>
    <p:sldId id="275" r:id="rId46"/>
    <p:sldId id="310" r:id="rId47"/>
    <p:sldId id="311" r:id="rId48"/>
    <p:sldId id="312" r:id="rId49"/>
    <p:sldId id="277" r:id="rId50"/>
    <p:sldId id="292" r:id="rId51"/>
    <p:sldId id="279" r:id="rId52"/>
    <p:sldId id="313" r:id="rId53"/>
    <p:sldId id="294" r:id="rId54"/>
    <p:sldId id="278" r:id="rId55"/>
    <p:sldId id="293" r:id="rId56"/>
    <p:sldId id="314" r:id="rId57"/>
    <p:sldId id="316" r:id="rId58"/>
    <p:sldId id="318" r:id="rId59"/>
    <p:sldId id="319" r:id="rId6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 autoAdjust="0"/>
    <p:restoredTop sz="94718" autoAdjust="0"/>
  </p:normalViewPr>
  <p:slideViewPr>
    <p:cSldViewPr>
      <p:cViewPr>
        <p:scale>
          <a:sx n="100" d="100"/>
          <a:sy n="100" d="100"/>
        </p:scale>
        <p:origin x="-950" y="9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6546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813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83599F99-162F-40FB-B110-859A804AFB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quarter" idx="1"/>
          </p:nvPr>
        </p:nvSpPr>
        <p:spPr>
          <a:xfrm>
            <a:off x="3830885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F06AFDAF-2F3E-4474-9377-6B5192ED5D93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2015/8/31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course1.0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997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pPr>
              <a:defRPr/>
            </a:pPr>
            <a:fld id="{700B93CF-F269-4D0F-AAB7-968EB7993B4D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64" y="4715407"/>
            <a:ext cx="5438748" cy="4467470"/>
          </a:xfrm>
          <a:prstGeom prst="rect">
            <a:avLst/>
          </a:prstGeom>
        </p:spPr>
        <p:txBody>
          <a:bodyPr vert="horz" lIns="87947" tIns="43973" rIns="87947" bIns="43973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pPr>
              <a:defRPr/>
            </a:pPr>
            <a:fld id="{F2740B4E-F49F-4E72-9B1F-E0D3703D3B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330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14569" indent="-274834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99337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39072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978807" indent="-219867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418542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858277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298012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737747" indent="-2198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4CC2233D-4497-4F44-8707-6CA4CB5AE889}" type="slidenum">
              <a:rPr lang="zh-TW" altLang="en-US" smtClean="0"/>
              <a:pPr eaLnBrk="1" hangingPunct="1"/>
              <a:t>1</a:t>
            </a:fld>
            <a:endParaRPr lang="zh-TW" altLang="en-US" smtClean="0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740B4E-F49F-4E72-9B1F-E0D3703D3BA0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7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40B4E-F49F-4E72-9B1F-E0D3703D3BA0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5" name="頁首版面配置區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course1.0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7C0D7-62F0-4134-8CE6-3EBB1D4961C7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9EF9-D697-4BA9-85DC-9FE6979F83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0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12F68-76B8-46C4-9B4C-D407B46322F2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C9B3-80EB-4C0C-B1E3-9D8C270644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EE27A-8BF9-4EC2-A33E-2CD369980759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700B-E86D-4059-A874-02A4F1FB5C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6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2DAFF-C43E-4966-8D6F-E7E8219A7CB3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8757-335E-4F65-88F7-B2A8CD22C2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1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80E68-ABF1-4E78-8F9C-C993A58418AA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7B618-5F73-4D61-9E04-DAE95170E5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2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729A-8E95-455B-B8EB-ACEF19D2CD55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A901B-526F-4571-97D8-52476DB438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E4AF9-2327-4909-A482-4E408A9C4D15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AF4A9-5ACA-4F30-8070-296CEBD26B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9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C2197-C97C-4949-826D-B0E52387BCAF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F6A8-E377-403D-98E1-C20587A601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35B6C-B924-409C-ABE7-418F60D1B1C1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ECE04-1AD1-43B1-867B-E7C03225E1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2E4B9-583F-4837-A986-A6EC8BA73B38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FBA9E-2106-4EDE-83F9-75C1DFC929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0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E645-D01D-4FFF-9998-EFBEB8AABFB7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3931D-79AF-49BD-B4FB-CBC2916062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687F95-C422-4AD7-9BF1-774CE60302D3}" type="datetime1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78C0ED-DF2B-48FE-8177-26E647EB51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42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" Type="http://schemas.openxmlformats.org/officeDocument/2006/relationships/image" Target="../media/image27.jpg"/><Relationship Id="rId21" Type="http://schemas.openxmlformats.org/officeDocument/2006/relationships/image" Target="../media/image5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.png"/><Relationship Id="rId20" Type="http://schemas.openxmlformats.org/officeDocument/2006/relationships/image" Target="../media/image58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24" Type="http://schemas.openxmlformats.org/officeDocument/2006/relationships/image" Target="../media/image51.png"/><Relationship Id="rId5" Type="http://schemas.openxmlformats.org/officeDocument/2006/relationships/image" Target="../media/image38.png"/><Relationship Id="rId23" Type="http://schemas.openxmlformats.org/officeDocument/2006/relationships/image" Target="../media/image55.png"/><Relationship Id="rId28" Type="http://schemas.openxmlformats.org/officeDocument/2006/relationships/image" Target="../media/image62.png"/><Relationship Id="rId10" Type="http://schemas.openxmlformats.org/officeDocument/2006/relationships/image" Target="../media/image46.png"/><Relationship Id="rId19" Type="http://schemas.openxmlformats.org/officeDocument/2006/relationships/image" Target="../media/image57.png"/><Relationship Id="rId4" Type="http://schemas.openxmlformats.org/officeDocument/2006/relationships/image" Target="../media/image28.jp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60.png"/><Relationship Id="rId27" Type="http://schemas.openxmlformats.org/officeDocument/2006/relationships/image" Target="../media/image56.png"/><Relationship Id="rId30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46.emf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48.jp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50.jp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49.jp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99.png"/><Relationship Id="rId3" Type="http://schemas.openxmlformats.org/officeDocument/2006/relationships/image" Target="../media/image55.jpg"/><Relationship Id="rId7" Type="http://schemas.openxmlformats.org/officeDocument/2006/relationships/image" Target="../media/image930.png"/><Relationship Id="rId12" Type="http://schemas.openxmlformats.org/officeDocument/2006/relationships/image" Target="../media/image98.png"/><Relationship Id="rId2" Type="http://schemas.openxmlformats.org/officeDocument/2006/relationships/image" Target="../media/image54.jp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1.png"/><Relationship Id="rId11" Type="http://schemas.openxmlformats.org/officeDocument/2006/relationships/image" Target="../media/image97.png"/><Relationship Id="rId5" Type="http://schemas.openxmlformats.org/officeDocument/2006/relationships/image" Target="../media/image82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66.png"/><Relationship Id="rId1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6.emf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8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8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9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4"/>
          <p:cNvSpPr txBox="1">
            <a:spLocks noChangeArrowheads="1"/>
          </p:cNvSpPr>
          <p:nvPr/>
        </p:nvSpPr>
        <p:spPr bwMode="auto">
          <a:xfrm>
            <a:off x="0" y="1052513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zh-TW" altLang="en-US" sz="5400">
                <a:latin typeface="Times New Roman" pitchFamily="18" charset="0"/>
                <a:ea typeface="標楷體" pitchFamily="65" charset="-120"/>
              </a:rPr>
              <a:t>信號與系統</a:t>
            </a:r>
            <a:endParaRPr kumimoji="0" lang="en-US" altLang="zh-TW" sz="5400">
              <a:latin typeface="Times New Roman" pitchFamily="18" charset="0"/>
              <a:ea typeface="標楷體" pitchFamily="65" charset="-12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zh-TW" sz="5400">
                <a:latin typeface="Times New Roman" pitchFamily="18" charset="0"/>
                <a:ea typeface="標楷體" pitchFamily="65" charset="-120"/>
              </a:rPr>
              <a:t>Signals &amp; Systems</a:t>
            </a: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endParaRPr kumimoji="0" lang="en-US" altLang="zh-TW">
              <a:latin typeface="Times New Roman" pitchFamily="18" charset="0"/>
              <a:ea typeface="標楷體" pitchFamily="65" charset="-120"/>
            </a:endParaRPr>
          </a:p>
          <a:p>
            <a:pPr algn="ctr" eaLnBrk="1" hangingPunct="1"/>
            <a:r>
              <a:rPr kumimoji="0" lang="zh-TW" altLang="en-US" sz="3600">
                <a:latin typeface="Times New Roman" pitchFamily="18" charset="0"/>
                <a:ea typeface="標楷體" pitchFamily="65" charset="-120"/>
              </a:rPr>
              <a:t>李琳山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20900" y="1701800"/>
            <a:ext cx="4467225" cy="11445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800" kern="0" dirty="0" smtClean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Internet</a:t>
            </a:r>
            <a:endParaRPr kumimoji="0" lang="en-US" altLang="zh-TW" sz="2800" kern="0" dirty="0">
              <a:solidFill>
                <a:sysClr val="windowText" lastClr="000000"/>
              </a:solidFill>
              <a:latin typeface="Times New Roman" pitchFamily="18" charset="0"/>
              <a:ea typeface="華康楷書體W3" pitchFamily="49" charset="-120"/>
              <a:cs typeface="Times New Roman" pitchFamily="18" charset="0"/>
            </a:endParaRPr>
          </a:p>
        </p:txBody>
      </p:sp>
      <p:grpSp>
        <p:nvGrpSpPr>
          <p:cNvPr id="11267" name="群組 11269"/>
          <p:cNvGrpSpPr>
            <a:grpSpLocks/>
          </p:cNvGrpSpPr>
          <p:nvPr/>
        </p:nvGrpSpPr>
        <p:grpSpPr bwMode="auto">
          <a:xfrm>
            <a:off x="107950" y="2692400"/>
            <a:ext cx="1227138" cy="2354263"/>
            <a:chOff x="89878" y="3306707"/>
            <a:chExt cx="1115644" cy="23545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9878" y="3306707"/>
              <a:ext cx="1115644" cy="2354541"/>
            </a:xfrm>
            <a:prstGeom prst="can">
              <a:avLst>
                <a:gd name="adj" fmla="val 2345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Digital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Libraries,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Virtual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Museums,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99765" y="4870580"/>
              <a:ext cx="249685" cy="646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11268" name="AutoShape 11"/>
          <p:cNvCxnSpPr>
            <a:cxnSpLocks noChangeShapeType="1"/>
            <a:stCxn id="5" idx="2"/>
            <a:endCxn id="6" idx="1"/>
          </p:cNvCxnSpPr>
          <p:nvPr/>
        </p:nvCxnSpPr>
        <p:spPr bwMode="auto">
          <a:xfrm flipH="1">
            <a:off x="720725" y="2274888"/>
            <a:ext cx="1400175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" name="AutoShape 13"/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5934075" y="2678113"/>
            <a:ext cx="725488" cy="685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0" name="AutoShape 14"/>
          <p:cNvCxnSpPr>
            <a:cxnSpLocks noChangeShapeType="1"/>
            <a:stCxn id="5" idx="6"/>
            <a:endCxn id="4" idx="1"/>
          </p:cNvCxnSpPr>
          <p:nvPr/>
        </p:nvCxnSpPr>
        <p:spPr bwMode="auto">
          <a:xfrm>
            <a:off x="6588125" y="2274888"/>
            <a:ext cx="1679575" cy="561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71" name="群組 11271"/>
          <p:cNvGrpSpPr>
            <a:grpSpLocks/>
          </p:cNvGrpSpPr>
          <p:nvPr/>
        </p:nvGrpSpPr>
        <p:grpSpPr bwMode="auto">
          <a:xfrm>
            <a:off x="2925763" y="3649663"/>
            <a:ext cx="1358900" cy="2300287"/>
            <a:chOff x="2790056" y="4192085"/>
            <a:chExt cx="1493912" cy="2300257"/>
          </a:xfrm>
        </p:grpSpPr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790056" y="4192085"/>
              <a:ext cx="1493912" cy="2300257"/>
            </a:xfrm>
            <a:prstGeom prst="can">
              <a:avLst>
                <a:gd name="adj" fmla="val 2144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Commerce,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Network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Banking,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420081" y="5806551"/>
              <a:ext cx="183249" cy="64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272" name="群組 11272"/>
          <p:cNvGrpSpPr>
            <a:grpSpLocks/>
          </p:cNvGrpSpPr>
          <p:nvPr/>
        </p:nvGrpSpPr>
        <p:grpSpPr bwMode="auto">
          <a:xfrm>
            <a:off x="4427538" y="3841750"/>
            <a:ext cx="1439862" cy="1874838"/>
            <a:chOff x="4355976" y="4380571"/>
            <a:chExt cx="1440160" cy="1874996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355976" y="4380571"/>
              <a:ext cx="1440160" cy="1874996"/>
            </a:xfrm>
            <a:prstGeom prst="can">
              <a:avLst>
                <a:gd name="adj" fmla="val 1909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Government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Services,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48236" y="5590348"/>
              <a:ext cx="249290" cy="647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273" name="群組 11274"/>
          <p:cNvGrpSpPr>
            <a:grpSpLocks/>
          </p:cNvGrpSpPr>
          <p:nvPr/>
        </p:nvGrpSpPr>
        <p:grpSpPr bwMode="auto">
          <a:xfrm>
            <a:off x="6011863" y="3363913"/>
            <a:ext cx="1296987" cy="2281237"/>
            <a:chOff x="5868144" y="4058491"/>
            <a:chExt cx="1296144" cy="228080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868144" y="4058491"/>
              <a:ext cx="1296144" cy="2280805"/>
            </a:xfrm>
            <a:prstGeom prst="can">
              <a:avLst>
                <a:gd name="adj" fmla="val 235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Intelligent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Offices,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Distant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Learning,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396437" y="5663149"/>
              <a:ext cx="249076" cy="645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7497763" y="2836863"/>
            <a:ext cx="1538287" cy="2262187"/>
          </a:xfrm>
          <a:prstGeom prst="can">
            <a:avLst>
              <a:gd name="adj" fmla="val 2232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44000" rIns="90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Electronic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Home,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Network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Entertainment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129588" y="4457700"/>
            <a:ext cx="247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1276" name="群組 11270"/>
          <p:cNvGrpSpPr>
            <a:grpSpLocks/>
          </p:cNvGrpSpPr>
          <p:nvPr/>
        </p:nvGrpSpPr>
        <p:grpSpPr bwMode="auto">
          <a:xfrm>
            <a:off x="1476375" y="3340100"/>
            <a:ext cx="1230313" cy="2232025"/>
            <a:chOff x="1416968" y="4103712"/>
            <a:chExt cx="1354832" cy="223159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416968" y="4103712"/>
              <a:ext cx="1354832" cy="2228418"/>
            </a:xfrm>
            <a:prstGeom prst="can">
              <a:avLst>
                <a:gd name="adj" fmla="val 2156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Google,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Facebook,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YouTube,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Amazon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976382" y="5649637"/>
              <a:ext cx="248240" cy="68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fontAlgn="auto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277" name="直線接點 11276"/>
          <p:cNvCxnSpPr>
            <a:stCxn id="5" idx="3"/>
            <a:endCxn id="8" idx="1"/>
          </p:cNvCxnSpPr>
          <p:nvPr/>
        </p:nvCxnSpPr>
        <p:spPr>
          <a:xfrm flipH="1">
            <a:off x="2092325" y="2678113"/>
            <a:ext cx="682625" cy="66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9" name="直線接點 11278"/>
          <p:cNvCxnSpPr/>
          <p:nvPr/>
        </p:nvCxnSpPr>
        <p:spPr>
          <a:xfrm flipH="1">
            <a:off x="3605213" y="2835275"/>
            <a:ext cx="60325" cy="796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1" name="直線接點 11280"/>
          <p:cNvCxnSpPr>
            <a:endCxn id="10" idx="1"/>
          </p:cNvCxnSpPr>
          <p:nvPr/>
        </p:nvCxnSpPr>
        <p:spPr>
          <a:xfrm>
            <a:off x="5019675" y="2835275"/>
            <a:ext cx="128588" cy="100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矩形 1"/>
          <p:cNvSpPr>
            <a:spLocks noChangeArrowheads="1"/>
          </p:cNvSpPr>
          <p:nvPr/>
        </p:nvSpPr>
        <p:spPr bwMode="auto">
          <a:xfrm>
            <a:off x="12700" y="342900"/>
            <a:ext cx="57610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/>
            <a:r>
              <a:rPr kumimoji="0" lang="en-US" altLang="zh-TW" sz="4000" b="1" u="sng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endParaRPr kumimoji="0" lang="en-US" altLang="zh-TW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6513" y="306388"/>
            <a:ext cx="914400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 smtClean="0">
                <a:latin typeface="Times New Roman" pitchFamily="18" charset="0"/>
                <a:ea typeface="+mn-ea"/>
                <a:cs typeface="Times New Roman" pitchFamily="18" charset="0"/>
              </a:rPr>
              <a:t>Internet </a:t>
            </a:r>
            <a:endParaRPr kumimoji="0" lang="en-US" altLang="zh-TW" sz="4000" b="1" u="sng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Network Technology Connects Everywhere Globally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Huge Volume of Information Disseminated across the Globe in Microseconds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Multi-media, Multi-lingual, Multi-functionality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Cross-cultures, Cross-domains, Cross-regions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Integrating All Knowledge Systems and Information related Activities Globally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6388"/>
            <a:ext cx="9144000" cy="2724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Control Systems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cs typeface="Times New Roman" pitchFamily="18" charset="0"/>
              </a:rPr>
              <a:t>close-loop/feedback control systems</a:t>
            </a:r>
            <a:endParaRPr kumimoji="0"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805488"/>
            <a:ext cx="914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example: aircraft landing systems, satellite stabilization systems, robot arm control systems, etc.</a:t>
            </a:r>
            <a:endParaRPr kumimoji="0" lang="zh-TW" altLang="en-US" sz="2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130800" y="3879850"/>
            <a:ext cx="773113" cy="6000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2879725" y="3886200"/>
            <a:ext cx="1308100" cy="6016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992313" y="3178175"/>
            <a:ext cx="9207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error signal e(t)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141788" y="4956175"/>
            <a:ext cx="1392237" cy="560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084638" y="3175000"/>
            <a:ext cx="1120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 signal v(t)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7993063" y="3879850"/>
            <a:ext cx="1079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signal y(t)</a:t>
            </a:r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41288" y="3921125"/>
            <a:ext cx="1069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signal x(t)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6148388" y="2914650"/>
            <a:ext cx="1520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disturbance z(t)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1847850" y="4621213"/>
            <a:ext cx="1320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feedback signal</a:t>
            </a: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2141538" y="4171950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1152525" y="4184650"/>
            <a:ext cx="506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27" name="群組 69"/>
          <p:cNvGrpSpPr>
            <a:grpSpLocks/>
          </p:cNvGrpSpPr>
          <p:nvPr/>
        </p:nvGrpSpPr>
        <p:grpSpPr bwMode="auto">
          <a:xfrm>
            <a:off x="1646238" y="3960813"/>
            <a:ext cx="446087" cy="446087"/>
            <a:chOff x="1751856" y="3717925"/>
            <a:chExt cx="304800" cy="304800"/>
          </a:xfrm>
        </p:grpSpPr>
        <p:sp>
          <p:nvSpPr>
            <p:cNvPr id="48" name="Oval 27"/>
            <p:cNvSpPr>
              <a:spLocks noChangeArrowheads="1"/>
            </p:cNvSpPr>
            <p:nvPr/>
          </p:nvSpPr>
          <p:spPr bwMode="auto">
            <a:xfrm>
              <a:off x="1751856" y="37179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827785" y="38708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 flipV="1">
              <a:off x="1904798" y="37938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Line 33"/>
          <p:cNvSpPr>
            <a:spLocks noChangeShapeType="1"/>
          </p:cNvSpPr>
          <p:nvPr/>
        </p:nvSpPr>
        <p:spPr bwMode="auto">
          <a:xfrm>
            <a:off x="1868488" y="5254625"/>
            <a:ext cx="2232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V="1">
            <a:off x="1868488" y="4443413"/>
            <a:ext cx="0" cy="811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0" name="群組 68"/>
          <p:cNvGrpSpPr>
            <a:grpSpLocks/>
          </p:cNvGrpSpPr>
          <p:nvPr/>
        </p:nvGrpSpPr>
        <p:grpSpPr bwMode="auto">
          <a:xfrm>
            <a:off x="1400175" y="3814763"/>
            <a:ext cx="184150" cy="223837"/>
            <a:chOff x="1599456" y="3565525"/>
            <a:chExt cx="152400" cy="152400"/>
          </a:xfrm>
        </p:grpSpPr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1599456" y="3642265"/>
              <a:ext cx="152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 flipV="1">
              <a:off x="1675656" y="3565525"/>
              <a:ext cx="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1368425" y="4391025"/>
            <a:ext cx="21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2" name="群組 71"/>
          <p:cNvGrpSpPr>
            <a:grpSpLocks/>
          </p:cNvGrpSpPr>
          <p:nvPr/>
        </p:nvGrpSpPr>
        <p:grpSpPr bwMode="auto">
          <a:xfrm>
            <a:off x="6704013" y="3992563"/>
            <a:ext cx="446087" cy="446087"/>
            <a:chOff x="6499448" y="3641725"/>
            <a:chExt cx="304800" cy="304800"/>
          </a:xfrm>
        </p:grpSpPr>
        <p:sp>
          <p:nvSpPr>
            <p:cNvPr id="51" name="Oval 30"/>
            <p:cNvSpPr>
              <a:spLocks noChangeArrowheads="1"/>
            </p:cNvSpPr>
            <p:nvPr/>
          </p:nvSpPr>
          <p:spPr bwMode="auto">
            <a:xfrm>
              <a:off x="6499448" y="36417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31"/>
            <p:cNvSpPr>
              <a:spLocks noChangeShapeType="1"/>
            </p:cNvSpPr>
            <p:nvPr/>
          </p:nvSpPr>
          <p:spPr bwMode="auto">
            <a:xfrm>
              <a:off x="6575377" y="37946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6652390" y="37176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6" name="Line 35"/>
          <p:cNvSpPr>
            <a:spLocks noChangeShapeType="1"/>
          </p:cNvSpPr>
          <p:nvPr/>
        </p:nvSpPr>
        <p:spPr bwMode="auto">
          <a:xfrm flipH="1">
            <a:off x="5561013" y="5254625"/>
            <a:ext cx="192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4" name="群組 77"/>
          <p:cNvGrpSpPr>
            <a:grpSpLocks/>
          </p:cNvGrpSpPr>
          <p:nvPr/>
        </p:nvGrpSpPr>
        <p:grpSpPr bwMode="auto">
          <a:xfrm>
            <a:off x="7156450" y="4179888"/>
            <a:ext cx="908050" cy="0"/>
            <a:chOff x="7191357" y="4117467"/>
            <a:chExt cx="909035" cy="0"/>
          </a:xfrm>
        </p:grpSpPr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7191357" y="4117467"/>
              <a:ext cx="610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 flipH="1">
              <a:off x="7695141" y="4117467"/>
              <a:ext cx="405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Line 38"/>
          <p:cNvSpPr>
            <a:spLocks noChangeShapeType="1"/>
          </p:cNvSpPr>
          <p:nvPr/>
        </p:nvSpPr>
        <p:spPr bwMode="auto">
          <a:xfrm flipV="1">
            <a:off x="7488238" y="4200525"/>
            <a:ext cx="0" cy="1062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6" name="群組 76"/>
          <p:cNvGrpSpPr>
            <a:grpSpLocks/>
          </p:cNvGrpSpPr>
          <p:nvPr/>
        </p:nvGrpSpPr>
        <p:grpSpPr bwMode="auto">
          <a:xfrm>
            <a:off x="5927725" y="4179888"/>
            <a:ext cx="768350" cy="0"/>
            <a:chOff x="5963732" y="4117467"/>
            <a:chExt cx="768508" cy="0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5963732" y="4117467"/>
              <a:ext cx="5573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 flipH="1">
              <a:off x="6481363" y="4117467"/>
              <a:ext cx="2508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6911975" y="3538538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338" name="群組 78"/>
          <p:cNvGrpSpPr>
            <a:grpSpLocks/>
          </p:cNvGrpSpPr>
          <p:nvPr/>
        </p:nvGrpSpPr>
        <p:grpSpPr bwMode="auto">
          <a:xfrm>
            <a:off x="4210050" y="4175125"/>
            <a:ext cx="912813" cy="0"/>
            <a:chOff x="4246443" y="4077072"/>
            <a:chExt cx="912254" cy="0"/>
          </a:xfrm>
        </p:grpSpPr>
        <p:sp>
          <p:nvSpPr>
            <p:cNvPr id="74" name="Line 18"/>
            <p:cNvSpPr>
              <a:spLocks noChangeShapeType="1"/>
            </p:cNvSpPr>
            <p:nvPr/>
          </p:nvSpPr>
          <p:spPr bwMode="auto">
            <a:xfrm>
              <a:off x="4246443" y="4077072"/>
              <a:ext cx="67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>
              <a:off x="4854084" y="4077072"/>
              <a:ext cx="304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4800"/>
            <a:ext cx="9144000" cy="312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000" lvl="1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Other Systems</a:t>
            </a:r>
          </a:p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manufacturing systems, computer-aided-design systems, mechanical systems, chemical process systems, etc.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8626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Scope of The Course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Those Signals/Systems Operated by Electricity, in Particular by Software and Computers, with Extensive Computation and Memory, for Information and Control Primarily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Analytical Framework to Handle Such Signals/Systems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Mathematical Description/Representation of Such Signals/Systems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4022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Scope of The Course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Language and Tools to Solve Problems with Such Signals/Systems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Closely Related to: Communications, Signal Processing, Computers, Networks, Control, Biomedical Engineering, Circuits, Chips, EM Waves, etc.</a:t>
            </a:r>
          </a:p>
          <a:p>
            <a:pPr marL="742950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Fundamental Course for E.E.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3813"/>
            <a:ext cx="9151938" cy="6018213"/>
          </a:xfrm>
          <a:prstGeom prst="rect">
            <a:avLst/>
          </a:prstGeom>
        </p:spPr>
        <p:txBody>
          <a:bodyPr rIns="90000" anchor="ctr">
            <a:spAutoFit/>
          </a:bodyPr>
          <a:lstStyle/>
          <a:p>
            <a:pPr marL="1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Text/Reference Books and Lecture Notes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Textbook: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Oppenheim &amp; Willsky, “Signals &amp; Systems”, 2</a:t>
            </a:r>
            <a:r>
              <a:rPr kumimoji="0" lang="en-US" altLang="zh-TW" sz="2600" baseline="30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nd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Ed. 1997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Prentice-Hall, 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新月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Reference: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S. Haykin &amp; B.Van Veen, “Signals &amp; Systems”, 1999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John Willey &amp; Sons, 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歐亞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Lecture Notes: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Available on web before the day of class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428750" indent="-5143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 Outline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Time-invariant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Fourier Series &amp; Fourier Transform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 Fourier Transform (DFT)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Time/Frequency Characterization of Signals/Systems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 &amp; Sampling Theorem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 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Z-Transform 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Feedback Systems</a:t>
            </a:r>
          </a:p>
          <a:p>
            <a:pPr lvl="2" eaLnBrk="1" hangingPunct="1">
              <a:buFont typeface="Calibri" pitchFamily="34" charset="0"/>
              <a:buAutoNum type="arabicPeriod"/>
            </a:pPr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 Application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1703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History of the Area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Independently Developed by People Working on Different Problems in Different Areas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Fast Development after Computers Become Available and Powerful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Re-organized into an Integrated Framework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07980"/>
            <a:ext cx="9144000" cy="663258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Background Required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2nd semester of 2nd year  of EE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Mathematics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Pre-requisite : No</a:t>
            </a:r>
          </a:p>
          <a:p>
            <a:pPr indent="4572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Grading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Midterm			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35%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Final				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35%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MATLAB Problems	20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%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err="1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Homeworks</a:t>
            </a: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                   10%  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6754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indent="457200" fontAlgn="auto">
              <a:lnSpc>
                <a:spcPts val="5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A Signal</a:t>
            </a: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A signal is a function of one or more variables, which conveys information on the nature of  some physical phenomena.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t )		: a voice signal, a music signal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x , y ) 	: an image signal, a picture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f ( x , y , t ) 	: a video signal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6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: a sequence of data ( n: integer )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 err="1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altLang="zh-TW" sz="2600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6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		</a:t>
            </a: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: a bit stream ( b:1 or 0 )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continuous-time, discrete-time</a:t>
            </a:r>
          </a:p>
          <a:p>
            <a:pPr marL="1080000" lvl="2" indent="-285750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analog, digital</a:t>
            </a:r>
          </a:p>
          <a:p>
            <a:pPr marL="742950" lvl="1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Human Perceptible/Machine Processed</a:t>
            </a:r>
            <a:endParaRPr kumimoji="0" lang="zh-TW" altLang="en-US" sz="3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1"/>
          <p:cNvSpPr txBox="1">
            <a:spLocks noChangeArrowheads="1"/>
          </p:cNvSpPr>
          <p:nvPr/>
        </p:nvSpPr>
        <p:spPr bwMode="auto">
          <a:xfrm>
            <a:off x="107950" y="4781550"/>
            <a:ext cx="856773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每週準時上課認真聽講，不遲到缺席</a:t>
            </a:r>
            <a:endParaRPr lang="en-US" altLang="zh-TW" sz="2400" dirty="0">
              <a:latin typeface="華康魏碑體" pitchFamily="65" charset="-120"/>
              <a:ea typeface="華康魏碑體" pitchFamily="65" charset="-120"/>
            </a:endParaRPr>
          </a:p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每週自行閱讀課本，跟上上課進度</a:t>
            </a:r>
            <a:endParaRPr lang="en-US" altLang="zh-TW" sz="2400" dirty="0">
              <a:latin typeface="華康魏碑體" pitchFamily="65" charset="-120"/>
              <a:ea typeface="華康魏碑體" pitchFamily="65" charset="-120"/>
            </a:endParaRPr>
          </a:p>
          <a:p>
            <a:pPr eaLnBrk="1" hangingPunct="1">
              <a:spcBef>
                <a:spcPts val="1200"/>
              </a:spcBef>
              <a:buFont typeface="Arial" pitchFamily="34" charset="0"/>
              <a:buChar char="•"/>
            </a:pP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課本</a:t>
            </a:r>
            <a:r>
              <a:rPr lang="zh-TW" altLang="en-US" sz="2400" dirty="0">
                <a:latin typeface="華康魏碑體" pitchFamily="65" charset="-120"/>
                <a:ea typeface="華康魏碑體" pitchFamily="65" charset="-120"/>
              </a:rPr>
              <a:t>中上課未能提到之處，自行仔細研</a:t>
            </a: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讀</a:t>
            </a:r>
            <a:r>
              <a:rPr lang="en-US" altLang="zh-TW" sz="2400" dirty="0" smtClean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2400" dirty="0" smtClean="0">
                <a:latin typeface="華康魏碑體" pitchFamily="65" charset="-120"/>
                <a:ea typeface="華康魏碑體" pitchFamily="65" charset="-120"/>
              </a:rPr>
              <a:t>含例題、習題</a:t>
            </a:r>
            <a:r>
              <a:rPr lang="en-US" altLang="zh-TW" sz="2400" dirty="0" smtClean="0">
                <a:latin typeface="華康魏碑體" pitchFamily="65" charset="-120"/>
                <a:ea typeface="華康魏碑體" pitchFamily="65" charset="-120"/>
              </a:rPr>
              <a:t>)</a:t>
            </a:r>
            <a:endParaRPr lang="zh-TW" altLang="en-US" sz="2400" dirty="0">
              <a:latin typeface="華康魏碑體" pitchFamily="65" charset="-120"/>
              <a:ea typeface="華康魏碑體" pitchFamily="65" charset="-120"/>
            </a:endParaRPr>
          </a:p>
        </p:txBody>
      </p:sp>
      <p:pic>
        <p:nvPicPr>
          <p:cNvPr id="21507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392612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-36513" y="-242888"/>
            <a:ext cx="54721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0" lang="zh-TW" altLang="en-US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學習要領</a:t>
            </a:r>
            <a:endParaRPr kumimoji="0" lang="en-US" altLang="zh-TW" sz="4000" b="1" u="sng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文字方塊 5"/>
          <p:cNvSpPr txBox="1">
            <a:spLocks noChangeArrowheads="1"/>
          </p:cNvSpPr>
          <p:nvPr/>
        </p:nvSpPr>
        <p:spPr bwMode="auto">
          <a:xfrm>
            <a:off x="1619250" y="2060575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控制系統</a:t>
            </a:r>
          </a:p>
        </p:txBody>
      </p:sp>
      <p:sp>
        <p:nvSpPr>
          <p:cNvPr id="21510" name="文字方塊 6"/>
          <p:cNvSpPr txBox="1">
            <a:spLocks noChangeArrowheads="1"/>
          </p:cNvSpPr>
          <p:nvPr/>
        </p:nvSpPr>
        <p:spPr bwMode="auto">
          <a:xfrm>
            <a:off x="2771775" y="1125538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訊號處理</a:t>
            </a:r>
          </a:p>
        </p:txBody>
      </p:sp>
      <p:sp>
        <p:nvSpPr>
          <p:cNvPr id="21511" name="文字方塊 7"/>
          <p:cNvSpPr txBox="1">
            <a:spLocks noChangeArrowheads="1"/>
          </p:cNvSpPr>
          <p:nvPr/>
        </p:nvSpPr>
        <p:spPr bwMode="auto">
          <a:xfrm>
            <a:off x="4643438" y="9715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網路導論</a:t>
            </a:r>
          </a:p>
        </p:txBody>
      </p:sp>
      <p:sp>
        <p:nvSpPr>
          <p:cNvPr id="21512" name="文字方塊 8"/>
          <p:cNvSpPr txBox="1">
            <a:spLocks noChangeArrowheads="1"/>
          </p:cNvSpPr>
          <p:nvPr/>
        </p:nvSpPr>
        <p:spPr bwMode="auto">
          <a:xfrm>
            <a:off x="6011863" y="18351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通訊原理</a:t>
            </a:r>
          </a:p>
        </p:txBody>
      </p:sp>
      <p:sp>
        <p:nvSpPr>
          <p:cNvPr id="21513" name="文字方塊 9"/>
          <p:cNvSpPr txBox="1">
            <a:spLocks noChangeArrowheads="1"/>
          </p:cNvSpPr>
          <p:nvPr/>
        </p:nvSpPr>
        <p:spPr bwMode="auto">
          <a:xfrm>
            <a:off x="6164263" y="3203575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線性代數</a:t>
            </a:r>
          </a:p>
        </p:txBody>
      </p:sp>
      <p:sp>
        <p:nvSpPr>
          <p:cNvPr id="21514" name="文字方塊 10"/>
          <p:cNvSpPr txBox="1">
            <a:spLocks noChangeArrowheads="1"/>
          </p:cNvSpPr>
          <p:nvPr/>
        </p:nvSpPr>
        <p:spPr bwMode="auto">
          <a:xfrm>
            <a:off x="5003800" y="4149725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微分方程</a:t>
            </a:r>
          </a:p>
        </p:txBody>
      </p:sp>
      <p:sp>
        <p:nvSpPr>
          <p:cNvPr id="21515" name="文字方塊 11"/>
          <p:cNvSpPr txBox="1">
            <a:spLocks noChangeArrowheads="1"/>
          </p:cNvSpPr>
          <p:nvPr/>
        </p:nvSpPr>
        <p:spPr bwMode="auto">
          <a:xfrm>
            <a:off x="3348038" y="4283075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電路學</a:t>
            </a:r>
          </a:p>
        </p:txBody>
      </p:sp>
      <p:sp>
        <p:nvSpPr>
          <p:cNvPr id="21516" name="文字方塊 12"/>
          <p:cNvSpPr txBox="1">
            <a:spLocks noChangeArrowheads="1"/>
          </p:cNvSpPr>
          <p:nvPr/>
        </p:nvSpPr>
        <p:spPr bwMode="auto">
          <a:xfrm>
            <a:off x="1619250" y="3357563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標楷體" pitchFamily="65" charset="-120"/>
                <a:ea typeface="標楷體" pitchFamily="65" charset="-120"/>
              </a:rPr>
              <a:t>電子學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1488" y="1268413"/>
            <a:ext cx="230346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6784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1.0 Fundamentals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zh-TW" sz="36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1.1 Signals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Continuous/Discrete-time Signals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), 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Signal Energy/Power</a:t>
            </a: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22532" name="物件 5"/>
          <p:cNvGraphicFramePr>
            <a:graphicFrameLocks noChangeAspect="1"/>
          </p:cNvGraphicFramePr>
          <p:nvPr/>
        </p:nvGraphicFramePr>
        <p:xfrm>
          <a:off x="1476375" y="4714875"/>
          <a:ext cx="6134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方程式" r:id="rId3" imgW="2336800" imgH="685800" progId="Equation.3">
                  <p:embed/>
                </p:oleObj>
              </mc:Choice>
              <mc:Fallback>
                <p:oleObj name="方程式" r:id="rId3" imgW="2336800" imgH="6858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14875"/>
                        <a:ext cx="61341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3" r="4628" b="-2"/>
          <a:stretch/>
        </p:blipFill>
        <p:spPr bwMode="auto">
          <a:xfrm>
            <a:off x="663575" y="2552700"/>
            <a:ext cx="722947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0" y="28575"/>
            <a:ext cx="5691188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71018" y="2204864"/>
            <a:ext cx="81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x(t)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92080" y="2200424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x[n]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84368" y="2996952"/>
            <a:ext cx="33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</a:t>
            </a:r>
            <a:endParaRPr lang="zh-TW" altLang="en-US" sz="2800" dirty="0"/>
          </a:p>
        </p:txBody>
      </p:sp>
      <p:sp>
        <p:nvSpPr>
          <p:cNvPr id="3" name="圓角矩形 2"/>
          <p:cNvSpPr/>
          <p:nvPr/>
        </p:nvSpPr>
        <p:spPr>
          <a:xfrm>
            <a:off x="3615556" y="3198614"/>
            <a:ext cx="504056" cy="4616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91880" y="3068960"/>
            <a:ext cx="52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63258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457200" lvl="2">
              <a:lnSpc>
                <a:spcPct val="15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Transformation of A Signal</a:t>
            </a:r>
          </a:p>
          <a:p>
            <a:pPr marL="914400" lvl="3" indent="-285750">
              <a:lnSpc>
                <a:spcPct val="150000"/>
              </a:lnSpc>
              <a:spcBef>
                <a:spcPts val="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Shift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Reversal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Scaling</a:t>
            </a:r>
          </a:p>
          <a:p>
            <a:pPr marL="914400" lvl="3">
              <a:lnSpc>
                <a:spcPct val="150000"/>
              </a:lnSpc>
              <a:spcBef>
                <a:spcPts val="1200"/>
              </a:spcBef>
              <a:buSzPct val="70000"/>
              <a:defRPr/>
            </a:pP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Combination</a:t>
            </a:r>
          </a:p>
          <a:p>
            <a:pPr marL="1828800" lvl="5">
              <a:buSzPct val="70000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24579" name="物件 3"/>
          <p:cNvGraphicFramePr>
            <a:graphicFrameLocks noChangeAspect="1"/>
          </p:cNvGraphicFramePr>
          <p:nvPr/>
        </p:nvGraphicFramePr>
        <p:xfrm>
          <a:off x="1887538" y="3284538"/>
          <a:ext cx="58277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3" name="方程式" r:id="rId3" imgW="2120900" imgH="203200" progId="Equation.3">
                  <p:embed/>
                </p:oleObj>
              </mc:Choice>
              <mc:Fallback>
                <p:oleObj name="方程式" r:id="rId3" imgW="2120900" imgH="20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3284538"/>
                        <a:ext cx="58277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物件 4"/>
          <p:cNvGraphicFramePr>
            <a:graphicFrameLocks noChangeAspect="1"/>
          </p:cNvGraphicFramePr>
          <p:nvPr/>
        </p:nvGraphicFramePr>
        <p:xfrm>
          <a:off x="1889125" y="1773238"/>
          <a:ext cx="6226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4" name="方程式" r:id="rId5" imgW="2324100" imgH="228600" progId="Equation.3">
                  <p:embed/>
                </p:oleObj>
              </mc:Choice>
              <mc:Fallback>
                <p:oleObj name="方程式" r:id="rId5" imgW="2324100" imgH="228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773238"/>
                        <a:ext cx="6226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物件 5"/>
          <p:cNvGraphicFramePr>
            <a:graphicFrameLocks noChangeAspect="1"/>
          </p:cNvGraphicFramePr>
          <p:nvPr/>
        </p:nvGraphicFramePr>
        <p:xfrm>
          <a:off x="1887538" y="4770438"/>
          <a:ext cx="513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5" name="方程式" r:id="rId7" imgW="1866090" imgH="203112" progId="Equation.3">
                  <p:embed/>
                </p:oleObj>
              </mc:Choice>
              <mc:Fallback>
                <p:oleObj name="方程式" r:id="rId7" imgW="1866090" imgH="203112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770438"/>
                        <a:ext cx="513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物件 6"/>
          <p:cNvGraphicFramePr>
            <a:graphicFrameLocks noChangeAspect="1"/>
          </p:cNvGraphicFramePr>
          <p:nvPr/>
        </p:nvGraphicFramePr>
        <p:xfrm>
          <a:off x="1887538" y="6124575"/>
          <a:ext cx="5199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6" name="方程式" r:id="rId9" imgW="1892300" imgH="203200" progId="Equation.3">
                  <p:embed/>
                </p:oleObj>
              </mc:Choice>
              <mc:Fallback>
                <p:oleObj name="方程式" r:id="rId9" imgW="1892300" imgH="2032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6124575"/>
                        <a:ext cx="51990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2"/>
          <p:cNvSpPr>
            <a:spLocks noChangeArrowheads="1"/>
          </p:cNvSpPr>
          <p:nvPr/>
        </p:nvSpPr>
        <p:spPr bwMode="auto">
          <a:xfrm>
            <a:off x="0" y="28575"/>
            <a:ext cx="321627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323528" y="1790700"/>
            <a:ext cx="8202168" cy="33596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67162" y="2132856"/>
            <a:ext cx="88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x(t)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51920" y="35010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x(at), a&lt;1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67162" y="4509120"/>
            <a:ext cx="171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x(at), a&gt;1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28384" y="1671191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x[n]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32440" y="4047455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25696" y="2924944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39084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Periodic Signal</a:t>
            </a:r>
          </a:p>
          <a:p>
            <a:pPr lvl="2">
              <a:lnSpc>
                <a:spcPct val="200000"/>
              </a:lnSpc>
              <a:defRPr/>
            </a:pP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250000"/>
              </a:lnSpc>
              <a:defRPr/>
            </a:pPr>
            <a:r>
              <a:rPr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: Fundamental period : the smallest positive value of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</a:p>
          <a:p>
            <a:pPr marL="1162800" lvl="2">
              <a:lnSpc>
                <a:spcPct val="150000"/>
              </a:lnSpc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aperiodic : NOT periodic</a:t>
            </a:r>
          </a:p>
        </p:txBody>
      </p:sp>
      <p:graphicFrame>
        <p:nvGraphicFramePr>
          <p:cNvPr id="26627" name="物件 3"/>
          <p:cNvGraphicFramePr>
            <a:graphicFrameLocks noChangeAspect="1"/>
          </p:cNvGraphicFramePr>
          <p:nvPr/>
        </p:nvGraphicFramePr>
        <p:xfrm>
          <a:off x="827088" y="1341438"/>
          <a:ext cx="4500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0" name="方程式" r:id="rId3" imgW="2005729" imgH="203112" progId="Equation.3">
                  <p:embed/>
                </p:oleObj>
              </mc:Choice>
              <mc:Fallback>
                <p:oleObj name="方程式" r:id="rId3" imgW="2005729" imgH="203112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45005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物件 4"/>
          <p:cNvGraphicFramePr>
            <a:graphicFrameLocks noChangeAspect="1"/>
          </p:cNvGraphicFramePr>
          <p:nvPr/>
        </p:nvGraphicFramePr>
        <p:xfrm>
          <a:off x="827088" y="1916113"/>
          <a:ext cx="4535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1" name="方程式" r:id="rId5" imgW="2005729" imgH="203112" progId="Equation.3">
                  <p:embed/>
                </p:oleObj>
              </mc:Choice>
              <mc:Fallback>
                <p:oleObj name="方程式" r:id="rId5" imgW="2005729" imgH="203112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4535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物件 5"/>
          <p:cNvGraphicFramePr>
            <a:graphicFrameLocks noChangeAspect="1"/>
          </p:cNvGraphicFramePr>
          <p:nvPr/>
        </p:nvGraphicFramePr>
        <p:xfrm>
          <a:off x="900113" y="3933825"/>
          <a:ext cx="5940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12" name="方程式" r:id="rId7" imgW="2387600" imgH="228600" progId="Equation.3">
                  <p:embed/>
                </p:oleObj>
              </mc:Choice>
              <mc:Fallback>
                <p:oleObj name="方程式" r:id="rId7" imgW="23876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59404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432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Even/Odd Signals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Odd 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Any signal can be discomposed into a sum of an </a:t>
            </a:r>
          </a:p>
          <a:p>
            <a:pPr marL="914400" lvl="3"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and an odd</a:t>
            </a:r>
          </a:p>
        </p:txBody>
      </p:sp>
      <p:graphicFrame>
        <p:nvGraphicFramePr>
          <p:cNvPr id="27651" name="物件 2"/>
          <p:cNvGraphicFramePr>
            <a:graphicFrameLocks noChangeAspect="1"/>
          </p:cNvGraphicFramePr>
          <p:nvPr/>
        </p:nvGraphicFramePr>
        <p:xfrm>
          <a:off x="1619250" y="4473575"/>
          <a:ext cx="67071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4" name="方程式" r:id="rId3" imgW="2933700" imgH="393700" progId="Equation.3">
                  <p:embed/>
                </p:oleObj>
              </mc:Choice>
              <mc:Fallback>
                <p:oleObj name="方程式" r:id="rId3" imgW="2933700" imgH="3937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73575"/>
                        <a:ext cx="67071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物件 3"/>
          <p:cNvGraphicFramePr>
            <a:graphicFrameLocks noChangeAspect="1"/>
          </p:cNvGraphicFramePr>
          <p:nvPr/>
        </p:nvGraphicFramePr>
        <p:xfrm>
          <a:off x="2484438" y="1520825"/>
          <a:ext cx="4591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5" name="方程式" r:id="rId5" imgW="1993900" imgH="203200" progId="Equation.3">
                  <p:embed/>
                </p:oleObj>
              </mc:Choice>
              <mc:Fallback>
                <p:oleObj name="方程式" r:id="rId5" imgW="1993900" imgH="203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0825"/>
                        <a:ext cx="4591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物件 4"/>
          <p:cNvGraphicFramePr>
            <a:graphicFrameLocks noChangeAspect="1"/>
          </p:cNvGraphicFramePr>
          <p:nvPr/>
        </p:nvGraphicFramePr>
        <p:xfrm>
          <a:off x="2484438" y="2406650"/>
          <a:ext cx="4826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6" name="方程式" r:id="rId7" imgW="2095500" imgH="203200" progId="Equation.3">
                  <p:embed/>
                </p:oleObj>
              </mc:Choice>
              <mc:Fallback>
                <p:oleObj name="方程式" r:id="rId7" imgW="2095500" imgH="203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06650"/>
                        <a:ext cx="4826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0" y="19050"/>
            <a:ext cx="26463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Even/Odd</a:t>
            </a:r>
          </a:p>
        </p:txBody>
      </p:sp>
      <p:pic>
        <p:nvPicPr>
          <p:cNvPr id="28675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2" r="2097" b="23371"/>
          <a:stretch/>
        </p:blipFill>
        <p:spPr bwMode="auto">
          <a:xfrm>
            <a:off x="468313" y="2165350"/>
            <a:ext cx="807878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3568" y="17264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Even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36096" y="1703685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Odd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515719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x(-t)=x(t)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90196" y="5199583"/>
            <a:ext cx="176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x(-t)=-x(t)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0"/>
            <a:ext cx="914400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30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  <a:p>
            <a:pPr lvl="1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Building Blocks from which one can construct many different signals and define frameworks for analyzing many different signals efficiently</a:t>
            </a:r>
            <a:endParaRPr kumimoji="0"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9" name="Object 14"/>
          <p:cNvGraphicFramePr>
            <a:graphicFrameLocks noChangeAspect="1"/>
          </p:cNvGraphicFramePr>
          <p:nvPr/>
        </p:nvGraphicFramePr>
        <p:xfrm>
          <a:off x="1116013" y="3068638"/>
          <a:ext cx="2111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5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2111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6"/>
          <p:cNvGraphicFramePr>
            <a:graphicFrameLocks noChangeAspect="1"/>
          </p:cNvGraphicFramePr>
          <p:nvPr/>
        </p:nvGraphicFramePr>
        <p:xfrm>
          <a:off x="6242050" y="2970213"/>
          <a:ext cx="1235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name="方程式" r:id="rId5" imgW="545863" imgH="431613" progId="Equation.3">
                  <p:embed/>
                </p:oleObj>
              </mc:Choice>
              <mc:Fallback>
                <p:oleObj name="方程式" r:id="rId5" imgW="545863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2970213"/>
                        <a:ext cx="1235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371850" y="3149600"/>
            <a:ext cx="2784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395663" y="4197350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29703" name="Object 20"/>
          <p:cNvGraphicFramePr>
            <a:graphicFrameLocks noChangeAspect="1"/>
          </p:cNvGraphicFramePr>
          <p:nvPr/>
        </p:nvGraphicFramePr>
        <p:xfrm>
          <a:off x="6659563" y="4056063"/>
          <a:ext cx="1363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7" name="Equation" r:id="rId7" imgW="558558" imgH="431613" progId="Equation.3">
                  <p:embed/>
                </p:oleObj>
              </mc:Choice>
              <mc:Fallback>
                <p:oleObj name="Equation" r:id="rId7" imgW="558558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56063"/>
                        <a:ext cx="1363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1"/>
          <p:cNvGraphicFramePr>
            <a:graphicFrameLocks noChangeAspect="1"/>
          </p:cNvGraphicFramePr>
          <p:nvPr/>
        </p:nvGraphicFramePr>
        <p:xfrm>
          <a:off x="3395663" y="5192713"/>
          <a:ext cx="2328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8" name="方程式" r:id="rId9" imgW="850900" imgH="228600" progId="Equation.3">
                  <p:embed/>
                </p:oleObj>
              </mc:Choice>
              <mc:Fallback>
                <p:oleObj name="方程式" r:id="rId9" imgW="8509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5192713"/>
                        <a:ext cx="2328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0"/>
            <a:ext cx="9144000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t" anchorCtr="0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30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00000"/>
              </a:lnSpc>
            </a:pPr>
            <a:r>
              <a:rPr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  <a:p>
            <a:pPr lvl="1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513625" cy="439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9552" y="1700808"/>
                <a:ext cx="187220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1872208" cy="4735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75856" y="2924944"/>
                <a:ext cx="57606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924944"/>
                <a:ext cx="576064" cy="473591"/>
              </a:xfrm>
              <a:prstGeom prst="rect">
                <a:avLst/>
              </a:prstGeom>
              <a:blipFill rotWithShape="1">
                <a:blip r:embed="rId4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16016" y="1836857"/>
                <a:ext cx="3096344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836857"/>
                <a:ext cx="3096344" cy="5073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16000" y="3933056"/>
                <a:ext cx="374443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0" y="3933056"/>
                <a:ext cx="3744432" cy="507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83568" y="4725144"/>
                <a:ext cx="288032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𝑗𝑥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zh-TW" sz="2400" b="0" i="0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2880320" cy="473591"/>
              </a:xfrm>
              <a:prstGeom prst="rect">
                <a:avLst/>
              </a:prstGeom>
              <a:blipFill rotWithShape="1"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95736" y="198884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88840"/>
                <a:ext cx="5760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5"/>
          <p:cNvSpPr>
            <a:spLocks noChangeArrowheads="1"/>
          </p:cNvSpPr>
          <p:nvPr/>
        </p:nvSpPr>
        <p:spPr bwMode="auto">
          <a:xfrm>
            <a:off x="0" y="28575"/>
            <a:ext cx="248602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ts val="5800"/>
              </a:lnSpc>
              <a:spcAft>
                <a:spcPts val="600"/>
              </a:spcAft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Signal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980728"/>
            <a:ext cx="5255057" cy="5133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716016" y="980728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80728"/>
                <a:ext cx="72008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627" r="-1016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56176" y="162880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628800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86024" y="2463279"/>
                <a:ext cx="1293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4" y="2463279"/>
                <a:ext cx="129388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4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22329" y="2251496"/>
                <a:ext cx="1293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, 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329" y="2251496"/>
                <a:ext cx="129388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245" r="-566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54899" y="367359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99" y="3673599"/>
                <a:ext cx="36004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55776" y="4149080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149080"/>
                <a:ext cx="34342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691681" y="3442766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1" y="3442766"/>
                <a:ext cx="34342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357" r="-892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372596" y="3211934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6" y="3211934"/>
                <a:ext cx="343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3509" r="-877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436096" y="3928417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928417"/>
                <a:ext cx="343420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23728" y="4869160"/>
                <a:ext cx="747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869160"/>
                <a:ext cx="747774" cy="830997"/>
              </a:xfrm>
              <a:prstGeom prst="rect">
                <a:avLst/>
              </a:prstGeom>
              <a:blipFill rotWithShape="1">
                <a:blip r:embed="rId12"/>
                <a:stretch>
                  <a:fillRect r="-7317" b="-9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32040" y="5271591"/>
                <a:ext cx="343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271591"/>
                <a:ext cx="343420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411759" y="6063679"/>
                <a:ext cx="4534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b="0" dirty="0" smtClean="0"/>
                  <a:t>:      1 1 0 1 0 1 0 0 1 0 1 0 0 1 …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6063679"/>
                <a:ext cx="4534979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40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61" y="1315969"/>
            <a:ext cx="1600339" cy="1562235"/>
          </a:xfrm>
          <a:prstGeom prst="rect">
            <a:avLst/>
          </a:prstGeom>
        </p:spPr>
      </p:pic>
      <p:sp>
        <p:nvSpPr>
          <p:cNvPr id="30724" name="矩形 3"/>
          <p:cNvSpPr>
            <a:spLocks noChangeArrowheads="1"/>
          </p:cNvSpPr>
          <p:nvPr/>
        </p:nvSpPr>
        <p:spPr bwMode="auto">
          <a:xfrm>
            <a:off x="0" y="19050"/>
            <a:ext cx="31988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Space</a:t>
            </a:r>
          </a:p>
        </p:txBody>
      </p:sp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0" y="2924175"/>
            <a:ext cx="4460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3-dim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1560" y="1556792"/>
                <a:ext cx="266429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𝑉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 </m:t>
                          </m:r>
                        </m:e>
                        <m:e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TW" sz="2800" dirty="0" smtClean="0"/>
              </a:p>
              <a:p>
                <a:r>
                  <a:rPr lang="en-US" altLang="zh-TW" sz="28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𝑎𝑣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sz="28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zh-TW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2664296" cy="13849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87885" y="1772816"/>
                <a:ext cx="4072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885" y="1772816"/>
                <a:ext cx="407291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63949" y="2062420"/>
                <a:ext cx="4157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49" y="2062420"/>
                <a:ext cx="41575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1" y="4149080"/>
            <a:ext cx="2355283" cy="2164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59632" y="4782409"/>
                <a:ext cx="412549" cy="449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782409"/>
                <a:ext cx="412549" cy="449034"/>
              </a:xfrm>
              <a:prstGeom prst="rect">
                <a:avLst/>
              </a:prstGeom>
              <a:blipFill rotWithShape="1">
                <a:blip r:embed="rId8"/>
                <a:stretch>
                  <a:fillRect t="-6849" r="-14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99592" y="5518393"/>
                <a:ext cx="410049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8393"/>
                <a:ext cx="410049" cy="437749"/>
              </a:xfrm>
              <a:prstGeom prst="rect">
                <a:avLst/>
              </a:prstGeom>
              <a:blipFill rotWithShape="1">
                <a:blip r:embed="rId9"/>
                <a:stretch>
                  <a:fillRect t="-6944" r="-7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61751" y="5517232"/>
                <a:ext cx="417102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2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zh-TW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51" y="5517232"/>
                <a:ext cx="417102" cy="437749"/>
              </a:xfrm>
              <a:prstGeom prst="rect">
                <a:avLst/>
              </a:prstGeom>
              <a:blipFill rotWithShape="1">
                <a:blip r:embed="rId10"/>
                <a:stretch>
                  <a:fillRect t="-6944" r="-7246" b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67744" y="4863459"/>
                <a:ext cx="429477" cy="47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TW" altLang="en-US" sz="2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863459"/>
                <a:ext cx="429477" cy="4742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779912" y="4626929"/>
                <a:ext cx="4896544" cy="538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TW" sz="2400" b="0" i="1" smtClean="0">
                        <a:latin typeface="Cambria Math"/>
                      </a:rPr>
                      <m:t>𝑐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acc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合成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626929"/>
                <a:ext cx="4896544" cy="538481"/>
              </a:xfrm>
              <a:prstGeom prst="rect">
                <a:avLst/>
              </a:prstGeom>
              <a:blipFill rotWithShape="1">
                <a:blip r:embed="rId12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779912" y="5194775"/>
                <a:ext cx="4896544" cy="5088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zh-TW" altLang="en-US" sz="24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分析</a:t>
                </a:r>
                <a:r>
                  <a:rPr lang="en-US" altLang="zh-TW" sz="2400" dirty="0" smtClean="0">
                    <a:solidFill>
                      <a:schemeClr val="tx1"/>
                    </a:solidFill>
                  </a:rPr>
                  <a:t>)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194775"/>
                <a:ext cx="4896544" cy="508857"/>
              </a:xfrm>
              <a:prstGeom prst="rect">
                <a:avLst/>
              </a:prstGeom>
              <a:blipFill rotWithShape="1">
                <a:blip r:embed="rId13"/>
                <a:stretch>
                  <a:fillRect t="-1190" b="-26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0" y="19050"/>
            <a:ext cx="45624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N-dim Vector Space</a:t>
            </a:r>
          </a:p>
        </p:txBody>
      </p:sp>
      <p:sp>
        <p:nvSpPr>
          <p:cNvPr id="31748" name="文字方塊 1"/>
          <p:cNvSpPr txBox="1">
            <a:spLocks noChangeArrowheads="1"/>
          </p:cNvSpPr>
          <p:nvPr/>
        </p:nvSpPr>
        <p:spPr bwMode="auto">
          <a:xfrm>
            <a:off x="5076056" y="2166689"/>
            <a:ext cx="21590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合成</a:t>
            </a:r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)</a:t>
            </a:r>
            <a:endParaRPr lang="zh-TW" altLang="en-US" sz="4800" dirty="0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31749" name="文字方塊 4"/>
          <p:cNvSpPr txBox="1">
            <a:spLocks noChangeArrowheads="1"/>
          </p:cNvSpPr>
          <p:nvPr/>
        </p:nvSpPr>
        <p:spPr bwMode="auto">
          <a:xfrm>
            <a:off x="5093469" y="3429000"/>
            <a:ext cx="1854795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800" dirty="0" smtClean="0">
                <a:latin typeface="華康魏碑體" pitchFamily="65" charset="-120"/>
                <a:ea typeface="華康魏碑體" pitchFamily="65" charset="-120"/>
              </a:rPr>
              <a:t>(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分析</a:t>
            </a:r>
            <a:r>
              <a:rPr lang="en-US" altLang="zh-TW" sz="4800" dirty="0">
                <a:latin typeface="華康魏碑體" pitchFamily="65" charset="-120"/>
                <a:ea typeface="華康魏碑體" pitchFamily="65" charset="-120"/>
              </a:rPr>
              <a:t>)</a:t>
            </a:r>
            <a:r>
              <a:rPr lang="zh-TW" altLang="en-US" sz="4800" dirty="0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zh-TW" altLang="en-US" sz="4800" dirty="0" smtClean="0">
                <a:latin typeface="華康魏碑體" pitchFamily="65" charset="-120"/>
                <a:ea typeface="華康魏碑體" pitchFamily="65" charset="-120"/>
              </a:rPr>
              <a:t> </a:t>
            </a:r>
            <a:endParaRPr lang="zh-TW" altLang="en-US" sz="4800" dirty="0">
              <a:latin typeface="華康魏碑體" pitchFamily="65" charset="-120"/>
              <a:ea typeface="華康魏碑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259632" y="1958046"/>
                <a:ext cx="2628155" cy="316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/>
                            </a:rPr>
                            <m:t>𝑁</m:t>
                          </m:r>
                        </m:sup>
                        <m:e/>
                      </m:nary>
                    </m:oMath>
                  </m:oMathPara>
                </a14:m>
                <a:endParaRPr lang="en-US" altLang="zh-TW" sz="2800" b="0" dirty="0" smtClean="0"/>
              </a:p>
              <a:p>
                <a:endParaRPr lang="en-US" altLang="zh-TW" sz="2800" b="0" dirty="0" smtClean="0"/>
              </a:p>
              <a:p>
                <a:r>
                  <a:rPr lang="en-US" altLang="zh-TW" sz="2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zh-TW" alt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zh-TW" sz="280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TW" sz="28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8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sz="2800" dirty="0" smtClean="0"/>
              </a:p>
              <a:p>
                <a:endParaRPr lang="en-US" altLang="zh-TW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800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altLang="zh-TW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800" dirty="0" smtClean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58046"/>
                <a:ext cx="2628155" cy="31618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3738384" y="2287409"/>
            <a:ext cx="639726" cy="679430"/>
            <a:chOff x="4383792" y="3325634"/>
            <a:chExt cx="639726" cy="679430"/>
          </a:xfrm>
        </p:grpSpPr>
        <p:sp>
          <p:nvSpPr>
            <p:cNvPr id="16" name="橢圓 15"/>
            <p:cNvSpPr/>
            <p:nvPr/>
          </p:nvSpPr>
          <p:spPr>
            <a:xfrm>
              <a:off x="4413838" y="3325634"/>
              <a:ext cx="515538" cy="67943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383792" y="3398718"/>
                  <a:ext cx="63972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792" y="3398718"/>
                  <a:ext cx="639726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/>
          <p:cNvGrpSpPr/>
          <p:nvPr/>
        </p:nvGrpSpPr>
        <p:grpSpPr>
          <a:xfrm>
            <a:off x="3021732" y="2348880"/>
            <a:ext cx="576064" cy="576064"/>
            <a:chOff x="4283968" y="2231152"/>
            <a:chExt cx="576064" cy="576064"/>
          </a:xfrm>
        </p:grpSpPr>
        <p:sp>
          <p:nvSpPr>
            <p:cNvPr id="22" name="橢圓 21"/>
            <p:cNvSpPr/>
            <p:nvPr/>
          </p:nvSpPr>
          <p:spPr>
            <a:xfrm>
              <a:off x="4283968" y="223115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370834" y="2257043"/>
                  <a:ext cx="463396" cy="430887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34" y="2257043"/>
                  <a:ext cx="463396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04" y="4366649"/>
            <a:ext cx="1865376" cy="15979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71775"/>
            <a:ext cx="2962656" cy="9875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63" y="4181613"/>
            <a:ext cx="1844981" cy="2470140"/>
          </a:xfrm>
          <a:prstGeom prst="rect">
            <a:avLst/>
          </a:prstGeom>
        </p:spPr>
      </p:pic>
      <p:sp>
        <p:nvSpPr>
          <p:cNvPr id="32770" name="矩形 1"/>
          <p:cNvSpPr>
            <a:spLocks noChangeArrowheads="1"/>
          </p:cNvSpPr>
          <p:nvPr/>
        </p:nvSpPr>
        <p:spPr bwMode="auto">
          <a:xfrm>
            <a:off x="0" y="19050"/>
            <a:ext cx="36337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 Analysis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539552" y="1062563"/>
            <a:ext cx="3024336" cy="1070293"/>
            <a:chOff x="539552" y="1062563"/>
            <a:chExt cx="3024336" cy="107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539552" y="1062563"/>
                  <a:ext cx="3024336" cy="1070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062563"/>
                  <a:ext cx="3024336" cy="10702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橢圓 2"/>
            <p:cNvSpPr/>
            <p:nvPr/>
          </p:nvSpPr>
          <p:spPr>
            <a:xfrm>
              <a:off x="2059340" y="1334591"/>
              <a:ext cx="504056" cy="50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2589684" y="1334911"/>
              <a:ext cx="830188" cy="50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0000" y="1895651"/>
            <a:ext cx="5339956" cy="851221"/>
            <a:chOff x="540000" y="1895651"/>
            <a:chExt cx="5339956" cy="851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540000" y="2204864"/>
                  <a:ext cx="4754636" cy="542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sz="2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zh-TW" sz="26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zh-TW" sz="26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TW" altLang="en-US" sz="26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TW" sz="26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2204864"/>
                  <a:ext cx="4754636" cy="54200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橢圓 15"/>
            <p:cNvSpPr/>
            <p:nvPr/>
          </p:nvSpPr>
          <p:spPr>
            <a:xfrm>
              <a:off x="2303872" y="2204920"/>
              <a:ext cx="936000" cy="50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366983" y="1895651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983" y="1895651"/>
                  <a:ext cx="77296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106987" y="1948190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87" y="1948190"/>
                  <a:ext cx="7729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 flipH="1">
              <a:off x="3104542" y="2125683"/>
              <a:ext cx="322554" cy="1583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>
              <a:off x="4896851" y="2190682"/>
              <a:ext cx="300012" cy="1583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/>
          <p:cNvGrpSpPr/>
          <p:nvPr/>
        </p:nvGrpSpPr>
        <p:grpSpPr>
          <a:xfrm>
            <a:off x="540000" y="2851084"/>
            <a:ext cx="2009948" cy="564847"/>
            <a:chOff x="540000" y="2851084"/>
            <a:chExt cx="2009948" cy="564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40000" y="2851084"/>
                  <a:ext cx="2009948" cy="505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TW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6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TW" altLang="en-US" sz="2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2851084"/>
                  <a:ext cx="2009948" cy="50590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橢圓 24"/>
            <p:cNvSpPr/>
            <p:nvPr/>
          </p:nvSpPr>
          <p:spPr>
            <a:xfrm>
              <a:off x="547620" y="2911931"/>
              <a:ext cx="504056" cy="50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40000" y="2996952"/>
            <a:ext cx="6336704" cy="1059280"/>
            <a:chOff x="540000" y="2996952"/>
            <a:chExt cx="6336704" cy="1059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540000" y="3429000"/>
                  <a:ext cx="6336704" cy="543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TW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TW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  <m:r>
                              <a:rPr lang="zh-TW" alt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TW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2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TW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TW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60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TW" sz="26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sz="26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6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6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TW" alt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0" y="3429000"/>
                  <a:ext cx="6336704" cy="54399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橢圓 11"/>
            <p:cNvSpPr/>
            <p:nvPr/>
          </p:nvSpPr>
          <p:spPr>
            <a:xfrm>
              <a:off x="1115616" y="3362328"/>
              <a:ext cx="1368000" cy="68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>
              <a:off x="2519896" y="3372232"/>
              <a:ext cx="1080000" cy="684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77291" y="2996952"/>
                  <a:ext cx="7729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291" y="2996952"/>
                  <a:ext cx="772969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5621977" y="3284984"/>
              <a:ext cx="0" cy="269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111180" y="3933056"/>
              <a:ext cx="360000" cy="0"/>
            </a:xfrm>
            <a:prstGeom prst="line">
              <a:avLst/>
            </a:prstGeom>
            <a:ln w="38100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82901" y="5589240"/>
                <a:ext cx="16557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TW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1" y="5589240"/>
                <a:ext cx="1655736" cy="492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939836" y="499866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6" y="4998667"/>
                <a:ext cx="385041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077225" y="4869160"/>
                <a:ext cx="3496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25" y="4869160"/>
                <a:ext cx="34964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5623932" y="4354056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4354056"/>
                <a:ext cx="37459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5645725" y="4725144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25" y="4725144"/>
                <a:ext cx="37459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7719566" y="5566380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66" y="5566380"/>
                <a:ext cx="80419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7728245" y="5024224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45" y="5024224"/>
                <a:ext cx="804195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587657" y="4725144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57" y="4725144"/>
                <a:ext cx="80419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7426337" y="4437112"/>
                <a:ext cx="521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37" y="4437112"/>
                <a:ext cx="521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295047" y="4765496"/>
                <a:ext cx="5342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047" y="4765496"/>
                <a:ext cx="534249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6871111" y="3861048"/>
                <a:ext cx="559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11" y="3861048"/>
                <a:ext cx="559320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299625" y="5661248"/>
                <a:ext cx="511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25" y="5661248"/>
                <a:ext cx="511743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947697" y="5303728"/>
                <a:ext cx="538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697" y="5303728"/>
                <a:ext cx="538161" cy="4001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119726" y="4499828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26" y="4499828"/>
                <a:ext cx="334579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140444" y="4931876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44" y="4931876"/>
                <a:ext cx="334579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220072" y="517838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178380"/>
                <a:ext cx="334579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220072" y="550794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07940"/>
                <a:ext cx="334579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44000" cy="181610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755650" y="1989138"/>
          <a:ext cx="642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2" name="方程式" r:id="rId3" imgW="1841500" imgH="241300" progId="Equation.3">
                  <p:embed/>
                </p:oleObj>
              </mc:Choice>
              <mc:Fallback>
                <p:oleObj name="方程式" r:id="rId3" imgW="1841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42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6423025" y="4092575"/>
          <a:ext cx="773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3" name="方程式" r:id="rId5" imgW="304668" imgH="228501" progId="Equation.3">
                  <p:embed/>
                </p:oleObj>
              </mc:Choice>
              <mc:Fallback>
                <p:oleObj name="方程式" r:id="rId5" imgW="304668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4092575"/>
                        <a:ext cx="773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159125" y="4092575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6070600" y="2825750"/>
          <a:ext cx="1444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4" name="方程式" r:id="rId7" imgW="622030" imgH="431613" progId="Equation.3">
                  <p:embed/>
                </p:oleObj>
              </mc:Choice>
              <mc:Fallback>
                <p:oleObj name="方程式" r:id="rId7" imgW="622030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825750"/>
                        <a:ext cx="14446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159125" y="3005138"/>
            <a:ext cx="27844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graphicFrame>
        <p:nvGraphicFramePr>
          <p:cNvPr id="33800" name="Object 12"/>
          <p:cNvGraphicFramePr>
            <a:graphicFrameLocks noChangeAspect="1"/>
          </p:cNvGraphicFramePr>
          <p:nvPr/>
        </p:nvGraphicFramePr>
        <p:xfrm>
          <a:off x="6573838" y="4999038"/>
          <a:ext cx="12414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5" name="方程式" r:id="rId9" imgW="533169" imgH="431613" progId="Equation.3">
                  <p:embed/>
                </p:oleObj>
              </mc:Choice>
              <mc:Fallback>
                <p:oleObj name="方程式" r:id="rId9" imgW="533169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4999038"/>
                        <a:ext cx="124142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159125" y="5157788"/>
            <a:ext cx="33782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all with common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52022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Sinusoidal signal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General format</a:t>
            </a: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物件 3"/>
          <p:cNvGraphicFramePr>
            <a:graphicFrameLocks noChangeAspect="1"/>
          </p:cNvGraphicFramePr>
          <p:nvPr/>
        </p:nvGraphicFramePr>
        <p:xfrm>
          <a:off x="1022350" y="3573463"/>
          <a:ext cx="669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方程式" r:id="rId4" imgW="2781300" imgH="228600" progId="Equation.3">
                  <p:embed/>
                </p:oleObj>
              </mc:Choice>
              <mc:Fallback>
                <p:oleObj name="方程式" r:id="rId4" imgW="27813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573463"/>
                        <a:ext cx="6696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物件 4"/>
          <p:cNvGraphicFramePr>
            <a:graphicFrameLocks noChangeAspect="1"/>
          </p:cNvGraphicFramePr>
          <p:nvPr/>
        </p:nvGraphicFramePr>
        <p:xfrm>
          <a:off x="1014413" y="1989138"/>
          <a:ext cx="6840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4" name="方程式" r:id="rId6" imgW="2273300" imgH="241300" progId="Equation.3">
                  <p:embed/>
                </p:oleObj>
              </mc:Choice>
              <mc:Fallback>
                <p:oleObj name="方程式" r:id="rId6" imgW="2273300" imgH="2413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989138"/>
                        <a:ext cx="6840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物件 5"/>
          <p:cNvGraphicFramePr>
            <a:graphicFrameLocks noChangeAspect="1"/>
          </p:cNvGraphicFramePr>
          <p:nvPr/>
        </p:nvGraphicFramePr>
        <p:xfrm>
          <a:off x="1019175" y="5013325"/>
          <a:ext cx="4016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5" name="方程式" r:id="rId8" imgW="1256755" imgH="723586" progId="Equation.3">
                  <p:embed/>
                </p:oleObj>
              </mc:Choice>
              <mc:Fallback>
                <p:oleObj name="方程式" r:id="rId8" imgW="1256755" imgH="723586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013325"/>
                        <a:ext cx="4016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9050"/>
            <a:ext cx="9144000" cy="609441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kumimoji="0"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identical. This is Not true for </a:t>
            </a:r>
          </a:p>
          <a:p>
            <a:pPr marL="8928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continuous-time.</a:t>
            </a:r>
          </a:p>
          <a:p>
            <a:pPr marL="1620000" lvl="4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>
              <a:spcBef>
                <a:spcPts val="600"/>
              </a:spcBef>
              <a:defRPr/>
            </a:pPr>
            <a:r>
              <a:rPr lang="en-US" altLang="zh-TW" sz="26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600" i="1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see : Fig.1.27, p.27 of text</a:t>
            </a:r>
          </a:p>
        </p:txBody>
      </p:sp>
      <p:graphicFrame>
        <p:nvGraphicFramePr>
          <p:cNvPr id="35843" name="物件 3"/>
          <p:cNvGraphicFramePr>
            <a:graphicFrameLocks noChangeAspect="1"/>
          </p:cNvGraphicFramePr>
          <p:nvPr/>
        </p:nvGraphicFramePr>
        <p:xfrm>
          <a:off x="2047875" y="3789363"/>
          <a:ext cx="4826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方程式" r:id="rId3" imgW="1130300" imgH="457200" progId="Equation.3">
                  <p:embed/>
                </p:oleObj>
              </mc:Choice>
              <mc:Fallback>
                <p:oleObj name="方程式" r:id="rId3" imgW="1130300" imgH="457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789363"/>
                        <a:ext cx="48260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0" y="19050"/>
            <a:ext cx="70119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Sinusoidals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004048" y="1484784"/>
                <a:ext cx="3816424" cy="826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240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TW" sz="240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func>
                                <m:funcPr>
                                  <m:ctrlPr>
                                    <a:rPr lang="en-US" altLang="zh-TW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84784"/>
                <a:ext cx="3816424" cy="8267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004048" y="2348880"/>
                <a:ext cx="3168352" cy="78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40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348880"/>
                <a:ext cx="3168352" cy="7865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126876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72008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36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31840" y="1094264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b="0" i="1" smtClean="0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094264"/>
                <a:ext cx="1944216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52718" y="2104896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718" y="2104896"/>
                <a:ext cx="55816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257958" y="3275692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58" y="3275692"/>
                <a:ext cx="138605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3545990" y="3076261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07704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51580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98576" y="2033186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840" y="202213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7296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9560" y="2298358"/>
            <a:ext cx="117020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933056"/>
            <a:ext cx="2976372" cy="26951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00" y="4725144"/>
            <a:ext cx="2862072" cy="1508760"/>
          </a:xfrm>
          <a:prstGeom prst="rect">
            <a:avLst/>
          </a:prstGeom>
        </p:spPr>
      </p:pic>
      <p:sp>
        <p:nvSpPr>
          <p:cNvPr id="21" name="向右箭號 20"/>
          <p:cNvSpPr/>
          <p:nvPr/>
        </p:nvSpPr>
        <p:spPr>
          <a:xfrm rot="10800000">
            <a:off x="4468742" y="5085184"/>
            <a:ext cx="60731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79512" y="4536021"/>
                <a:ext cx="670183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sz="2000" b="0" i="1" smtClean="0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536021"/>
                <a:ext cx="670183" cy="4133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43808" y="5280653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280653"/>
                <a:ext cx="871713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843808" y="4581128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581128"/>
                <a:ext cx="871713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83768" y="4149080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871713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907704" y="3861048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861048"/>
                <a:ext cx="871713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71600" y="3892986"/>
                <a:ext cx="87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892986"/>
                <a:ext cx="871713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258040" y="5379164"/>
                <a:ext cx="6552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40" y="5379164"/>
                <a:ext cx="655244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95609" y="5441032"/>
                <a:ext cx="124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+2</m:t>
                      </m:r>
                      <m:r>
                        <a:rPr lang="zh-TW" altLang="en-US" i="1">
                          <a:latin typeface="Cambria Math"/>
                        </a:rPr>
                        <m:t>𝜋</m:t>
                      </m:r>
                      <m:r>
                        <a:rPr lang="en-US" altLang="zh-TW" i="1">
                          <a:latin typeface="Cambria Math"/>
                        </a:rPr>
                        <m:t>)</m:t>
                      </m:r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9" y="5441032"/>
                <a:ext cx="1243546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211602" y="5071700"/>
                <a:ext cx="5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02" y="5071700"/>
                <a:ext cx="50391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609998" y="3539286"/>
                <a:ext cx="559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98" y="3539286"/>
                <a:ext cx="559320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882892" y="1097787"/>
                <a:ext cx="10479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92" y="1097787"/>
                <a:ext cx="1047916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211960" y="3295309"/>
                <a:ext cx="10479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295309"/>
                <a:ext cx="1047916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49275"/>
            <a:ext cx="875030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矩形 2"/>
          <p:cNvSpPr>
            <a:spLocks noChangeArrowheads="1"/>
          </p:cNvSpPr>
          <p:nvPr/>
        </p:nvSpPr>
        <p:spPr bwMode="auto">
          <a:xfrm>
            <a:off x="0" y="19050"/>
            <a:ext cx="2325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1.27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59632" y="1484784"/>
                <a:ext cx="489654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320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  <a:ea typeface="Cambria Math"/>
                        </a:rPr>
                        <m:t>≠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32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2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84784"/>
                <a:ext cx="4896544" cy="618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1560" y="256490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but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491737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Note: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59632" y="3088124"/>
                <a:ext cx="5616624" cy="1619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𝑅𝑒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3200" i="1">
                          <a:latin typeface="Cambria Math"/>
                        </a:rPr>
                        <m:t>𝑅𝑒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32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2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sz="3200" i="1">
                        <a:latin typeface="Cambria Math"/>
                      </a:rPr>
                      <m:t>𝑅𝑒</m:t>
                    </m:r>
                    <m:r>
                      <a:rPr lang="en-US" altLang="zh-TW" sz="3200" b="0" i="1" smtClean="0">
                        <a:latin typeface="Cambria Math"/>
                      </a:rPr>
                      <m:t> {</m:t>
                    </m:r>
                    <m:sSup>
                      <m:sSupPr>
                        <m:ctrlPr>
                          <a:rPr lang="en-US" altLang="zh-TW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TW" sz="3200" i="1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altLang="zh-TW" sz="3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zh-TW" altLang="en-US" sz="3200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sz="32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3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TW" sz="3200" b="0" i="1" smtClean="0">
                        <a:latin typeface="Cambria Math"/>
                      </a:rPr>
                      <m:t>}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088124"/>
                <a:ext cx="5616624" cy="1619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9632" y="5237027"/>
                <a:ext cx="5616624" cy="938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𝐼𝑚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32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3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320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TW" sz="3200" i="1">
                          <a:latin typeface="Cambria Math"/>
                        </a:rPr>
                        <m:t>𝐼𝑚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 {</m:t>
                      </m:r>
                      <m:sSup>
                        <m:sSupPr>
                          <m:ctrlPr>
                            <a:rPr lang="en-US" altLang="zh-TW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TW" altLang="en-US" sz="32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32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37027"/>
                <a:ext cx="5616624" cy="9386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3" y="-38100"/>
            <a:ext cx="9144001" cy="57705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usually defined only for [-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or [0, 2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]. For continuous-time,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defined for (-∞, ∞)</a:t>
            </a: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the signal is periodic only when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877050" lvl="3" fontAlgn="auto">
              <a:spcBef>
                <a:spcPts val="1800"/>
              </a:spcBef>
              <a:spcAft>
                <a:spcPts val="0"/>
              </a:spcAft>
              <a:defRPr/>
            </a:pP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kumimoji="0"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kumimoji="0" lang="el-GR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</a:t>
            </a:r>
            <a:r>
              <a:rPr kumimoji="0"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</a:p>
          <a:p>
            <a:pPr marL="1620000" lvl="4">
              <a:defRPr/>
            </a:pPr>
            <a:endParaRPr lang="en-US" altLang="zh-TW" sz="2600" dirty="0">
              <a:latin typeface="Times New Roman"/>
              <a:ea typeface="新細明體" charset="-120"/>
            </a:endParaRPr>
          </a:p>
          <a:p>
            <a:pPr marL="1162800" lvl="3">
              <a:lnSpc>
                <a:spcPct val="200000"/>
              </a:lnSpc>
              <a:defRPr/>
            </a:pPr>
            <a:r>
              <a:rPr lang="en-US" altLang="zh-TW" sz="2600" dirty="0">
                <a:latin typeface="Times New Roman"/>
                <a:ea typeface="新細明體" charset="-120"/>
              </a:rPr>
              <a:t> </a:t>
            </a:r>
            <a:r>
              <a:rPr lang="en-US" altLang="zh-TW" sz="2600" i="1" dirty="0">
                <a:latin typeface="Times New Roman"/>
                <a:ea typeface="新細明體" charset="-120"/>
              </a:rPr>
              <a:t>see : Fig.1.25, p.24 of text</a:t>
            </a:r>
          </a:p>
        </p:txBody>
      </p:sp>
      <p:graphicFrame>
        <p:nvGraphicFramePr>
          <p:cNvPr id="39939" name="物件 2"/>
          <p:cNvGraphicFramePr>
            <a:graphicFrameLocks noChangeAspect="1"/>
          </p:cNvGraphicFramePr>
          <p:nvPr/>
        </p:nvGraphicFramePr>
        <p:xfrm>
          <a:off x="2916238" y="3825875"/>
          <a:ext cx="3467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方程式" r:id="rId3" imgW="1396394" imgH="393529" progId="Equation.3">
                  <p:embed/>
                </p:oleObj>
              </mc:Choice>
              <mc:Fallback>
                <p:oleObj name="方程式" r:id="rId3" imgW="1396394" imgH="39352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25875"/>
                        <a:ext cx="3467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0" y="0"/>
            <a:ext cx="9144000" cy="6669088"/>
          </a:xfrm>
          <a:prstGeom prst="rect">
            <a:avLst/>
          </a:prstGeom>
          <a:noFill/>
        </p:spPr>
        <p:txBody>
          <a:bodyPr rIns="180000" anchor="ctr">
            <a:spAutoFit/>
          </a:bodyPr>
          <a:lstStyle/>
          <a:p>
            <a:pPr indent="457200" fontAlgn="auto">
              <a:lnSpc>
                <a:spcPts val="58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cs typeface="Times New Roman" pitchFamily="18" charset="0"/>
              </a:rPr>
              <a:t>A System</a:t>
            </a: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An entity that manipulates one or more signals to accomplish some function, including yielding some new signals.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Examples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an electric circuit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telephone handset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PC software receiving pictures from Internet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TV set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latin typeface="Times New Roman" pitchFamily="18" charset="0"/>
                <a:ea typeface="+mn-ea"/>
                <a:cs typeface="Times New Roman" pitchFamily="18" charset="0"/>
              </a:rPr>
              <a:t>a computer with some software handling some data</a:t>
            </a:r>
            <a:endParaRPr kumimoji="0" lang="zh-TW" altLang="en-US" sz="26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913" y="2649538"/>
            <a:ext cx="1152525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95700" y="2492375"/>
            <a:ext cx="1619250" cy="1081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35725" y="2644775"/>
            <a:ext cx="1295400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endParaRPr kumimoji="0" lang="zh-TW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411413" y="3019425"/>
            <a:ext cx="12239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54638" y="3028950"/>
            <a:ext cx="12239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60350"/>
            <a:ext cx="5759450" cy="630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0" y="19050"/>
            <a:ext cx="72501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Harmonically Related Signal Sets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7" y="3356991"/>
            <a:ext cx="3319272" cy="14904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2526030" cy="21259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7544" y="1268760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being periodic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99592" y="2134017"/>
                <a:ext cx="207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zh-TW" altLang="en-US" sz="22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4017"/>
                <a:ext cx="2079848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右箭號 4"/>
          <p:cNvSpPr/>
          <p:nvPr/>
        </p:nvSpPr>
        <p:spPr>
          <a:xfrm>
            <a:off x="3051448" y="2204864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27512" y="2132856"/>
                <a:ext cx="2079848" cy="488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(</m:t>
                      </m:r>
                      <m:box>
                        <m:boxPr>
                          <m:ctrlPr>
                            <a:rPr lang="en-US" altLang="zh-TW" sz="2200" b="0" i="1" smtClean="0">
                              <a:latin typeface="Cambria Math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r>
                        <a:rPr lang="en-US" altLang="zh-TW" sz="22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512" y="2132856"/>
                <a:ext cx="2079848" cy="488019"/>
              </a:xfrm>
              <a:prstGeom prst="rect">
                <a:avLst/>
              </a:prstGeom>
              <a:blipFill rotWithShape="1"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993380" y="1620040"/>
            <a:ext cx="2928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2060"/>
                </a:solidFill>
              </a:rPr>
              <a:t>real period in cycles</a:t>
            </a:r>
            <a:endParaRPr lang="zh-TW" altLang="en-US" sz="2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55776" y="198884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88840"/>
                <a:ext cx="41069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11268" y="2324348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68" y="2324348"/>
                <a:ext cx="41069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H="1">
            <a:off x="2761122" y="1916832"/>
            <a:ext cx="290326" cy="21602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019098" y="2566065"/>
            <a:ext cx="2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2060"/>
                </a:solidFill>
              </a:rPr>
              <a:t>real period in </a:t>
            </a:r>
            <a:r>
              <a:rPr lang="en-US" altLang="zh-TW" sz="2200" i="1" dirty="0" smtClean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1691680" y="2621955"/>
            <a:ext cx="385486" cy="24090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528" y="5825215"/>
                <a:ext cx="2587768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25215"/>
                <a:ext cx="2587768" cy="6281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756560" y="6113247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237756" y="5825215"/>
                <a:ext cx="5904656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)(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756" y="5825215"/>
                <a:ext cx="5904656" cy="6281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421840" y="4588748"/>
                <a:ext cx="478849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40" y="4588748"/>
                <a:ext cx="478849" cy="452175"/>
              </a:xfrm>
              <a:prstGeom prst="rect">
                <a:avLst/>
              </a:prstGeom>
              <a:blipFill rotWithShape="1"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668344" y="3917561"/>
                <a:ext cx="538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3917561"/>
                <a:ext cx="538161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236296" y="3157389"/>
                <a:ext cx="1184748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=3</m:t>
                          </m:r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157389"/>
                <a:ext cx="1184748" cy="458908"/>
              </a:xfrm>
              <a:prstGeom prst="rect">
                <a:avLst/>
              </a:prstGeom>
              <a:blipFill rotWithShape="1"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254125" y="4426942"/>
                <a:ext cx="5428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zh-TW" altLang="en-US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25" y="4426942"/>
                <a:ext cx="542841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5496" y="4149080"/>
                <a:ext cx="1184748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=3</m:t>
                          </m:r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49080"/>
                <a:ext cx="1184748" cy="458908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39552" y="3264857"/>
                <a:ext cx="478849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64857"/>
                <a:ext cx="478849" cy="452175"/>
              </a:xfrm>
              <a:prstGeom prst="rect">
                <a:avLst/>
              </a:prstGeom>
              <a:blipFill rotWithShape="1"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771697" y="4653136"/>
            <a:ext cx="157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solidFill>
                  <a:srgbClr val="002060"/>
                </a:solidFill>
              </a:rPr>
              <a:t>divided in </a:t>
            </a:r>
            <a:r>
              <a:rPr lang="en-US" altLang="zh-TW" sz="2200" i="1" dirty="0" smtClean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156176" y="2753265"/>
                <a:ext cx="5593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753265"/>
                <a:ext cx="559320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88"/>
            <a:ext cx="9131300" cy="59705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  <a:p>
            <a:pPr marL="1512000" lvl="2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</a:t>
            </a:r>
            <a:endParaRPr kumimoji="0"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1987" name="物件 2"/>
          <p:cNvGraphicFramePr>
            <a:graphicFrameLocks noChangeAspect="1"/>
          </p:cNvGraphicFramePr>
          <p:nvPr/>
        </p:nvGraphicFramePr>
        <p:xfrm>
          <a:off x="755650" y="1844675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9" name="Equation" r:id="rId3" imgW="2463800" imgH="342900" progId="Equation.3">
                  <p:embed/>
                </p:oleObj>
              </mc:Choice>
              <mc:Fallback>
                <p:oleObj name="Equation" r:id="rId3" imgW="2463800" imgH="342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物件 3"/>
          <p:cNvGraphicFramePr>
            <a:graphicFrameLocks noChangeAspect="1"/>
          </p:cNvGraphicFramePr>
          <p:nvPr/>
        </p:nvGraphicFramePr>
        <p:xfrm>
          <a:off x="971550" y="386080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0" name="方程式" r:id="rId5" imgW="965200" imgH="228600" progId="Equation.3">
                  <p:embed/>
                </p:oleObj>
              </mc:Choice>
              <mc:Fallback>
                <p:oleObj name="方程式" r:id="rId5" imgW="9652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2785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Functions</a:t>
            </a:r>
          </a:p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Continuous-time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kumimoji="0" lang="en-US" altLang="zh-TW" sz="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Derivative</a:t>
            </a:r>
          </a:p>
          <a:p>
            <a:pPr marL="1162800" lvl="3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251450" lvl="3">
              <a:defRPr/>
            </a:pPr>
            <a:endParaRPr kumimoji="0" lang="en-US" altLang="zh-TW" sz="24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>
              <a:lnSpc>
                <a:spcPct val="200000"/>
              </a:lnSpc>
              <a:defRPr/>
            </a:pP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see: Fig1.33, Fig1.34, P,33 of text</a:t>
            </a:r>
            <a:endParaRPr kumimoji="0" lang="en-US" altLang="zh-TW" sz="24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Integral</a:t>
            </a:r>
          </a:p>
          <a:p>
            <a:pPr marL="12514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  <a:endParaRPr kumimoji="0" lang="zh-TW" altLang="en-US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4035" name="物件 2"/>
          <p:cNvGraphicFramePr>
            <a:graphicFrameLocks noChangeAspect="1"/>
          </p:cNvGraphicFramePr>
          <p:nvPr/>
        </p:nvGraphicFramePr>
        <p:xfrm>
          <a:off x="900113" y="1773238"/>
          <a:ext cx="235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9"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235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物件 3"/>
          <p:cNvGraphicFramePr>
            <a:graphicFrameLocks noChangeAspect="1"/>
          </p:cNvGraphicFramePr>
          <p:nvPr/>
        </p:nvGraphicFramePr>
        <p:xfrm>
          <a:off x="1908175" y="2744788"/>
          <a:ext cx="2025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0" name="方程式" r:id="rId5" imgW="825500" imgH="393700" progId="Equation.3">
                  <p:embed/>
                </p:oleObj>
              </mc:Choice>
              <mc:Fallback>
                <p:oleObj name="方程式" r:id="rId5" imgW="825500" imgH="3937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44788"/>
                        <a:ext cx="20256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物件 4"/>
          <p:cNvGraphicFramePr>
            <a:graphicFrameLocks noChangeAspect="1"/>
          </p:cNvGraphicFramePr>
          <p:nvPr/>
        </p:nvGraphicFramePr>
        <p:xfrm>
          <a:off x="1908175" y="4854575"/>
          <a:ext cx="30495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1" name="方程式" r:id="rId7" imgW="1066800" imgH="330200" progId="Equation.3">
                  <p:embed/>
                </p:oleObj>
              </mc:Choice>
              <mc:Fallback>
                <p:oleObj name="方程式" r:id="rId7" imgW="1066800" imgH="330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54575"/>
                        <a:ext cx="30495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物件 5"/>
          <p:cNvGraphicFramePr>
            <a:graphicFrameLocks noChangeAspect="1"/>
          </p:cNvGraphicFramePr>
          <p:nvPr/>
        </p:nvGraphicFramePr>
        <p:xfrm>
          <a:off x="1908175" y="6083300"/>
          <a:ext cx="3576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2" name="方程式" r:id="rId9" imgW="1917700" imgH="228600" progId="Equation.3">
                  <p:embed/>
                </p:oleObj>
              </mc:Choice>
              <mc:Fallback>
                <p:oleObj name="方程式" r:id="rId9" imgW="19177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83300"/>
                        <a:ext cx="35766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5963"/>
            <a:ext cx="44767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39975"/>
            <a:ext cx="33591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7706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</a:t>
            </a:r>
            <a:r>
              <a:rPr lang="en-US" altLang="zh-TW" sz="3600" b="1" u="sng" dirty="0" smtClean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Functions</a:t>
            </a: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difference</a:t>
            </a:r>
          </a:p>
          <a:p>
            <a:pPr marL="12514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Sum</a:t>
            </a:r>
          </a:p>
          <a:p>
            <a:pPr marL="877050" lvl="3" fontAlgn="auto">
              <a:spcBef>
                <a:spcPts val="60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</a:p>
          <a:p>
            <a:pPr marL="1620000" lvl="4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6083" name="物件 1"/>
          <p:cNvGraphicFramePr>
            <a:graphicFrameLocks noChangeAspect="1"/>
          </p:cNvGraphicFramePr>
          <p:nvPr/>
        </p:nvGraphicFramePr>
        <p:xfrm>
          <a:off x="827088" y="1700213"/>
          <a:ext cx="5326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9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3260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253120"/>
              </p:ext>
            </p:extLst>
          </p:nvPr>
        </p:nvGraphicFramePr>
        <p:xfrm>
          <a:off x="1666875" y="2952750"/>
          <a:ext cx="69246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0" name="方程式" r:id="rId5" imgW="3009600" imgH="368280" progId="Equation.3">
                  <p:embed/>
                </p:oleObj>
              </mc:Choice>
              <mc:Fallback>
                <p:oleObj name="方程式" r:id="rId5" imgW="3009600" imgH="36828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952750"/>
                        <a:ext cx="69246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物件 3"/>
          <p:cNvGraphicFramePr>
            <a:graphicFrameLocks noChangeAspect="1"/>
          </p:cNvGraphicFramePr>
          <p:nvPr/>
        </p:nvGraphicFramePr>
        <p:xfrm>
          <a:off x="2087563" y="3930650"/>
          <a:ext cx="3322637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1" name="方程式" r:id="rId7" imgW="1130300" imgH="889000" progId="Equation.3">
                  <p:embed/>
                </p:oleObj>
              </mc:Choice>
              <mc:Fallback>
                <p:oleObj name="方程式" r:id="rId7" imgW="1130300" imgH="889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930650"/>
                        <a:ext cx="3322637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物件 5"/>
          <p:cNvGraphicFramePr>
            <a:graphicFrameLocks noChangeAspect="1"/>
          </p:cNvGraphicFramePr>
          <p:nvPr/>
        </p:nvGraphicFramePr>
        <p:xfrm>
          <a:off x="2195513" y="6249988"/>
          <a:ext cx="347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2" name="方程式" r:id="rId9" imgW="1943100" imgH="228600" progId="Equation.3">
                  <p:embed/>
                </p:oleObj>
              </mc:Choice>
              <mc:Fallback>
                <p:oleObj name="方程式" r:id="rId9" imgW="1943100" imgH="2286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49988"/>
                        <a:ext cx="3475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91" y="1556792"/>
            <a:ext cx="4890733" cy="4339243"/>
          </a:xfrm>
          <a:prstGeom prst="rect">
            <a:avLst/>
          </a:prstGeom>
        </p:spPr>
      </p:pic>
      <p:sp>
        <p:nvSpPr>
          <p:cNvPr id="47107" name="矩形 2"/>
          <p:cNvSpPr>
            <a:spLocks noChangeArrowheads="1"/>
          </p:cNvSpPr>
          <p:nvPr/>
        </p:nvSpPr>
        <p:spPr bwMode="auto">
          <a:xfrm>
            <a:off x="0" y="0"/>
            <a:ext cx="9144000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 Impulse &amp; Unit </a:t>
            </a: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</a:p>
          <a:p>
            <a:pPr marL="730800" lvl="1" eaLnBrk="1" hangingPunct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03620" y="1614161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34392" y="2330013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50280" y="2993926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53345" y="3728645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68908" y="4986689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50280" y="4267195"/>
            <a:ext cx="1366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[n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59832" y="596054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[n] = u[n] – u[n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1"/>
          <p:cNvSpPr>
            <a:spLocks noChangeArrowheads="1"/>
          </p:cNvSpPr>
          <p:nvPr/>
        </p:nvSpPr>
        <p:spPr bwMode="auto">
          <a:xfrm>
            <a:off x="0" y="0"/>
            <a:ext cx="8683724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457200" eaLnBrk="1" hangingPunct="1">
              <a:lnSpc>
                <a:spcPct val="200000"/>
              </a:lnSpc>
              <a:spcAft>
                <a:spcPts val="0"/>
              </a:spcAft>
            </a:pP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 Space Representation of </a:t>
            </a: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Discrete-</a:t>
            </a:r>
          </a:p>
          <a:p>
            <a:pPr marL="457200" eaLnBrk="1" hangingPunct="1">
              <a:spcAft>
                <a:spcPts val="0"/>
              </a:spcAft>
            </a:pPr>
            <a:r>
              <a:rPr kumimoji="0" lang="en-US" altLang="zh-TW" sz="3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kumimoji="0" lang="en-US" altLang="zh-TW" sz="36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</a:p>
          <a:p>
            <a:pPr marL="730800" lvl="1" eaLnBrk="1" hangingPunct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3960" y="2188003"/>
                <a:ext cx="3231976" cy="440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 0, 0,</m:t>
                    </m:r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0)</a:t>
                </a:r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, 0,</m:t>
                      </m:r>
                      <m:r>
                        <a:rPr lang="en-US" altLang="zh-TW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altLang="zh-TW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0)</m:t>
                      </m:r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600" i="1" smtClean="0">
                          <a:latin typeface="Cambria Math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sz="260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TW" altLang="en-US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6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0" y="2188003"/>
                <a:ext cx="3231976" cy="44093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300464" y="2204864"/>
                <a:ext cx="3159968" cy="292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acc>
                        <m:accPr>
                          <m:chr m:val="̂"/>
                          <m:ctrlPr>
                            <a:rPr lang="en-US" altLang="zh-TW" sz="2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sz="26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zh-TW" altLang="en-US" sz="2600" b="1" i="1">
                          <a:latin typeface="Cambria Math"/>
                          <a:cs typeface="Times New Roman" panose="02020603050405020304" pitchFamily="18" charset="0"/>
                        </a:rPr>
                        <m:t>合成</m:t>
                      </m:r>
                    </m:oMath>
                  </m:oMathPara>
                </a14:m>
                <a:endParaRPr lang="en-US" altLang="zh-TW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TW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64" y="2204864"/>
                <a:ext cx="3159968" cy="2925481"/>
              </a:xfrm>
              <a:prstGeom prst="rect">
                <a:avLst/>
              </a:prstGeom>
              <a:blipFill rotWithShape="1">
                <a:blip r:embed="rId3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139952" y="3284984"/>
            <a:ext cx="720080" cy="720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63960" y="2188800"/>
                <a:ext cx="7336432" cy="334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:r>
                  <a:rPr lang="zh-TW" altLang="en-US" sz="26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(⋯,      0,     0,   1,   0,   0,   0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, ⋯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)=</a:t>
                </a:r>
                <a:r>
                  <a:rPr lang="el-GR" altLang="zh-TW" sz="2600" i="1" dirty="0" smtClean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[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(⋯,      0,     0,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0,   1,  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0,   0, ⋯ )=</a:t>
                </a:r>
                <a:r>
                  <a:rPr lang="el-GR" altLang="zh-TW" sz="2600" i="1" dirty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[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–</a:t>
                </a:r>
                <a:r>
                  <a:rPr lang="en-US" altLang="zh-TW" sz="2600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TW" sz="26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(⋯,      0,     0,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0,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⋯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,   0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,   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1,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⋯ )=</a:t>
                </a:r>
                <a:r>
                  <a:rPr lang="el-GR" altLang="zh-TW" sz="2600" i="1" dirty="0">
                    <a:latin typeface="Cambria Math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600" i="1" dirty="0">
                    <a:latin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[</a:t>
                </a:r>
                <a:r>
                  <a:rPr lang="en-US" altLang="zh-TW" sz="26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 –</a:t>
                </a:r>
                <a:r>
                  <a:rPr lang="en-US" altLang="zh-TW" sz="26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TW" sz="2600" i="1" dirty="0" smtClean="0">
                    <a:latin typeface="Cambria Math"/>
                    <a:cs typeface="Times New Roman" panose="02020603050405020304" pitchFamily="18" charset="0"/>
                  </a:rPr>
                  <a:t>k </a:t>
                </a:r>
                <a:r>
                  <a:rPr lang="en-US" altLang="zh-TW" sz="2600" dirty="0">
                    <a:latin typeface="Cambria Math"/>
                    <a:cs typeface="Times New Roman" panose="02020603050405020304" pitchFamily="18" charset="0"/>
                  </a:rPr>
                  <a:t>]</a:t>
                </a:r>
                <a:endParaRPr lang="en-US" altLang="zh-TW" sz="26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{</m:t>
                    </m:r>
                    <m:r>
                      <a:rPr lang="zh-TW" alt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6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zh-TW" alt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TW" sz="2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inter</m:t>
                    </m:r>
                    <m:r>
                      <m:rPr>
                        <m:nor/>
                      </m:rPr>
                      <a:rPr lang="en-US" altLang="zh-TW" sz="2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sz="2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                  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0" y="2188800"/>
                <a:ext cx="7336432" cy="3349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3707904" y="5013176"/>
            <a:ext cx="648072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7984" y="4741714"/>
                <a:ext cx="2952328" cy="1711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TW" altLang="en-US" sz="26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zh-TW" sz="2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sz="26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zh-TW" altLang="en-US" sz="2600" b="0" i="1" smtClean="0">
                          <a:latin typeface="Cambria Math"/>
                        </a:rPr>
                        <m:t>  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 </m:t>
                      </m:r>
                      <m:r>
                        <a:rPr lang="zh-TW" altLang="en-US" sz="2600" i="1">
                          <a:latin typeface="Cambria Math"/>
                        </a:rPr>
                        <m:t>合成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TW" sz="2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600" b="0" i="1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zh-TW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6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6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分析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741714"/>
                <a:ext cx="2952328" cy="1711622"/>
              </a:xfrm>
              <a:prstGeom prst="rect">
                <a:avLst/>
              </a:prstGeom>
              <a:blipFill rotWithShape="1">
                <a:blip r:embed="rId3"/>
                <a:stretch>
                  <a:fillRect b="-2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683724" cy="2292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marL="457200" eaLnBrk="1" hangingPunct="1">
                  <a:lnSpc>
                    <a:spcPct val="200000"/>
                  </a:lnSpc>
                  <a:spcAft>
                    <a:spcPts val="0"/>
                  </a:spcAft>
                </a:pPr>
                <a:r>
                  <a:rPr kumimoji="0" lang="en-US" altLang="zh-TW" sz="3600" b="1" u="sng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Vector Space Representation of Discrete-</a:t>
                </a:r>
              </a:p>
              <a:p>
                <a:pPr marL="457200" eaLnBrk="1" hangingPunct="1">
                  <a:spcAft>
                    <a:spcPts val="0"/>
                  </a:spcAft>
                </a:pPr>
                <a:r>
                  <a:rPr kumimoji="0" lang="en-US" altLang="zh-TW" sz="3600" b="1" u="sng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</a:t>
                </a:r>
                <a:r>
                  <a:rPr kumimoji="0" lang="en-US" altLang="zh-TW" sz="3600" b="1" u="sng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Signals</a:t>
                </a:r>
              </a:p>
              <a:p>
                <a:pPr marL="730800" lvl="1" eaLnBrk="1" hangingPunct="1">
                  <a:spcBef>
                    <a:spcPts val="6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3000" dirty="0" smtClean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n extended to </a:t>
                </a:r>
                <a14:m>
                  <m:oMath xmlns:m="http://schemas.openxmlformats.org/officeDocument/2006/math">
                    <m:r>
                      <a:rPr kumimoji="0" lang="en-US" altLang="zh-TW" sz="3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±</m:t>
                    </m:r>
                    <m:r>
                      <a:rPr kumimoji="0" lang="en-US" altLang="zh-TW" sz="3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kumimoji="0" lang="en-US" altLang="zh-TW" sz="3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∞</m:t>
                    </m:r>
                  </m:oMath>
                </a14:m>
                <a:endParaRPr kumimoji="0" lang="en-US" altLang="zh-TW" sz="3000" dirty="0">
                  <a:solidFill>
                    <a:prstClr val="black"/>
                  </a:solidFill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0"/>
                <a:ext cx="8683724" cy="2292935"/>
              </a:xfrm>
              <a:prstGeom prst="rect">
                <a:avLst/>
              </a:prstGeom>
              <a:blipFill rotWithShape="1">
                <a:blip r:embed="rId4"/>
                <a:stretch>
                  <a:fillRect r="-1124" b="-74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738" y="360363"/>
            <a:ext cx="2449512" cy="719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0" y="0"/>
            <a:ext cx="9144000" cy="677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874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619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0764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5336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9908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4480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</a:pPr>
            <a:r>
              <a:rPr lang="en-US" altLang="zh-TW" sz="3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1.2 Systems</a:t>
            </a:r>
          </a:p>
          <a:p>
            <a:pPr lvl="2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 Systems</a:t>
            </a:r>
          </a:p>
          <a:p>
            <a:pPr lvl="2"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kumimoji="0"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200000"/>
              </a:lnSpc>
              <a:spcBef>
                <a:spcPts val="18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Series</a:t>
            </a: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Parallel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018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644900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78025" y="2027238"/>
            <a:ext cx="1081088" cy="5762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335088" y="2332038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350963" y="186531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079750" y="186531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384675" y="1863725"/>
            <a:ext cx="696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19825" y="1863725"/>
            <a:ext cx="698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070225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6207125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108575" y="2028825"/>
            <a:ext cx="1079500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4451350" y="232727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600325" y="4076700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276725" y="4076700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514725" y="43815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1914525" y="43815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5191125" y="438150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196" name="Object 42"/>
          <p:cNvGraphicFramePr>
            <a:graphicFrameLocks noChangeAspect="1"/>
          </p:cNvGraphicFramePr>
          <p:nvPr/>
        </p:nvGraphicFramePr>
        <p:xfrm>
          <a:off x="2884488" y="4178300"/>
          <a:ext cx="328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2" name="方程式" r:id="rId4" imgW="152268" imgH="215713" progId="Equation.3">
                  <p:embed/>
                </p:oleObj>
              </mc:Choice>
              <mc:Fallback>
                <p:oleObj name="方程式" r:id="rId4" imgW="152268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178300"/>
                        <a:ext cx="328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43"/>
          <p:cNvGraphicFramePr>
            <a:graphicFrameLocks noChangeAspect="1"/>
          </p:cNvGraphicFramePr>
          <p:nvPr/>
        </p:nvGraphicFramePr>
        <p:xfrm>
          <a:off x="4559300" y="4178300"/>
          <a:ext cx="38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3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4178300"/>
                        <a:ext cx="38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281363" y="5481638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3281363" y="6288088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747963" y="567372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747963" y="6597650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2012950" y="6135688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2747963" y="5675313"/>
            <a:ext cx="0" cy="922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424363" y="566102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4424363" y="662146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033963" y="5657850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5033963" y="6346825"/>
            <a:ext cx="0" cy="277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4848225" y="5973763"/>
            <a:ext cx="360363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5233988" y="6159500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0210" name="Object 44"/>
          <p:cNvGraphicFramePr>
            <a:graphicFrameLocks noChangeAspect="1"/>
          </p:cNvGraphicFramePr>
          <p:nvPr/>
        </p:nvGraphicFramePr>
        <p:xfrm>
          <a:off x="3711575" y="5505450"/>
          <a:ext cx="30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4" name="方程式" r:id="rId8" imgW="152268" imgH="215713" progId="Equation.3">
                  <p:embed/>
                </p:oleObj>
              </mc:Choice>
              <mc:Fallback>
                <p:oleObj name="方程式" r:id="rId8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505450"/>
                        <a:ext cx="30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1" name="Object 45"/>
          <p:cNvGraphicFramePr>
            <a:graphicFrameLocks noChangeAspect="1"/>
          </p:cNvGraphicFramePr>
          <p:nvPr/>
        </p:nvGraphicFramePr>
        <p:xfrm>
          <a:off x="3722688" y="6308725"/>
          <a:ext cx="354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5" name="方程式" r:id="rId9" imgW="177569" imgH="215619" progId="Equation.3">
                  <p:embed/>
                </p:oleObj>
              </mc:Choice>
              <mc:Fallback>
                <p:oleObj name="方程式" r:id="rId9" imgW="177569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6308725"/>
                        <a:ext cx="354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7860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Communication Systems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236663" y="3282950"/>
            <a:ext cx="1655762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kumimoji="0"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427788" y="3294063"/>
            <a:ext cx="1312862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033838" y="3294063"/>
            <a:ext cx="1220787" cy="63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kumimoji="0"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endParaRPr kumimoji="0"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79388" y="3598863"/>
            <a:ext cx="1044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7788275" y="3598863"/>
            <a:ext cx="1227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646363" y="3998913"/>
            <a:ext cx="16065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4406900" y="3960813"/>
            <a:ext cx="381000" cy="1336675"/>
          </a:xfrm>
          <a:prstGeom prst="upArrow">
            <a:avLst>
              <a:gd name="adj1" fmla="val 50000"/>
              <a:gd name="adj2" fmla="val 4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851275" y="5329238"/>
            <a:ext cx="1554163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noise, loss</a:t>
            </a:r>
          </a:p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distortion,</a:t>
            </a:r>
          </a:p>
          <a:p>
            <a:pPr algn="ctr" fontAlgn="auto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159375" y="3984625"/>
            <a:ext cx="141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Received signal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308850" y="3981450"/>
            <a:ext cx="1727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Estimate of message signal (information)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34925" y="3960813"/>
            <a:ext cx="1657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Message signal (information) data, text, audio, video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5478463" y="3141663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3203575" y="3141663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s(t)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275263" y="3589338"/>
            <a:ext cx="1133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61" name="群組 2"/>
          <p:cNvGrpSpPr>
            <a:grpSpLocks/>
          </p:cNvGrpSpPr>
          <p:nvPr/>
        </p:nvGrpSpPr>
        <p:grpSpPr bwMode="auto">
          <a:xfrm>
            <a:off x="2916238" y="3613150"/>
            <a:ext cx="1096962" cy="0"/>
            <a:chOff x="5241486" y="3209538"/>
            <a:chExt cx="1108660" cy="0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241486" y="3209538"/>
              <a:ext cx="784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5759716" y="3209538"/>
              <a:ext cx="5904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0" y="0"/>
            <a:ext cx="9144000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874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16192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0764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5336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29908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448050" indent="-285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Feedback</a:t>
            </a: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spcBef>
                <a:spcPts val="600"/>
              </a:spcBef>
              <a:buFont typeface="Arial" pitchFamily="34" charset="0"/>
              <a:buChar char="–"/>
            </a:pPr>
            <a:endParaRPr kumimoji="0" lang="en-US" altLang="zh-TW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 eaLnBrk="1" hangingPunct="1">
              <a:lnSpc>
                <a:spcPct val="25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Combinations</a:t>
            </a:r>
            <a:endParaRPr kumimoji="0" lang="zh-TW" altLang="en-US" sz="260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489325" y="1773238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3489325" y="2744788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3016250" y="2060575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4640263" y="2058988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5097463" y="2058988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5238750" y="2063750"/>
            <a:ext cx="0" cy="917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2803525" y="29972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4632325" y="298291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V="1">
            <a:off x="2803525" y="2252663"/>
            <a:ext cx="0" cy="736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640013" y="1882775"/>
            <a:ext cx="358775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2093913" y="2060575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1214" name="Object 46"/>
          <p:cNvGraphicFramePr>
            <a:graphicFrameLocks noChangeAspect="1"/>
          </p:cNvGraphicFramePr>
          <p:nvPr/>
        </p:nvGraphicFramePr>
        <p:xfrm>
          <a:off x="3900488" y="1820863"/>
          <a:ext cx="303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6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820863"/>
                        <a:ext cx="303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47"/>
          <p:cNvGraphicFramePr>
            <a:graphicFrameLocks noChangeAspect="1"/>
          </p:cNvGraphicFramePr>
          <p:nvPr/>
        </p:nvGraphicFramePr>
        <p:xfrm>
          <a:off x="3900488" y="2805113"/>
          <a:ext cx="354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7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805113"/>
                        <a:ext cx="354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2624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Stability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stable : bounded inputs lead to bounded outputs</a:t>
            </a:r>
          </a:p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Invariance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time invariant : behavior and characteristic of the system are fixed over time</a:t>
            </a: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4"/>
          <p:cNvSpPr>
            <a:spLocks noChangeArrowheads="1"/>
          </p:cNvSpPr>
          <p:nvPr/>
        </p:nvSpPr>
        <p:spPr bwMode="auto">
          <a:xfrm>
            <a:off x="0" y="4314825"/>
            <a:ext cx="31607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Invariance</a:t>
            </a:r>
          </a:p>
        </p:txBody>
      </p:sp>
      <p:sp>
        <p:nvSpPr>
          <p:cNvPr id="53253" name="矩形 2"/>
          <p:cNvSpPr>
            <a:spLocks noChangeArrowheads="1"/>
          </p:cNvSpPr>
          <p:nvPr/>
        </p:nvSpPr>
        <p:spPr bwMode="auto">
          <a:xfrm>
            <a:off x="0" y="261938"/>
            <a:ext cx="2051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67544" y="90872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unstable systems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14718"/>
            <a:ext cx="6400800" cy="12546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51857" y="5168805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15816" y="5013176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TW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36096" y="5024789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16378" y="4899003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TW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" y="1474288"/>
            <a:ext cx="5410111" cy="274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915816" y="3532946"/>
            <a:ext cx="70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2325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Linearity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: superposition property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scaling or homogeneity property</a:t>
            </a: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additive property</a:t>
            </a: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9939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4275" name="物件 2"/>
          <p:cNvGraphicFramePr>
            <a:graphicFrameLocks noChangeAspect="1"/>
          </p:cNvGraphicFramePr>
          <p:nvPr/>
        </p:nvGraphicFramePr>
        <p:xfrm>
          <a:off x="2214563" y="1797050"/>
          <a:ext cx="3130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8" name="Equation" r:id="rId3" imgW="1511300" imgH="660400" progId="Equation.3">
                  <p:embed/>
                </p:oleObj>
              </mc:Choice>
              <mc:Fallback>
                <p:oleObj name="Equation" r:id="rId3" imgW="15113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797050"/>
                        <a:ext cx="3130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物件 3"/>
          <p:cNvGraphicFramePr>
            <a:graphicFrameLocks noChangeAspect="1"/>
          </p:cNvGraphicFramePr>
          <p:nvPr/>
        </p:nvGraphicFramePr>
        <p:xfrm>
          <a:off x="2195513" y="3887788"/>
          <a:ext cx="1993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9"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87788"/>
                        <a:ext cx="1993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物件 4"/>
          <p:cNvGraphicFramePr>
            <a:graphicFrameLocks noChangeAspect="1"/>
          </p:cNvGraphicFramePr>
          <p:nvPr/>
        </p:nvGraphicFramePr>
        <p:xfrm>
          <a:off x="2273300" y="5553075"/>
          <a:ext cx="3698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0" name="方程式" r:id="rId7" imgW="1739900" imgH="457200" progId="Equation.3">
                  <p:embed/>
                </p:oleObj>
              </mc:Choice>
              <mc:Fallback>
                <p:oleObj name="方程式" r:id="rId7" imgW="1739900" imgH="4572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553075"/>
                        <a:ext cx="3698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98598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Memoryless/With Memory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Memoryless : output at a given time depends only on the input at the same time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With Memory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5299" name="物件 2"/>
          <p:cNvGraphicFramePr>
            <a:graphicFrameLocks noChangeAspect="1"/>
          </p:cNvGraphicFramePr>
          <p:nvPr/>
        </p:nvGraphicFramePr>
        <p:xfrm>
          <a:off x="2354263" y="2312988"/>
          <a:ext cx="48101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1" name="方程式" r:id="rId3" imgW="1422400" imgH="228600" progId="Equation.3">
                  <p:embed/>
                </p:oleObj>
              </mc:Choice>
              <mc:Fallback>
                <p:oleObj name="方程式" r:id="rId3" imgW="1422400" imgH="228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2312988"/>
                        <a:ext cx="48101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物件 3"/>
          <p:cNvGraphicFramePr>
            <a:graphicFrameLocks noChangeAspect="1"/>
          </p:cNvGraphicFramePr>
          <p:nvPr/>
        </p:nvGraphicFramePr>
        <p:xfrm>
          <a:off x="2339975" y="3933825"/>
          <a:ext cx="34559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2"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34559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Invertibility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invertible : distinct inputs lead to distinct outputs, i.e. an inverse system exits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88000" lvl="2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Causality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: output at any time depends on input at the same time and in the past</a:t>
            </a:r>
          </a:p>
          <a:p>
            <a:pPr marL="1656000" lvl="4">
              <a:spcBef>
                <a:spcPts val="600"/>
              </a:spcBef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</a:p>
          <a:p>
            <a:pPr marL="1708150" lvl="4">
              <a:spcBef>
                <a:spcPts val="600"/>
              </a:spcBef>
              <a:defRPr/>
            </a:pP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6323" name="物件 2"/>
          <p:cNvGraphicFramePr>
            <a:graphicFrameLocks noChangeAspect="1"/>
          </p:cNvGraphicFramePr>
          <p:nvPr/>
        </p:nvGraphicFramePr>
        <p:xfrm>
          <a:off x="2638425" y="2012950"/>
          <a:ext cx="32099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5" name="Equation" r:id="rId3" imgW="1308100" imgH="660400" progId="Equation.3">
                  <p:embed/>
                </p:oleObj>
              </mc:Choice>
              <mc:Fallback>
                <p:oleObj name="Equation" r:id="rId3" imgW="13081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012950"/>
                        <a:ext cx="320992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物件 3"/>
          <p:cNvGraphicFramePr>
            <a:graphicFrameLocks noChangeAspect="1"/>
          </p:cNvGraphicFramePr>
          <p:nvPr/>
        </p:nvGraphicFramePr>
        <p:xfrm>
          <a:off x="2743200" y="5360988"/>
          <a:ext cx="2359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6" name="Equation" r:id="rId5" imgW="939392" imgH="431613" progId="Equation.3">
                  <p:embed/>
                </p:oleObj>
              </mc:Choice>
              <mc:Fallback>
                <p:oleObj name="Equation" r:id="rId5" imgW="939392" imgH="431613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60988"/>
                        <a:ext cx="23590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0" y="261938"/>
            <a:ext cx="2051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1" y="1410694"/>
            <a:ext cx="8048549" cy="1802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7584" y="1173898"/>
                <a:ext cx="863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73898"/>
                <a:ext cx="863426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91010" y="249289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0" y="2492896"/>
                <a:ext cx="360040" cy="5539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60232" y="249289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492896"/>
                <a:ext cx="360040" cy="5539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80212" y="1173898"/>
                <a:ext cx="8280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𝑦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[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𝑛</m:t>
                      </m:r>
                      <m:r>
                        <a:rPr lang="en-US" altLang="zh-TW" sz="3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1173898"/>
                <a:ext cx="828092" cy="5539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11696" y="4077072"/>
                <a:ext cx="3304319" cy="137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3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3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3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b="0" i="1" smtClean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96" y="4077072"/>
                <a:ext cx="3304319" cy="13755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532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1.12, p.47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1.13, p.49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pSp>
        <p:nvGrpSpPr>
          <p:cNvPr id="58372" name="群組 5"/>
          <p:cNvGrpSpPr>
            <a:grpSpLocks/>
          </p:cNvGrpSpPr>
          <p:nvPr/>
        </p:nvGrpSpPr>
        <p:grpSpPr bwMode="auto">
          <a:xfrm>
            <a:off x="900113" y="1916113"/>
            <a:ext cx="7056437" cy="1155700"/>
            <a:chOff x="899592" y="1916832"/>
            <a:chExt cx="7056784" cy="1155700"/>
          </a:xfrm>
        </p:grpSpPr>
        <p:graphicFrame>
          <p:nvGraphicFramePr>
            <p:cNvPr id="58376" name="物件 3"/>
            <p:cNvGraphicFramePr>
              <a:graphicFrameLocks noChangeAspect="1"/>
            </p:cNvGraphicFramePr>
            <p:nvPr/>
          </p:nvGraphicFramePr>
          <p:xfrm>
            <a:off x="899592" y="1916832"/>
            <a:ext cx="3312368" cy="115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98" name="方程式" r:id="rId3" imgW="1193800" imgH="431800" progId="Equation.3">
                    <p:embed/>
                  </p:oleObj>
                </mc:Choice>
                <mc:Fallback>
                  <p:oleObj name="方程式" r:id="rId3" imgW="1193800" imgH="431800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916832"/>
                          <a:ext cx="3312368" cy="1155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文字方塊 4"/>
            <p:cNvSpPr txBox="1">
              <a:spLocks noChangeArrowheads="1"/>
            </p:cNvSpPr>
            <p:nvPr/>
          </p:nvSpPr>
          <p:spPr bwMode="auto">
            <a:xfrm>
              <a:off x="5076056" y="1919734"/>
              <a:ext cx="28803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“NOT” causal</a:t>
              </a:r>
            </a:p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        causal</a:t>
              </a:r>
            </a:p>
          </p:txBody>
        </p:sp>
      </p:grpSp>
      <p:grpSp>
        <p:nvGrpSpPr>
          <p:cNvPr id="58373" name="群組 6"/>
          <p:cNvGrpSpPr>
            <a:grpSpLocks/>
          </p:cNvGrpSpPr>
          <p:nvPr/>
        </p:nvGrpSpPr>
        <p:grpSpPr bwMode="auto">
          <a:xfrm>
            <a:off x="1025525" y="4437063"/>
            <a:ext cx="7434263" cy="1225550"/>
            <a:chOff x="1779588" y="1881634"/>
            <a:chExt cx="6680844" cy="1225501"/>
          </a:xfrm>
        </p:grpSpPr>
        <p:graphicFrame>
          <p:nvGraphicFramePr>
            <p:cNvPr id="58374" name="物件 7"/>
            <p:cNvGraphicFramePr>
              <a:graphicFrameLocks noChangeAspect="1"/>
            </p:cNvGraphicFramePr>
            <p:nvPr/>
          </p:nvGraphicFramePr>
          <p:xfrm>
            <a:off x="1779588" y="1883172"/>
            <a:ext cx="2022098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99" name="方程式" r:id="rId5" imgW="672808" imgH="457002" progId="Equation.3">
                    <p:embed/>
                  </p:oleObj>
                </mc:Choice>
                <mc:Fallback>
                  <p:oleObj name="方程式" r:id="rId5" imgW="672808" imgH="457002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588" y="1883172"/>
                          <a:ext cx="2022098" cy="1223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5" name="文字方塊 8"/>
            <p:cNvSpPr txBox="1">
              <a:spLocks noChangeArrowheads="1"/>
            </p:cNvSpPr>
            <p:nvPr/>
          </p:nvSpPr>
          <p:spPr bwMode="auto">
            <a:xfrm>
              <a:off x="5580112" y="1881634"/>
              <a:ext cx="288032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unstable</a:t>
              </a:r>
            </a:p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     stable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2"/>
          <p:cNvSpPr>
            <a:spLocks noChangeArrowheads="1"/>
          </p:cNvSpPr>
          <p:nvPr/>
        </p:nvSpPr>
        <p:spPr bwMode="auto">
          <a:xfrm>
            <a:off x="0" y="215900"/>
            <a:ext cx="30591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125538"/>
            <a:ext cx="8856662" cy="4830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Example 1.20, p.55 of text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buFont typeface="Times New Roman" pitchFamily="18" charset="0"/>
              <a:buChar char="−"/>
              <a:defRPr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zero input leads to zero output for linear systems</a:t>
            </a: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incrementally linear: difference between the responses to any two inputs is a linear function of the difference between the two inputs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grpSp>
        <p:nvGrpSpPr>
          <p:cNvPr id="59396" name="群組 5"/>
          <p:cNvGrpSpPr>
            <a:grpSpLocks/>
          </p:cNvGrpSpPr>
          <p:nvPr/>
        </p:nvGrpSpPr>
        <p:grpSpPr bwMode="auto">
          <a:xfrm>
            <a:off x="900113" y="1881188"/>
            <a:ext cx="7216775" cy="585787"/>
            <a:chOff x="1243013" y="1881634"/>
            <a:chExt cx="7217419" cy="584775"/>
          </a:xfrm>
        </p:grpSpPr>
        <p:graphicFrame>
          <p:nvGraphicFramePr>
            <p:cNvPr id="59397" name="物件 3"/>
            <p:cNvGraphicFramePr>
              <a:graphicFrameLocks noChangeAspect="1"/>
            </p:cNvGraphicFramePr>
            <p:nvPr/>
          </p:nvGraphicFramePr>
          <p:xfrm>
            <a:off x="1243013" y="1916832"/>
            <a:ext cx="3351212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9" name="方程式" r:id="rId3" imgW="990170" imgH="203112" progId="Equation.3">
                    <p:embed/>
                  </p:oleObj>
                </mc:Choice>
                <mc:Fallback>
                  <p:oleObj name="方程式" r:id="rId3" imgW="990170" imgH="203112" progId="Equation.3">
                    <p:embed/>
                    <p:pic>
                      <p:nvPicPr>
                        <p:cNvPr id="0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013" y="1916832"/>
                          <a:ext cx="3351212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8" name="文字方塊 4"/>
            <p:cNvSpPr txBox="1">
              <a:spLocks noChangeArrowheads="1"/>
            </p:cNvSpPr>
            <p:nvPr/>
          </p:nvSpPr>
          <p:spPr bwMode="auto">
            <a:xfrm>
              <a:off x="5580112" y="1881634"/>
              <a:ext cx="288032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3200">
                  <a:latin typeface="Times New Roman" pitchFamily="18" charset="0"/>
                  <a:cs typeface="Times New Roman" pitchFamily="18" charset="0"/>
                </a:rPr>
                <a:t>“NOT” linear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2540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1.35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p.64 of text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9388" y="1084263"/>
            <a:ext cx="8856662" cy="5894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altLang="zh-TW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buFont typeface="Times New Roman" pitchFamily="18" charset="0"/>
              <a:buChar char="−"/>
              <a:defRPr/>
            </a:pP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endParaRPr lang="en-US" altLang="zh-TW" sz="1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has to divide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being an integer and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6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/>
                <a:cs typeface="Times New Roman"/>
              </a:rPr>
              <a:t>≤ </a:t>
            </a:r>
            <a:r>
              <a:rPr lang="en-US" altLang="zh-TW" sz="2600" i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endParaRPr lang="en-US" altLang="zh-TW" sz="2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4375" indent="-352425">
              <a:spcBef>
                <a:spcPts val="1200"/>
              </a:spcBef>
              <a:buFont typeface="Times New Roman" pitchFamily="18" charset="0"/>
              <a:buChar char="−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has to divide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being an integer</a:t>
            </a:r>
          </a:p>
          <a:p>
            <a:pPr marL="361950">
              <a:spcBef>
                <a:spcPts val="1200"/>
              </a:spcBef>
              <a:tabLst>
                <a:tab pos="0" algn="l"/>
              </a:tabLst>
              <a:defRPr/>
            </a:pP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a=</a:t>
            </a:r>
            <a:r>
              <a:rPr lang="en-US" altLang="zh-TW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(k, N),   N</a:t>
            </a:r>
            <a:r>
              <a:rPr lang="en-US" altLang="zh-TW" sz="3200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=N/</a:t>
            </a:r>
            <a:r>
              <a:rPr lang="en-US" altLang="zh-TW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(k, N)</a:t>
            </a:r>
          </a:p>
          <a:p>
            <a:pPr marL="361950">
              <a:spcBef>
                <a:spcPts val="1200"/>
              </a:spcBef>
              <a:defRPr/>
            </a:pPr>
            <a:r>
              <a:rPr lang="en-US" altLang="zh-TW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example: N=12, k=3, N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=4, m=1</a:t>
            </a:r>
          </a:p>
          <a:p>
            <a:pPr marL="361950">
              <a:spcBef>
                <a:spcPts val="600"/>
              </a:spcBef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N=12, k=9, N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=4, m=3</a:t>
            </a:r>
          </a:p>
          <a:p>
            <a:pPr marL="361950" indent="-36195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Selected problems for chap1: 4, 9, 14, 16, 18, 19, 27, 30, 35, 37, 47</a:t>
            </a:r>
          </a:p>
          <a:p>
            <a:pPr>
              <a:defRPr/>
            </a:pPr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60420" name="群組 11"/>
          <p:cNvGrpSpPr>
            <a:grpSpLocks/>
          </p:cNvGrpSpPr>
          <p:nvPr/>
        </p:nvGrpSpPr>
        <p:grpSpPr bwMode="auto">
          <a:xfrm>
            <a:off x="539750" y="836613"/>
            <a:ext cx="7416800" cy="2016125"/>
            <a:chOff x="539553" y="980728"/>
            <a:chExt cx="7416823" cy="2016224"/>
          </a:xfrm>
        </p:grpSpPr>
        <p:grpSp>
          <p:nvGrpSpPr>
            <p:cNvPr id="60423" name="群組 5"/>
            <p:cNvGrpSpPr>
              <a:grpSpLocks/>
            </p:cNvGrpSpPr>
            <p:nvPr/>
          </p:nvGrpSpPr>
          <p:grpSpPr bwMode="auto">
            <a:xfrm>
              <a:off x="555575" y="980728"/>
              <a:ext cx="7371085" cy="841469"/>
              <a:chOff x="555575" y="1124744"/>
              <a:chExt cx="7371085" cy="841469"/>
            </a:xfrm>
          </p:grpSpPr>
          <p:graphicFrame>
            <p:nvGraphicFramePr>
              <p:cNvPr id="60427" name="物件 3"/>
              <p:cNvGraphicFramePr>
                <a:graphicFrameLocks noChangeAspect="1"/>
              </p:cNvGraphicFramePr>
              <p:nvPr/>
            </p:nvGraphicFramePr>
            <p:xfrm>
              <a:off x="555575" y="1124744"/>
              <a:ext cx="2666529" cy="841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229" name="方程式" r:id="rId3" imgW="888614" imgH="355446" progId="Equation.3">
                      <p:embed/>
                    </p:oleObj>
                  </mc:Choice>
                  <mc:Fallback>
                    <p:oleObj name="方程式" r:id="rId3" imgW="888614" imgH="355446" progId="Equation.3">
                      <p:embed/>
                      <p:pic>
                        <p:nvPicPr>
                          <p:cNvPr id="0" name="物件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575" y="1124744"/>
                            <a:ext cx="2666529" cy="841469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28" name="文字方塊 4"/>
              <p:cNvSpPr txBox="1">
                <a:spLocks noChangeArrowheads="1"/>
              </p:cNvSpPr>
              <p:nvPr/>
            </p:nvSpPr>
            <p:spPr bwMode="auto">
              <a:xfrm>
                <a:off x="3966220" y="1393612"/>
                <a:ext cx="396044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fundamental period=?</a:t>
                </a:r>
              </a:p>
            </p:txBody>
          </p:sp>
        </p:grpSp>
        <p:graphicFrame>
          <p:nvGraphicFramePr>
            <p:cNvPr id="60424" name="物件 7"/>
            <p:cNvGraphicFramePr>
              <a:graphicFrameLocks noChangeAspect="1"/>
            </p:cNvGraphicFramePr>
            <p:nvPr/>
          </p:nvGraphicFramePr>
          <p:xfrm>
            <a:off x="539553" y="2060848"/>
            <a:ext cx="2520279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0" name="方程式" r:id="rId5" imgW="1066800" imgH="431800" progId="Equation.3">
                    <p:embed/>
                  </p:oleObj>
                </mc:Choice>
                <mc:Fallback>
                  <p:oleObj name="方程式" r:id="rId5" imgW="1066800" imgH="431800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3" y="2060848"/>
                          <a:ext cx="2520279" cy="9361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物件 9"/>
            <p:cNvGraphicFramePr>
              <a:graphicFrameLocks noChangeAspect="1"/>
            </p:cNvGraphicFramePr>
            <p:nvPr/>
          </p:nvGraphicFramePr>
          <p:xfrm>
            <a:off x="4461395" y="1988840"/>
            <a:ext cx="2774901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1" name="方程式" r:id="rId7" imgW="1269449" imgH="393529" progId="Equation.3">
                    <p:embed/>
                  </p:oleObj>
                </mc:Choice>
                <mc:Fallback>
                  <p:oleObj name="方程式" r:id="rId7" imgW="1269449" imgH="393529" progId="Equation.3">
                    <p:embed/>
                    <p:pic>
                      <p:nvPicPr>
                        <p:cNvPr id="0" name="物件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395" y="1988840"/>
                          <a:ext cx="2774901" cy="9361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文字方塊 10"/>
            <p:cNvSpPr txBox="1">
              <a:spLocks noChangeArrowheads="1"/>
            </p:cNvSpPr>
            <p:nvPr/>
          </p:nvSpPr>
          <p:spPr bwMode="auto">
            <a:xfrm>
              <a:off x="3995936" y="2276872"/>
              <a:ext cx="3960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</a:p>
          </p:txBody>
        </p:sp>
      </p:grpSp>
      <p:graphicFrame>
        <p:nvGraphicFramePr>
          <p:cNvPr id="60421" name="物件 12"/>
          <p:cNvGraphicFramePr>
            <a:graphicFrameLocks noChangeAspect="1"/>
          </p:cNvGraphicFramePr>
          <p:nvPr/>
        </p:nvGraphicFramePr>
        <p:xfrm>
          <a:off x="827088" y="2997200"/>
          <a:ext cx="3492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2" name="方程式" r:id="rId9" imgW="126835" imgH="139518" progId="Equation.3">
                  <p:embed/>
                </p:oleObj>
              </mc:Choice>
              <mc:Fallback>
                <p:oleObj name="方程式" r:id="rId9" imgW="126835" imgH="139518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97200"/>
                        <a:ext cx="349250" cy="301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物件 13"/>
          <p:cNvGraphicFramePr>
            <a:graphicFrameLocks noChangeAspect="1"/>
          </p:cNvGraphicFramePr>
          <p:nvPr/>
        </p:nvGraphicFramePr>
        <p:xfrm>
          <a:off x="827088" y="3559175"/>
          <a:ext cx="3492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3" name="方程式" r:id="rId11" imgW="126835" imgH="139518" progId="Equation.3">
                  <p:embed/>
                </p:oleObj>
              </mc:Choice>
              <mc:Fallback>
                <p:oleObj name="方程式" r:id="rId11" imgW="126835" imgH="139518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59175"/>
                        <a:ext cx="349250" cy="301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1113"/>
            <a:ext cx="9144000" cy="5584826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Computers</a:t>
            </a:r>
          </a:p>
          <a:p>
            <a:pPr marL="742950" indent="-285750" fontAlgn="auto">
              <a:spcBef>
                <a:spcPts val="18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Signal Processing Systems</a:t>
            </a:r>
          </a:p>
          <a:p>
            <a:pPr marL="1080000" lvl="2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software systems processing the signal by computation/ memory</a:t>
            </a:r>
          </a:p>
          <a:p>
            <a:pPr marL="1080000" lvl="2" indent="-28575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audio enhancement systems, picture processing systems, video compression systems, voice recognition/ synthesis systems, array signal processors, equalizers, etc.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862013"/>
            <a:ext cx="6351587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0" y="28575"/>
            <a:ext cx="51355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ts val="5800"/>
              </a:lnSpc>
              <a:spcAft>
                <a:spcPts val="600"/>
              </a:spcAft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Audio Enhancement</a:t>
            </a:r>
          </a:p>
        </p:txBody>
      </p:sp>
      <p:sp>
        <p:nvSpPr>
          <p:cNvPr id="8196" name="文字方塊 4"/>
          <p:cNvSpPr txBox="1">
            <a:spLocks noChangeArrowheads="1"/>
          </p:cNvSpPr>
          <p:nvPr/>
        </p:nvSpPr>
        <p:spPr bwMode="auto">
          <a:xfrm>
            <a:off x="458788" y="5084763"/>
            <a:ext cx="42259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000" b="1" u="sng">
                <a:latin typeface="Times New Roman" pitchFamily="18" charset="0"/>
                <a:cs typeface="Times New Roman" pitchFamily="18" charset="0"/>
              </a:rPr>
              <a:t>Picture Processing</a:t>
            </a:r>
            <a:endParaRPr lang="zh-TW" altLang="en-US" sz="4000" b="1" u="sng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27860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</a:rPr>
              <a:t>Networks </a:t>
            </a:r>
          </a:p>
        </p:txBody>
      </p:sp>
      <p:grpSp>
        <p:nvGrpSpPr>
          <p:cNvPr id="9219" name="群組 2"/>
          <p:cNvGrpSpPr>
            <a:grpSpLocks/>
          </p:cNvGrpSpPr>
          <p:nvPr/>
        </p:nvGrpSpPr>
        <p:grpSpPr bwMode="auto">
          <a:xfrm>
            <a:off x="2828925" y="3500438"/>
            <a:ext cx="1825625" cy="1116012"/>
            <a:chOff x="2613025" y="3563938"/>
            <a:chExt cx="1825625" cy="1116012"/>
          </a:xfrm>
        </p:grpSpPr>
        <p:sp>
          <p:nvSpPr>
            <p:cNvPr id="4" name="Line 60"/>
            <p:cNvSpPr>
              <a:spLocks noChangeShapeType="1"/>
            </p:cNvSpPr>
            <p:nvPr/>
          </p:nvSpPr>
          <p:spPr bwMode="auto">
            <a:xfrm flipV="1">
              <a:off x="2613025" y="3563938"/>
              <a:ext cx="1116013" cy="404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63"/>
            <p:cNvSpPr>
              <a:spLocks noChangeShapeType="1"/>
            </p:cNvSpPr>
            <p:nvPr/>
          </p:nvSpPr>
          <p:spPr bwMode="auto">
            <a:xfrm flipV="1">
              <a:off x="2613025" y="3767138"/>
              <a:ext cx="1825625" cy="2016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64"/>
            <p:cNvSpPr>
              <a:spLocks noChangeShapeType="1"/>
            </p:cNvSpPr>
            <p:nvPr/>
          </p:nvSpPr>
          <p:spPr bwMode="auto">
            <a:xfrm>
              <a:off x="3729038" y="3563938"/>
              <a:ext cx="709612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65"/>
            <p:cNvSpPr>
              <a:spLocks noChangeShapeType="1"/>
            </p:cNvSpPr>
            <p:nvPr/>
          </p:nvSpPr>
          <p:spPr bwMode="auto">
            <a:xfrm>
              <a:off x="2613025" y="3968750"/>
              <a:ext cx="711200" cy="71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66"/>
            <p:cNvSpPr>
              <a:spLocks noChangeShapeType="1"/>
            </p:cNvSpPr>
            <p:nvPr/>
          </p:nvSpPr>
          <p:spPr bwMode="auto">
            <a:xfrm flipH="1">
              <a:off x="3324225" y="3563938"/>
              <a:ext cx="404813" cy="1116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2220913" y="3157538"/>
            <a:ext cx="4824412" cy="18367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 flipV="1">
            <a:off x="1714500" y="4221163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70"/>
          <p:cNvSpPr>
            <a:spLocks noChangeShapeType="1"/>
          </p:cNvSpPr>
          <p:nvPr/>
        </p:nvSpPr>
        <p:spPr bwMode="auto">
          <a:xfrm flipV="1">
            <a:off x="6819900" y="4005263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3" name="Text Box 71"/>
          <p:cNvSpPr txBox="1">
            <a:spLocks noChangeArrowheads="1"/>
          </p:cNvSpPr>
          <p:nvPr/>
        </p:nvSpPr>
        <p:spPr bwMode="auto">
          <a:xfrm>
            <a:off x="395288" y="4070350"/>
            <a:ext cx="1044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A</a:t>
            </a:r>
          </a:p>
        </p:txBody>
      </p:sp>
      <p:sp>
        <p:nvSpPr>
          <p:cNvPr id="9224" name="Text Box 72"/>
          <p:cNvSpPr txBox="1">
            <a:spLocks noChangeArrowheads="1"/>
          </p:cNvSpPr>
          <p:nvPr/>
        </p:nvSpPr>
        <p:spPr bwMode="auto">
          <a:xfrm>
            <a:off x="7631113" y="3665538"/>
            <a:ext cx="1044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700"/>
            <a:ext cx="9144000" cy="65405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Typical Examples of Signals/Systems </a:t>
            </a:r>
          </a:p>
          <a:p>
            <a:pPr marL="360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u="sng" dirty="0">
                <a:latin typeface="Times New Roman" pitchFamily="18" charset="0"/>
                <a:ea typeface="+mn-ea"/>
                <a:cs typeface="Times New Roman" pitchFamily="18" charset="0"/>
              </a:rPr>
              <a:t>Concerned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Information Retrieval Systems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Internet 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Other Information Systems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remote sensing systems, biomedical signal </a:t>
            </a:r>
          </a:p>
          <a:p>
            <a:pPr marL="756000" lvl="2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                  processing systems, etc.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4" name="Oval 76"/>
          <p:cNvSpPr>
            <a:spLocks noChangeArrowheads="1"/>
          </p:cNvSpPr>
          <p:nvPr/>
        </p:nvSpPr>
        <p:spPr bwMode="auto">
          <a:xfrm>
            <a:off x="1187450" y="2424113"/>
            <a:ext cx="5072063" cy="172561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5257800" y="2932113"/>
            <a:ext cx="1401763" cy="8572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Engine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68475" y="3052763"/>
            <a:ext cx="143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7" name="Line 79"/>
          <p:cNvSpPr>
            <a:spLocks noChangeShapeType="1"/>
          </p:cNvSpPr>
          <p:nvPr/>
        </p:nvSpPr>
        <p:spPr bwMode="auto">
          <a:xfrm>
            <a:off x="6677025" y="323691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0"/>
          <p:cNvSpPr>
            <a:spLocks noChangeShapeType="1"/>
          </p:cNvSpPr>
          <p:nvPr/>
        </p:nvSpPr>
        <p:spPr bwMode="auto">
          <a:xfrm flipH="1">
            <a:off x="6664325" y="3540125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auto">
          <a:xfrm>
            <a:off x="7446963" y="3081338"/>
            <a:ext cx="101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2493</Words>
  <Application>Microsoft Office PowerPoint</Application>
  <PresentationFormat>如螢幕大小 (4:3)</PresentationFormat>
  <Paragraphs>556</Paragraphs>
  <Slides>59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59</vt:i4>
      </vt:variant>
    </vt:vector>
  </HeadingPairs>
  <TitlesOfParts>
    <vt:vector size="62" baseType="lpstr">
      <vt:lpstr>Office 佈景主題</vt:lpstr>
      <vt:lpstr>方程式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Lab531</dc:creator>
  <cp:lastModifiedBy>Lab531</cp:lastModifiedBy>
  <cp:revision>403</cp:revision>
  <cp:lastPrinted>2015-08-31T01:53:41Z</cp:lastPrinted>
  <dcterms:created xsi:type="dcterms:W3CDTF">2012-01-30T06:04:14Z</dcterms:created>
  <dcterms:modified xsi:type="dcterms:W3CDTF">2015-08-31T01:56:25Z</dcterms:modified>
</cp:coreProperties>
</file>