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40" d="100"/>
          <a:sy n="40" d="100"/>
        </p:scale>
        <p:origin x="147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0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85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54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2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65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37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99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6A4-E47C-4B05-8F28-8A094306AEF4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3194-6462-4974-8ADA-4408C483F3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0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869729"/>
                  </p:ext>
                </p:extLst>
              </p:nvPr>
            </p:nvGraphicFramePr>
            <p:xfrm>
              <a:off x="-18311242" y="-986589"/>
              <a:ext cx="38147510" cy="9473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766">
                      <a:extLst>
                        <a:ext uri="{9D8B030D-6E8A-4147-A177-3AD203B41FA5}">
                          <a16:colId xmlns:a16="http://schemas.microsoft.com/office/drawing/2014/main" val="762664767"/>
                        </a:ext>
                      </a:extLst>
                    </a:gridCol>
                    <a:gridCol w="1258733">
                      <a:extLst>
                        <a:ext uri="{9D8B030D-6E8A-4147-A177-3AD203B41FA5}">
                          <a16:colId xmlns:a16="http://schemas.microsoft.com/office/drawing/2014/main" val="2278192323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4225528882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727027222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2339745410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107988239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1521199592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1004960991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2737839973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3876435488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3709884436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2022404844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3555890417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2233804628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2220123356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1869069948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2713909782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20292159"/>
                        </a:ext>
                      </a:extLst>
                    </a:gridCol>
                    <a:gridCol w="635411">
                      <a:extLst>
                        <a:ext uri="{9D8B030D-6E8A-4147-A177-3AD203B41FA5}">
                          <a16:colId xmlns:a16="http://schemas.microsoft.com/office/drawing/2014/main" val="2744675597"/>
                        </a:ext>
                      </a:extLst>
                    </a:gridCol>
                    <a:gridCol w="635412">
                      <a:extLst>
                        <a:ext uri="{9D8B030D-6E8A-4147-A177-3AD203B41FA5}">
                          <a16:colId xmlns:a16="http://schemas.microsoft.com/office/drawing/2014/main" val="1887667147"/>
                        </a:ext>
                      </a:extLst>
                    </a:gridCol>
                    <a:gridCol w="635412">
                      <a:extLst>
                        <a:ext uri="{9D8B030D-6E8A-4147-A177-3AD203B41FA5}">
                          <a16:colId xmlns:a16="http://schemas.microsoft.com/office/drawing/2014/main" val="3219156036"/>
                        </a:ext>
                      </a:extLst>
                    </a:gridCol>
                    <a:gridCol w="635411">
                      <a:extLst>
                        <a:ext uri="{9D8B030D-6E8A-4147-A177-3AD203B41FA5}">
                          <a16:colId xmlns:a16="http://schemas.microsoft.com/office/drawing/2014/main" val="2619901907"/>
                        </a:ext>
                      </a:extLst>
                    </a:gridCol>
                    <a:gridCol w="749522">
                      <a:extLst>
                        <a:ext uri="{9D8B030D-6E8A-4147-A177-3AD203B41FA5}">
                          <a16:colId xmlns:a16="http://schemas.microsoft.com/office/drawing/2014/main" val="52537456"/>
                        </a:ext>
                      </a:extLst>
                    </a:gridCol>
                    <a:gridCol w="4310158">
                      <a:extLst>
                        <a:ext uri="{9D8B030D-6E8A-4147-A177-3AD203B41FA5}">
                          <a16:colId xmlns:a16="http://schemas.microsoft.com/office/drawing/2014/main" val="3227302776"/>
                        </a:ext>
                      </a:extLst>
                    </a:gridCol>
                    <a:gridCol w="5059680">
                      <a:extLst>
                        <a:ext uri="{9D8B030D-6E8A-4147-A177-3AD203B41FA5}">
                          <a16:colId xmlns:a16="http://schemas.microsoft.com/office/drawing/2014/main" val="2526237365"/>
                        </a:ext>
                      </a:extLst>
                    </a:gridCol>
                    <a:gridCol w="4564189">
                      <a:extLst>
                        <a:ext uri="{9D8B030D-6E8A-4147-A177-3AD203B41FA5}">
                          <a16:colId xmlns:a16="http://schemas.microsoft.com/office/drawing/2014/main" val="4179147299"/>
                        </a:ext>
                      </a:extLst>
                    </a:gridCol>
                  </a:tblGrid>
                  <a:tr h="3184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Diseases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Breast</a:t>
                          </a:r>
                          <a:r>
                            <a:rPr lang="en-US" altLang="zh-TW" sz="1900" baseline="0" dirty="0" smtClean="0"/>
                            <a:t> Cancer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Colorectal Cancer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Leukemia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Lung cancer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TW" altLang="en-US" sz="1900" dirty="0"/>
                        </a:p>
                      </a:txBody>
                      <a:tcPr marL="96361" marR="96361" marT="48180" marB="481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smtClean="0"/>
                            <a:t>Ovarian cancer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1276118406"/>
                      </a:ext>
                    </a:extLst>
                  </a:tr>
                  <a:tr h="3184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Dataset</a:t>
                          </a:r>
                          <a:r>
                            <a:rPr lang="en-US" altLang="zh-TW" sz="1900" baseline="0" dirty="0" smtClean="0"/>
                            <a:t> Series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GSE15852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GSE8671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GSE9476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GSE7670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GSE19804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err="1" smtClean="0"/>
                            <a:t>tcga-ov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993041524"/>
                      </a:ext>
                    </a:extLst>
                  </a:tr>
                  <a:tr h="3184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Platform</a:t>
                          </a:r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GPL96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GPL570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GPL96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GPL96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GPL570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GPL96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180913061"/>
                      </a:ext>
                    </a:extLst>
                  </a:tr>
                  <a:tr h="78640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Disease Subtype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Invasive Ductal Carcinoma(ICD)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Adenocarcinoma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Acute Myeloid Leukemia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900" dirty="0" smtClean="0"/>
                            <a:t>Adenocarcinoma</a:t>
                          </a:r>
                          <a:endParaRPr lang="zh-TW" altLang="en-US" sz="1900" dirty="0" smtClean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900" dirty="0" smtClean="0"/>
                            <a:t>Adenocarcinoma</a:t>
                          </a:r>
                          <a:endParaRPr lang="zh-TW" altLang="en-US" sz="1900" dirty="0" smtClean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Serous Cystadenocarcinoma</a:t>
                          </a:r>
                          <a:endParaRPr lang="zh-TW" altLang="en-US" sz="1900" dirty="0" smtClean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683508143"/>
                      </a:ext>
                    </a:extLst>
                  </a:tr>
                  <a:tr h="3184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Data type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Paired data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Paired data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Non-paired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Paired data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Paired data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900" dirty="0" smtClean="0"/>
                            <a:t>Non-paired </a:t>
                          </a:r>
                          <a:endParaRPr lang="zh-TW" altLang="en-US" sz="1900" dirty="0" smtClean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556125573"/>
                      </a:ext>
                    </a:extLst>
                  </a:tr>
                  <a:tr h="3184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Gene Set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 Classical Map Kinase Signaling Pathway (149)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Classical Map Kinase Signaling Pathway (149)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err="1" smtClean="0"/>
                            <a:t>Jak</a:t>
                          </a:r>
                          <a:r>
                            <a:rPr lang="en-US" altLang="zh-TW" sz="1900" dirty="0" smtClean="0"/>
                            <a:t>-STAT signaling pathway (162)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Classical Map Kinase Signaling Pathway (149)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Epithelial ovarian carcinoma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760066882"/>
                      </a:ext>
                    </a:extLst>
                  </a:tr>
                  <a:tr h="3184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Gene Probe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smtClean="0"/>
                            <a:t>PI3K/AKT(624), </a:t>
                          </a:r>
                          <a:r>
                            <a:rPr lang="zh-TW" altLang="en-US" sz="2000" dirty="0" smtClean="0"/>
                            <a:t> </a:t>
                          </a:r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signaling(239)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signaling(367), RAS(605), PI3K/AKT(907), P53(200), TGF-beta(224)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PI3K/AKT(624), </a:t>
                          </a:r>
                          <a:r>
                            <a:rPr lang="en-US" altLang="zh-TW" sz="2000" dirty="0" err="1" smtClean="0"/>
                            <a:t>mTOR</a:t>
                          </a:r>
                          <a:r>
                            <a:rPr lang="en-US" altLang="zh-TW" sz="2000" dirty="0" smtClean="0"/>
                            <a:t>(215), </a:t>
                          </a:r>
                          <a:r>
                            <a:rPr lang="en-US" altLang="zh-TW" sz="1900" dirty="0" err="1" smtClean="0"/>
                            <a:t>Jak</a:t>
                          </a:r>
                          <a:r>
                            <a:rPr lang="en-US" altLang="zh-TW" sz="1900" dirty="0" smtClean="0"/>
                            <a:t>-STAT signaling (284), </a:t>
                          </a:r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signaling(239)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MAPK(455), </a:t>
                          </a:r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signaling(239),</a:t>
                          </a:r>
                          <a:r>
                            <a:rPr lang="en-US" altLang="zh-TW" sz="2000" baseline="0" dirty="0" smtClean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Cell</a:t>
                          </a:r>
                          <a:r>
                            <a:rPr lang="en-US" altLang="zh-TW" sz="2000" baseline="0" dirty="0" smtClean="0"/>
                            <a:t> cycle(230), </a:t>
                          </a:r>
                          <a:r>
                            <a:rPr lang="en-US" altLang="zh-TW" sz="2000" dirty="0" err="1" smtClean="0"/>
                            <a:t>mTOR</a:t>
                          </a:r>
                          <a:r>
                            <a:rPr lang="en-US" altLang="zh-TW" sz="2000" dirty="0" smtClean="0"/>
                            <a:t>(215),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P53 signaling</a:t>
                          </a:r>
                          <a:r>
                            <a:rPr lang="en-US" altLang="zh-TW" sz="2000" baseline="0" dirty="0" smtClean="0"/>
                            <a:t>(121), </a:t>
                          </a:r>
                          <a:r>
                            <a:rPr lang="en-US" altLang="zh-TW" sz="2000" b="1" dirty="0" smtClean="0">
                              <a:solidFill>
                                <a:srgbClr val="00B050"/>
                              </a:solidFill>
                            </a:rPr>
                            <a:t>EGFR</a:t>
                          </a:r>
                          <a:r>
                            <a:rPr lang="en-US" altLang="zh-TW" sz="2000" b="0" dirty="0" smtClean="0">
                              <a:solidFill>
                                <a:schemeClr val="dk1"/>
                              </a:solidFill>
                            </a:rPr>
                            <a:t>(180), </a:t>
                          </a:r>
                          <a:r>
                            <a:rPr lang="en-US" altLang="zh-TW" sz="2000" dirty="0" smtClean="0"/>
                            <a:t>JAK/STAT3(284)</a:t>
                          </a:r>
                          <a:endParaRPr lang="en-US" altLang="zh-TW" sz="2000" b="1" dirty="0" smtClean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MAPK(665), </a:t>
                          </a:r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signaling(367),</a:t>
                          </a:r>
                          <a:r>
                            <a:rPr lang="en-US" altLang="zh-TW" sz="2000" baseline="0" dirty="0" smtClean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Cell</a:t>
                          </a:r>
                          <a:r>
                            <a:rPr lang="en-US" altLang="zh-TW" sz="2000" baseline="0" dirty="0" smtClean="0"/>
                            <a:t> cycle(311), </a:t>
                          </a:r>
                          <a:r>
                            <a:rPr lang="en-US" altLang="zh-TW" sz="2000" dirty="0" err="1" smtClean="0"/>
                            <a:t>mTOR</a:t>
                          </a:r>
                          <a:r>
                            <a:rPr lang="en-US" altLang="zh-TW" sz="2000" dirty="0" smtClean="0"/>
                            <a:t>(371),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P53 signaling</a:t>
                          </a:r>
                          <a:r>
                            <a:rPr lang="en-US" altLang="zh-TW" sz="2000" baseline="0" dirty="0" smtClean="0"/>
                            <a:t>(200), </a:t>
                          </a:r>
                          <a:r>
                            <a:rPr lang="en-US" altLang="zh-TW" sz="2000" b="1" dirty="0" smtClean="0">
                              <a:solidFill>
                                <a:srgbClr val="00B050"/>
                              </a:solidFill>
                            </a:rPr>
                            <a:t>EGFR</a:t>
                          </a:r>
                          <a:r>
                            <a:rPr lang="en-US" altLang="zh-TW" sz="2000" b="0" dirty="0" smtClean="0">
                              <a:solidFill>
                                <a:schemeClr val="dk1"/>
                              </a:solidFill>
                            </a:rPr>
                            <a:t>(279), </a:t>
                          </a:r>
                          <a:r>
                            <a:rPr lang="en-US" altLang="zh-TW" sz="2000" dirty="0" smtClean="0"/>
                            <a:t>JAK/STAT3(390)</a:t>
                          </a:r>
                          <a:endParaRPr lang="en-US" altLang="zh-TW" sz="2000" b="1" dirty="0" smtClean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PI3K/AKT,</a:t>
                          </a:r>
                          <a:r>
                            <a:rPr lang="en-US" altLang="zh-TW" sz="2000" baseline="0" dirty="0" smtClean="0"/>
                            <a:t> </a:t>
                          </a:r>
                          <a:r>
                            <a:rPr lang="en-US" altLang="zh-TW" sz="2000" dirty="0" err="1" smtClean="0"/>
                            <a:t>mTOR</a:t>
                          </a:r>
                          <a:r>
                            <a:rPr lang="en-US" altLang="zh-TW" sz="2000" dirty="0" smtClean="0"/>
                            <a:t>, JAK/STAT3, P53 signaling</a:t>
                          </a:r>
                          <a:endParaRPr lang="en-US" altLang="zh-TW" sz="2000" b="1" dirty="0" smtClean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217766843"/>
                      </a:ext>
                    </a:extLst>
                  </a:tr>
                  <a:tr h="31845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Sample Size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36 pairs (All: 72)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32 pairs (All: 64)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64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26 pairs (All: 52)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47 pairs (All: 94)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163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813827285"/>
                      </a:ext>
                    </a:extLst>
                  </a:tr>
                  <a:tr h="314483">
                    <a:tc row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Summary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Cancer</a:t>
                          </a:r>
                        </a:p>
                        <a:p>
                          <a:pPr algn="ctr"/>
                          <a:r>
                            <a:rPr lang="en-US" altLang="zh-TW" sz="1900" dirty="0" smtClean="0"/>
                            <a:t>(Adenoma)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Malay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Chinese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err="1" smtClean="0"/>
                            <a:t>Transversum</a:t>
                          </a:r>
                          <a:r>
                            <a:rPr lang="en-US" altLang="zh-TW" sz="1900" dirty="0" smtClean="0"/>
                            <a:t>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Ascending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Descending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Rectum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Sigmoid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BM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PB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Male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Female</a:t>
                          </a:r>
                          <a:r>
                            <a:rPr lang="en-US" altLang="zh-TW" sz="1900" baseline="0" dirty="0" smtClean="0"/>
                            <a:t>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Survival time &lt; 2(year)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014118222"/>
                      </a:ext>
                    </a:extLst>
                  </a:tr>
                  <a:tr h="1853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 1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 2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 3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Grade 1</a:t>
                          </a:r>
                          <a:endParaRPr lang="zh-TW" altLang="en-US" dirty="0" smtClean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Grade 2</a:t>
                          </a:r>
                          <a:endParaRPr lang="zh-TW" altLang="en-US" dirty="0" smtClean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Grade 3</a:t>
                          </a:r>
                          <a:endParaRPr lang="zh-TW" altLang="en-US" dirty="0" smtClean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5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21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365104"/>
                      </a:ext>
                    </a:extLst>
                  </a:tr>
                  <a:tr h="42279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19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Grade: 3, Race: white, </a:t>
                          </a:r>
                          <a:r>
                            <a:rPr lang="en-US" altLang="zh-TW" baseline="0" dirty="0" smtClean="0"/>
                            <a:t>Position: Bilateral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195860915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47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4242050799"/>
                      </a:ext>
                    </a:extLst>
                  </a:tr>
                  <a:tr h="314483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13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5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5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656062"/>
                      </a:ext>
                    </a:extLst>
                  </a:tr>
                  <a:tr h="785738">
                    <a:tc vMerge="1">
                      <a:txBody>
                        <a:bodyPr/>
                        <a:lstStyle/>
                        <a:p>
                          <a:pPr algn="l"/>
                          <a:endParaRPr lang="zh-TW" altLang="en-US" sz="1900" dirty="0"/>
                        </a:p>
                      </a:txBody>
                      <a:tcPr marL="96361" marR="96361" marT="48180" marB="48180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Normal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Malay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Chinese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err="1" smtClean="0"/>
                            <a:t>Transversum</a:t>
                          </a:r>
                          <a:r>
                            <a:rPr lang="en-US" altLang="zh-TW" sz="1900" dirty="0" smtClean="0"/>
                            <a:t>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Ascending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Descending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Rectum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Sigmoid colon</a:t>
                          </a:r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BM</a:t>
                          </a:r>
                          <a:r>
                            <a:rPr lang="zh-TW" altLang="en-US" sz="1900" dirty="0" smtClean="0"/>
                            <a:t> </a:t>
                          </a:r>
                          <a:r>
                            <a:rPr lang="en-US" altLang="zh-TW" sz="1900" dirty="0" smtClean="0"/>
                            <a:t>CD34+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PBSC</a:t>
                          </a:r>
                          <a:r>
                            <a:rPr lang="zh-TW" altLang="en-US" sz="1900" dirty="0" smtClean="0"/>
                            <a:t> </a:t>
                          </a:r>
                          <a:r>
                            <a:rPr lang="en-US" altLang="zh-TW" sz="1900" dirty="0" smtClean="0"/>
                            <a:t>CD34+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BM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PB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Male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Female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Survival time &gt; 2(year)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831164224"/>
                      </a:ext>
                    </a:extLst>
                  </a:tr>
                  <a:tr h="427391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Grade: 3, Race: white, </a:t>
                          </a:r>
                          <a:r>
                            <a:rPr lang="en-US" altLang="zh-TW" baseline="0" dirty="0" smtClean="0"/>
                            <a:t>Position: Bilateral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712163736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116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390938615"/>
                      </a:ext>
                    </a:extLst>
                  </a:tr>
                  <a:tr h="314483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27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9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8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5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21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589347075"/>
                      </a:ext>
                    </a:extLst>
                  </a:tr>
                  <a:tr h="31448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Stage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Tumor Grade?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Tumor Size?</a:t>
                          </a:r>
                          <a:endParaRPr lang="zh-TW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No necessary</a:t>
                          </a:r>
                          <a:r>
                            <a:rPr lang="en-US" altLang="zh-TW" sz="1900" baseline="0" dirty="0" smtClean="0"/>
                            <a:t> because it is an overall disease on the body. (But blast all &gt; 30%)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Mixed Stage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Early Stage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III and IV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279405857"/>
                      </a:ext>
                    </a:extLst>
                  </a:tr>
                  <a:tr h="31448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Normal Distribution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1887734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869729"/>
                  </p:ext>
                </p:extLst>
              </p:nvPr>
            </p:nvGraphicFramePr>
            <p:xfrm>
              <a:off x="-18311242" y="-986589"/>
              <a:ext cx="38147510" cy="9473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766">
                      <a:extLst>
                        <a:ext uri="{9D8B030D-6E8A-4147-A177-3AD203B41FA5}">
                          <a16:colId xmlns:a16="http://schemas.microsoft.com/office/drawing/2014/main" val="762664767"/>
                        </a:ext>
                      </a:extLst>
                    </a:gridCol>
                    <a:gridCol w="1258733">
                      <a:extLst>
                        <a:ext uri="{9D8B030D-6E8A-4147-A177-3AD203B41FA5}">
                          <a16:colId xmlns:a16="http://schemas.microsoft.com/office/drawing/2014/main" val="2278192323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4225528882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727027222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2339745410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107988239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1521199592"/>
                        </a:ext>
                      </a:extLst>
                    </a:gridCol>
                    <a:gridCol w="916341">
                      <a:extLst>
                        <a:ext uri="{9D8B030D-6E8A-4147-A177-3AD203B41FA5}">
                          <a16:colId xmlns:a16="http://schemas.microsoft.com/office/drawing/2014/main" val="1004960991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2737839973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3876435488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3709884436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2022404844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3555890417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2233804628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2220123356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1869069948"/>
                        </a:ext>
                      </a:extLst>
                    </a:gridCol>
                    <a:gridCol w="1271776">
                      <a:extLst>
                        <a:ext uri="{9D8B030D-6E8A-4147-A177-3AD203B41FA5}">
                          <a16:colId xmlns:a16="http://schemas.microsoft.com/office/drawing/2014/main" val="2713909782"/>
                        </a:ext>
                      </a:extLst>
                    </a:gridCol>
                    <a:gridCol w="1325378">
                      <a:extLst>
                        <a:ext uri="{9D8B030D-6E8A-4147-A177-3AD203B41FA5}">
                          <a16:colId xmlns:a16="http://schemas.microsoft.com/office/drawing/2014/main" val="20292159"/>
                        </a:ext>
                      </a:extLst>
                    </a:gridCol>
                    <a:gridCol w="635411">
                      <a:extLst>
                        <a:ext uri="{9D8B030D-6E8A-4147-A177-3AD203B41FA5}">
                          <a16:colId xmlns:a16="http://schemas.microsoft.com/office/drawing/2014/main" val="2744675597"/>
                        </a:ext>
                      </a:extLst>
                    </a:gridCol>
                    <a:gridCol w="635412">
                      <a:extLst>
                        <a:ext uri="{9D8B030D-6E8A-4147-A177-3AD203B41FA5}">
                          <a16:colId xmlns:a16="http://schemas.microsoft.com/office/drawing/2014/main" val="1887667147"/>
                        </a:ext>
                      </a:extLst>
                    </a:gridCol>
                    <a:gridCol w="635412">
                      <a:extLst>
                        <a:ext uri="{9D8B030D-6E8A-4147-A177-3AD203B41FA5}">
                          <a16:colId xmlns:a16="http://schemas.microsoft.com/office/drawing/2014/main" val="3219156036"/>
                        </a:ext>
                      </a:extLst>
                    </a:gridCol>
                    <a:gridCol w="635411">
                      <a:extLst>
                        <a:ext uri="{9D8B030D-6E8A-4147-A177-3AD203B41FA5}">
                          <a16:colId xmlns:a16="http://schemas.microsoft.com/office/drawing/2014/main" val="2619901907"/>
                        </a:ext>
                      </a:extLst>
                    </a:gridCol>
                    <a:gridCol w="749522">
                      <a:extLst>
                        <a:ext uri="{9D8B030D-6E8A-4147-A177-3AD203B41FA5}">
                          <a16:colId xmlns:a16="http://schemas.microsoft.com/office/drawing/2014/main" val="52537456"/>
                        </a:ext>
                      </a:extLst>
                    </a:gridCol>
                    <a:gridCol w="4310158">
                      <a:extLst>
                        <a:ext uri="{9D8B030D-6E8A-4147-A177-3AD203B41FA5}">
                          <a16:colId xmlns:a16="http://schemas.microsoft.com/office/drawing/2014/main" val="3227302776"/>
                        </a:ext>
                      </a:extLst>
                    </a:gridCol>
                    <a:gridCol w="5059680">
                      <a:extLst>
                        <a:ext uri="{9D8B030D-6E8A-4147-A177-3AD203B41FA5}">
                          <a16:colId xmlns:a16="http://schemas.microsoft.com/office/drawing/2014/main" val="2526237365"/>
                        </a:ext>
                      </a:extLst>
                    </a:gridCol>
                    <a:gridCol w="4564189">
                      <a:extLst>
                        <a:ext uri="{9D8B030D-6E8A-4147-A177-3AD203B41FA5}">
                          <a16:colId xmlns:a16="http://schemas.microsoft.com/office/drawing/2014/main" val="4179147299"/>
                        </a:ext>
                      </a:extLst>
                    </a:gridCol>
                  </a:tblGrid>
                  <a:tr h="385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Diseases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Breast</a:t>
                          </a:r>
                          <a:r>
                            <a:rPr lang="en-US" altLang="zh-TW" sz="1900" baseline="0" dirty="0" smtClean="0"/>
                            <a:t> Cancer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Colorectal Cancer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Leukemia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Lung cancer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TW" altLang="en-US" sz="1900" dirty="0"/>
                        </a:p>
                      </a:txBody>
                      <a:tcPr marL="96361" marR="96361" marT="48180" marB="481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smtClean="0"/>
                            <a:t>Ovarian cancer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1276118406"/>
                      </a:ext>
                    </a:extLst>
                  </a:tr>
                  <a:tr h="385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Dataset</a:t>
                          </a:r>
                          <a:r>
                            <a:rPr lang="en-US" altLang="zh-TW" sz="1900" baseline="0" dirty="0" smtClean="0"/>
                            <a:t> Series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GSE15852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GSE8671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GSE9476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GSE7670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GSE19804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err="1" smtClean="0"/>
                            <a:t>tcga-ov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993041524"/>
                      </a:ext>
                    </a:extLst>
                  </a:tr>
                  <a:tr h="385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Platform</a:t>
                          </a:r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GPL96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GPL570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GPL96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GPL96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GPL570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GPL96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180913061"/>
                      </a:ext>
                    </a:extLst>
                  </a:tr>
                  <a:tr h="78640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Disease Subtype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Invasive Ductal Carcinoma(ICD)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Adenocarcinoma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Acute Myeloid Leukemia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900" dirty="0" smtClean="0"/>
                            <a:t>Adenocarcinoma</a:t>
                          </a:r>
                          <a:endParaRPr lang="zh-TW" altLang="en-US" sz="1900" dirty="0" smtClean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900" dirty="0" smtClean="0"/>
                            <a:t>Adenocarcinoma</a:t>
                          </a:r>
                          <a:endParaRPr lang="zh-TW" altLang="en-US" sz="1900" dirty="0" smtClean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Serous Cystadenocarcinoma</a:t>
                          </a:r>
                          <a:endParaRPr lang="zh-TW" altLang="en-US" sz="1900" dirty="0" smtClean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683508143"/>
                      </a:ext>
                    </a:extLst>
                  </a:tr>
                  <a:tr h="385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Data type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Paired data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Paired data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Non-paired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Paired data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Paired data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900" dirty="0" smtClean="0"/>
                            <a:t>Non-paired </a:t>
                          </a:r>
                          <a:endParaRPr lang="zh-TW" altLang="en-US" sz="1900" dirty="0" smtClean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556125573"/>
                      </a:ext>
                    </a:extLst>
                  </a:tr>
                  <a:tr h="6754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Gene Set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 Classical Map Kinase Signaling Pathway (149)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Classical Map Kinase Signaling Pathway (149)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err="1" smtClean="0"/>
                            <a:t>Jak</a:t>
                          </a:r>
                          <a:r>
                            <a:rPr lang="en-US" altLang="zh-TW" sz="1900" dirty="0" smtClean="0"/>
                            <a:t>-STAT signaling pathway (162)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Classical Map Kinase Signaling Pathway (149)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Epithelial ovarian carcinoma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760066882"/>
                      </a:ext>
                    </a:extLst>
                  </a:tr>
                  <a:tr h="13155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Gene Probe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smtClean="0"/>
                            <a:t>PI3K/AKT(624), </a:t>
                          </a:r>
                          <a:r>
                            <a:rPr lang="zh-TW" altLang="en-US" sz="2000" dirty="0" smtClean="0"/>
                            <a:t> </a:t>
                          </a:r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signaling(239)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signaling(367), RAS(605), PI3K/AKT(907), P53(200), TGF-beta(224)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PI3K/AKT(624), </a:t>
                          </a:r>
                          <a:r>
                            <a:rPr lang="en-US" altLang="zh-TW" sz="2000" dirty="0" err="1" smtClean="0"/>
                            <a:t>mTOR</a:t>
                          </a:r>
                          <a:r>
                            <a:rPr lang="en-US" altLang="zh-TW" sz="2000" dirty="0" smtClean="0"/>
                            <a:t>(215), </a:t>
                          </a:r>
                          <a:r>
                            <a:rPr lang="en-US" altLang="zh-TW" sz="1900" dirty="0" err="1" smtClean="0"/>
                            <a:t>Jak</a:t>
                          </a:r>
                          <a:r>
                            <a:rPr lang="en-US" altLang="zh-TW" sz="1900" dirty="0" smtClean="0"/>
                            <a:t>-STAT signaling (284), </a:t>
                          </a:r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signaling(239)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MAPK(455), </a:t>
                          </a:r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signaling(239),</a:t>
                          </a:r>
                          <a:r>
                            <a:rPr lang="en-US" altLang="zh-TW" sz="2000" baseline="0" dirty="0" smtClean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Cell</a:t>
                          </a:r>
                          <a:r>
                            <a:rPr lang="en-US" altLang="zh-TW" sz="2000" baseline="0" dirty="0" smtClean="0"/>
                            <a:t> cycle(230), </a:t>
                          </a:r>
                          <a:r>
                            <a:rPr lang="en-US" altLang="zh-TW" sz="2000" dirty="0" err="1" smtClean="0"/>
                            <a:t>mTOR</a:t>
                          </a:r>
                          <a:r>
                            <a:rPr lang="en-US" altLang="zh-TW" sz="2000" dirty="0" smtClean="0"/>
                            <a:t>(215),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P53 signaling</a:t>
                          </a:r>
                          <a:r>
                            <a:rPr lang="en-US" altLang="zh-TW" sz="2000" baseline="0" dirty="0" smtClean="0"/>
                            <a:t>(121), </a:t>
                          </a:r>
                          <a:r>
                            <a:rPr lang="en-US" altLang="zh-TW" sz="2000" b="1" dirty="0" smtClean="0">
                              <a:solidFill>
                                <a:srgbClr val="00B050"/>
                              </a:solidFill>
                            </a:rPr>
                            <a:t>EGFR</a:t>
                          </a:r>
                          <a:r>
                            <a:rPr lang="en-US" altLang="zh-TW" sz="2000" b="0" dirty="0" smtClean="0">
                              <a:solidFill>
                                <a:schemeClr val="dk1"/>
                              </a:solidFill>
                            </a:rPr>
                            <a:t>(180), </a:t>
                          </a:r>
                          <a:r>
                            <a:rPr lang="en-US" altLang="zh-TW" sz="2000" dirty="0" smtClean="0"/>
                            <a:t>JAK/STAT3(284)</a:t>
                          </a:r>
                          <a:endParaRPr lang="en-US" altLang="zh-TW" sz="2000" b="1" dirty="0" smtClean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MAPK(665), </a:t>
                          </a:r>
                          <a:r>
                            <a:rPr lang="en-US" altLang="zh-TW" sz="2000" dirty="0" err="1" smtClean="0"/>
                            <a:t>Wnt</a:t>
                          </a:r>
                          <a:r>
                            <a:rPr lang="en-US" altLang="zh-TW" sz="2000" dirty="0" smtClean="0"/>
                            <a:t> signaling(367),</a:t>
                          </a:r>
                          <a:r>
                            <a:rPr lang="en-US" altLang="zh-TW" sz="2000" baseline="0" dirty="0" smtClean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Cell</a:t>
                          </a:r>
                          <a:r>
                            <a:rPr lang="en-US" altLang="zh-TW" sz="2000" baseline="0" dirty="0" smtClean="0"/>
                            <a:t> cycle(311), </a:t>
                          </a:r>
                          <a:r>
                            <a:rPr lang="en-US" altLang="zh-TW" sz="2000" dirty="0" err="1" smtClean="0"/>
                            <a:t>mTOR</a:t>
                          </a:r>
                          <a:r>
                            <a:rPr lang="en-US" altLang="zh-TW" sz="2000" dirty="0" smtClean="0"/>
                            <a:t>(371),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P53 signaling</a:t>
                          </a:r>
                          <a:r>
                            <a:rPr lang="en-US" altLang="zh-TW" sz="2000" baseline="0" dirty="0" smtClean="0"/>
                            <a:t>(200), </a:t>
                          </a:r>
                          <a:r>
                            <a:rPr lang="en-US" altLang="zh-TW" sz="2000" b="1" dirty="0" smtClean="0">
                              <a:solidFill>
                                <a:srgbClr val="00B050"/>
                              </a:solidFill>
                            </a:rPr>
                            <a:t>EGFR</a:t>
                          </a:r>
                          <a:r>
                            <a:rPr lang="en-US" altLang="zh-TW" sz="2000" b="0" dirty="0" smtClean="0">
                              <a:solidFill>
                                <a:schemeClr val="dk1"/>
                              </a:solidFill>
                            </a:rPr>
                            <a:t>(279), </a:t>
                          </a:r>
                          <a:r>
                            <a:rPr lang="en-US" altLang="zh-TW" sz="2000" dirty="0" smtClean="0"/>
                            <a:t>JAK/STAT3(390)</a:t>
                          </a:r>
                          <a:endParaRPr lang="en-US" altLang="zh-TW" sz="2000" b="1" dirty="0" smtClean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PI3K/AKT,</a:t>
                          </a:r>
                          <a:r>
                            <a:rPr lang="en-US" altLang="zh-TW" sz="2000" baseline="0" dirty="0" smtClean="0"/>
                            <a:t> </a:t>
                          </a:r>
                          <a:r>
                            <a:rPr lang="en-US" altLang="zh-TW" sz="2000" dirty="0" err="1" smtClean="0"/>
                            <a:t>mTOR</a:t>
                          </a:r>
                          <a:r>
                            <a:rPr lang="en-US" altLang="zh-TW" sz="2000" dirty="0" smtClean="0"/>
                            <a:t>, JAK/STAT3, P53 signaling</a:t>
                          </a:r>
                          <a:endParaRPr lang="en-US" altLang="zh-TW" sz="2000" b="1" dirty="0" smtClean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217766843"/>
                      </a:ext>
                    </a:extLst>
                  </a:tr>
                  <a:tr h="385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Sample Size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36 pairs (All: 72)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32 pairs (All: 64)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64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26 pairs (All: 52)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47 pairs (All: 94)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163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813827285"/>
                      </a:ext>
                    </a:extLst>
                  </a:tr>
                  <a:tr h="385920">
                    <a:tc row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Summary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Cancer</a:t>
                          </a:r>
                        </a:p>
                        <a:p>
                          <a:pPr algn="ctr"/>
                          <a:r>
                            <a:rPr lang="en-US" altLang="zh-TW" sz="1900" dirty="0" smtClean="0"/>
                            <a:t>(Adenoma)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Malay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Chinese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err="1" smtClean="0"/>
                            <a:t>Transversum</a:t>
                          </a:r>
                          <a:r>
                            <a:rPr lang="en-US" altLang="zh-TW" sz="1900" dirty="0" smtClean="0"/>
                            <a:t>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Ascending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Descending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Rectum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Sigmoid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BM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PB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Male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Female</a:t>
                          </a:r>
                          <a:r>
                            <a:rPr lang="en-US" altLang="zh-TW" sz="1900" baseline="0" dirty="0" smtClean="0"/>
                            <a:t>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Survival time &lt; 2(year)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014118222"/>
                      </a:ext>
                    </a:extLst>
                  </a:tr>
                  <a:tr h="1853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 1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 2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 3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Grade 1</a:t>
                          </a:r>
                          <a:endParaRPr lang="zh-TW" altLang="en-US" dirty="0" smtClean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Grade 2</a:t>
                          </a:r>
                          <a:endParaRPr lang="zh-TW" altLang="en-US" dirty="0" smtClean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Grade 3</a:t>
                          </a:r>
                          <a:endParaRPr lang="zh-TW" altLang="en-US" dirty="0" smtClean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6361" marR="96361" marT="48180" marB="48180" anchor="ctr">
                        <a:blipFill>
                          <a:blip r:embed="rId2"/>
                          <a:stretch>
                            <a:fillRect l="-696774" t="-750000" r="-2089862" b="-55625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6361" marR="96361" marT="48180" marB="48180" anchor="ctr">
                        <a:blipFill>
                          <a:blip r:embed="rId2"/>
                          <a:stretch>
                            <a:fillRect l="-893088" t="-750000" r="-1893548" b="-55625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6361" marR="96361" marT="48180" marB="48180" anchor="ctr">
                        <a:blipFill>
                          <a:blip r:embed="rId2"/>
                          <a:stretch>
                            <a:fillRect l="-1089401" t="-750000" r="-1697235" b="-55625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6361" marR="96361" marT="48180" marB="48180" anchor="ctr">
                        <a:blipFill>
                          <a:blip r:embed="rId2"/>
                          <a:stretch>
                            <a:fillRect l="-1285714" t="-750000" r="-1500922" b="-55625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Size &lt;</a:t>
                          </a:r>
                          <a:r>
                            <a:rPr lang="en-US" altLang="zh-TW" baseline="0" dirty="0" smtClean="0"/>
                            <a:t> 3(cm)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6361" marR="96361" marT="48180" marB="48180" anchor="ctr">
                        <a:blipFill>
                          <a:blip r:embed="rId2"/>
                          <a:stretch>
                            <a:fillRect l="-1482028" t="-750000" r="-1304608" b="-556250"/>
                          </a:stretch>
                        </a:blip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5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21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4365104"/>
                      </a:ext>
                    </a:extLst>
                  </a:tr>
                  <a:tr h="42279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19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Grade: 3, Race: white, </a:t>
                          </a:r>
                          <a:r>
                            <a:rPr lang="en-US" altLang="zh-TW" baseline="0" dirty="0" smtClean="0"/>
                            <a:t>Position: Bilateral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1958609158"/>
                      </a:ext>
                    </a:extLst>
                  </a:tr>
                  <a:tr h="735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47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4242050799"/>
                      </a:ext>
                    </a:extLst>
                  </a:tr>
                  <a:tr h="3859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13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5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3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5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0656062"/>
                      </a:ext>
                    </a:extLst>
                  </a:tr>
                  <a:tr h="785738">
                    <a:tc vMerge="1">
                      <a:txBody>
                        <a:bodyPr/>
                        <a:lstStyle/>
                        <a:p>
                          <a:pPr algn="l"/>
                          <a:endParaRPr lang="zh-TW" altLang="en-US" sz="1900" dirty="0"/>
                        </a:p>
                      </a:txBody>
                      <a:tcPr marL="96361" marR="96361" marT="48180" marB="48180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Normal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Malay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Chinese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err="1" smtClean="0"/>
                            <a:t>Transversum</a:t>
                          </a:r>
                          <a:r>
                            <a:rPr lang="en-US" altLang="zh-TW" sz="1900" dirty="0" smtClean="0"/>
                            <a:t>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Ascending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Descending Colon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Rectum 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Sigmoid colon</a:t>
                          </a:r>
                        </a:p>
                      </a:txBody>
                      <a:tcPr marL="96361" marR="96361" marT="48180" marB="48180" anchor="ctr"/>
                    </a:tc>
                    <a:tc rowSpan="3"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BM</a:t>
                          </a:r>
                          <a:r>
                            <a:rPr lang="zh-TW" altLang="en-US" sz="1900" dirty="0" smtClean="0"/>
                            <a:t> </a:t>
                          </a:r>
                          <a:r>
                            <a:rPr lang="en-US" altLang="zh-TW" sz="1900" dirty="0" smtClean="0"/>
                            <a:t>CD34+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PBSC</a:t>
                          </a:r>
                          <a:r>
                            <a:rPr lang="zh-TW" altLang="en-US" sz="1900" dirty="0" smtClean="0"/>
                            <a:t> </a:t>
                          </a:r>
                          <a:r>
                            <a:rPr lang="en-US" altLang="zh-TW" sz="1900" dirty="0" smtClean="0"/>
                            <a:t>CD34+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BM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PB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Male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Female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Survival time &gt; 2(year)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831164224"/>
                      </a:ext>
                    </a:extLst>
                  </a:tr>
                  <a:tr h="427391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Grade: 3, Race: white, </a:t>
                          </a:r>
                          <a:r>
                            <a:rPr lang="en-US" altLang="zh-TW" baseline="0" dirty="0" smtClean="0"/>
                            <a:t>Position: Bilateral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712163736"/>
                      </a:ext>
                    </a:extLst>
                  </a:tr>
                  <a:tr h="7358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116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390938615"/>
                      </a:ext>
                    </a:extLst>
                  </a:tr>
                  <a:tr h="3859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27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9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4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7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16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8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10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5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>
                              <a:solidFill>
                                <a:srgbClr val="FF0000"/>
                              </a:solidFill>
                            </a:rPr>
                            <a:t>21</a:t>
                          </a:r>
                          <a:endParaRPr lang="zh-TW" altLang="en-US" sz="19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3589347075"/>
                      </a:ext>
                    </a:extLst>
                  </a:tr>
                  <a:tr h="12546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Stage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Tumor Grade?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Tumor Size?</a:t>
                          </a:r>
                          <a:endParaRPr lang="zh-TW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No necessary</a:t>
                          </a:r>
                          <a:r>
                            <a:rPr lang="en-US" altLang="zh-TW" sz="1900" baseline="0" dirty="0" smtClean="0"/>
                            <a:t> because it is an overall disease on the body. (But blast all &gt; 30%)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Mixed Stage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Early Stage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III and IV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2279405857"/>
                      </a:ext>
                    </a:extLst>
                  </a:tr>
                  <a:tr h="385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Normal Distribution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900" dirty="0" smtClean="0"/>
                            <a:t>X</a:t>
                          </a:r>
                          <a:endParaRPr lang="zh-TW" altLang="en-US" sz="1900" dirty="0"/>
                        </a:p>
                      </a:txBody>
                      <a:tcPr marL="96361" marR="96361" marT="48180" marB="48180" anchor="ctr"/>
                    </a:tc>
                    <a:extLst>
                      <a:ext uri="{0D108BD9-81ED-4DB2-BD59-A6C34878D82A}">
                        <a16:rowId xmlns:a16="http://schemas.microsoft.com/office/drawing/2014/main" val="1887734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143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393</Words>
  <Application>Microsoft Office PowerPoint</Application>
  <PresentationFormat>寬螢幕</PresentationFormat>
  <Paragraphs>157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何奇軒</dc:creator>
  <cp:lastModifiedBy>奇軒 何</cp:lastModifiedBy>
  <cp:revision>34</cp:revision>
  <dcterms:created xsi:type="dcterms:W3CDTF">2017-10-16T10:25:05Z</dcterms:created>
  <dcterms:modified xsi:type="dcterms:W3CDTF">2018-04-05T08:33:39Z</dcterms:modified>
</cp:coreProperties>
</file>