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9" r:id="rId4"/>
    <p:sldId id="262" r:id="rId5"/>
    <p:sldId id="264" r:id="rId6"/>
    <p:sldId id="263" r:id="rId7"/>
    <p:sldId id="260" r:id="rId8"/>
    <p:sldId id="265" r:id="rId9"/>
    <p:sldId id="268" r:id="rId10"/>
    <p:sldId id="269" r:id="rId11"/>
    <p:sldId id="270" r:id="rId12"/>
    <p:sldId id="271" r:id="rId13"/>
    <p:sldId id="272" r:id="rId14"/>
    <p:sldId id="266" r:id="rId15"/>
    <p:sldId id="274" r:id="rId16"/>
    <p:sldId id="273" r:id="rId17"/>
    <p:sldId id="275" r:id="rId18"/>
    <p:sldId id="258" r:id="rId19"/>
    <p:sldId id="267" r:id="rId20"/>
    <p:sldId id="276" r:id="rId21"/>
    <p:sldId id="277" r:id="rId22"/>
    <p:sldId id="278" r:id="rId23"/>
    <p:sldId id="279" r:id="rId24"/>
    <p:sldId id="280" r:id="rId25"/>
    <p:sldId id="281"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7229A-5F1F-4831-AB25-A0C22411AC7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B83509F-24DF-4771-A22B-C329D0A4E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7158D46-BA61-4EBF-A6AA-83E3218F4FC6}"/>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6929798D-F2FC-417B-811D-362201E18B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EB2931D-9C4D-4C03-8F6F-9FB586706705}"/>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96139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74385C-966F-49B1-BA0C-460B97D07CA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9605ECA-BBB5-4BFB-81FF-9E4C7D9DB72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8D5050-FE34-46E6-92B8-2113C2A7D7AC}"/>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AFC27CDD-6730-423B-A0AA-210B697286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5D4387-7E2A-4794-819D-5BB4BAC16C0D}"/>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02633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CC0856-0E76-469D-A007-F95671B482E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213B59E-DE88-40DF-A202-4C36BF6C6A9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8F9E16-B1EF-49FB-8A1A-0471F3EE53A9}"/>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C71A3B75-D37C-4A4E-9510-45134EEBDD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98AC5F2-5AC0-4A2D-BEB6-6B98F538EE59}"/>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55542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0E8A2A-65E2-4C15-959F-199766033CA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439698-6ED1-4473-BDFF-77A26B2079F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DBC7B1-CEF3-4D89-A199-A562B21D63DA}"/>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51FCC4A1-FF02-4B02-AB3C-74DB316553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16E341-0156-4CBE-AE3A-A449BB5C40B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77308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F203B7-3997-4F24-8A10-47B6FC93208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D5B8E2C-2263-4BE7-9C78-FBB16A57C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6AE51EA-086B-47C7-86E7-4076E4A86C1D}"/>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6B01B3F-4393-4F45-B399-45DD7EFC786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00BCF9-8CB0-4549-AEC0-7EBBFD8E85EC}"/>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8230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7ED764-2C2F-4CA2-AE08-5C4FFC0D454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F2CCD6A-E78E-47FB-9BD8-D3A599B7E87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F3B8565-A9D3-4A4C-8FBA-F15945EC675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1D7CD6-F392-4D1C-8363-B8428A0A64F5}"/>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6E88EA39-30EE-4A98-BEB2-DD930FF233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671808-4573-48EC-8BD8-81D81EBF6F6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7836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26CFB-B853-42CA-8EA5-AF851E37FE9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E78978-99E4-4EC0-9F9D-F6CD1EA33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F918245-90D1-4069-83AE-963A1B3CCA2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BB2D292-1EFC-4C75-81D7-A58998715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1842F3D-E35C-4210-BE50-00335AE5CC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7CC7374-345F-4A10-AEF2-E03D43AB9E69}"/>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8" name="頁尾版面配置區 7">
            <a:extLst>
              <a:ext uri="{FF2B5EF4-FFF2-40B4-BE49-F238E27FC236}">
                <a16:creationId xmlns:a16="http://schemas.microsoft.com/office/drawing/2014/main" id="{332926AC-C240-4FC3-AE62-FE1D4D252E2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E8ACCBC-AC54-4474-AFDD-844E60C60D0B}"/>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295890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C2FB2-2A74-43B9-9228-5AD6C3AB91C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E51C396-F29C-4E53-821F-8D7294B9B098}"/>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4" name="頁尾版面配置區 3">
            <a:extLst>
              <a:ext uri="{FF2B5EF4-FFF2-40B4-BE49-F238E27FC236}">
                <a16:creationId xmlns:a16="http://schemas.microsoft.com/office/drawing/2014/main" id="{73B336BB-417C-4F50-8578-24837E0FEB5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FB0511B-0EC8-4D89-B872-B4105C5CE179}"/>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45682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C03866F-3A81-4137-9ABB-CC208DF6001D}"/>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3" name="頁尾版面配置區 2">
            <a:extLst>
              <a:ext uri="{FF2B5EF4-FFF2-40B4-BE49-F238E27FC236}">
                <a16:creationId xmlns:a16="http://schemas.microsoft.com/office/drawing/2014/main" id="{3C6722BC-10DC-45ED-994D-BAC61B328A3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BB6AEDB-63CA-41D8-9DF2-EABC26872174}"/>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3450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F8FA6-1C3F-42F8-9DEA-0D32BB08D9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54610C-56EB-4F11-8AA5-4F80F76A5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5BE157-8DA0-42E3-9646-BBCFB2E0A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D9B1704-2DD5-4F0D-AD49-7186583A934B}"/>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9F402C6C-A254-4C42-9E80-774CAC9D17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F56D007-0B6B-4946-9715-050D5D57D856}"/>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7626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DF48A3-960B-4B99-8965-31E4D019CFA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D57221-B166-4747-8BD4-E69F7900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8978029-DD4A-4EE5-8D2D-45A9FEF19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5BAE8E0-2A69-476F-8185-4E3362D37326}"/>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CABC03DB-6554-4DC7-A2AA-2E30DE0BA48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29364D9-EEC5-425D-BD94-0954A49EB89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5792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8EA1B3-7E28-4978-89AA-4E90F2748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B75DA9-3471-4726-94BC-1D577698D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F64F22-EE7A-4A0D-A0EE-C87830215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5F9168F-6A5F-4252-8E65-875F42FCC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07E5A3E-74B8-4AD3-817E-665B20C5C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2467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912C5-8686-43A1-A2A2-3A0E92AC631A}"/>
              </a:ext>
            </a:extLst>
          </p:cNvPr>
          <p:cNvSpPr>
            <a:spLocks noGrp="1"/>
          </p:cNvSpPr>
          <p:nvPr>
            <p:ph type="ctrTitle"/>
          </p:nvPr>
        </p:nvSpPr>
        <p:spPr/>
        <p:txBody>
          <a:bodyPr/>
          <a:lstStyle/>
          <a:p>
            <a:r>
              <a:rPr lang="en-US" altLang="zh-TW" b="1" dirty="0" err="1"/>
              <a:t>ChipImgProc</a:t>
            </a:r>
            <a:r>
              <a:rPr lang="en-US" altLang="zh-TW" b="1" dirty="0"/>
              <a:t> Documents</a:t>
            </a:r>
            <a:endParaRPr lang="zh-TW" altLang="en-US" b="1" dirty="0"/>
          </a:p>
        </p:txBody>
      </p:sp>
      <p:sp>
        <p:nvSpPr>
          <p:cNvPr id="3" name="副標題 2">
            <a:extLst>
              <a:ext uri="{FF2B5EF4-FFF2-40B4-BE49-F238E27FC236}">
                <a16:creationId xmlns:a16="http://schemas.microsoft.com/office/drawing/2014/main" id="{B0D9F363-845F-42B4-8E8A-A4D2C221D00A}"/>
              </a:ext>
            </a:extLst>
          </p:cNvPr>
          <p:cNvSpPr>
            <a:spLocks noGrp="1"/>
          </p:cNvSpPr>
          <p:nvPr>
            <p:ph type="subTitle" idx="1"/>
          </p:nvPr>
        </p:nvSpPr>
        <p:spPr/>
        <p:txBody>
          <a:bodyPr/>
          <a:lstStyle/>
          <a:p>
            <a:r>
              <a:rPr lang="en-US" altLang="zh-TW" dirty="0"/>
              <a:t>Compatible with Summit.Grid 1.3.x </a:t>
            </a:r>
            <a:r>
              <a:rPr lang="en-US" altLang="zh-TW" dirty="0">
                <a:latin typeface="Calibri" panose="020F0502020204030204" pitchFamily="34" charset="0"/>
                <a:cs typeface="Calibri" panose="020F0502020204030204" pitchFamily="34" charset="0"/>
              </a:rPr>
              <a:t>↑</a:t>
            </a:r>
            <a:endParaRPr lang="zh-TW" altLang="en-US" dirty="0"/>
          </a:p>
        </p:txBody>
      </p:sp>
    </p:spTree>
    <p:extLst>
      <p:ext uri="{BB962C8B-B14F-4D97-AF65-F5344CB8AC3E}">
        <p14:creationId xmlns:p14="http://schemas.microsoft.com/office/powerpoint/2010/main" val="26102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E7F63471-C6F9-44D7-A579-B03248D9B7F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pic>
        <p:nvPicPr>
          <p:cNvPr id="4" name="圖片 3">
            <a:extLst>
              <a:ext uri="{FF2B5EF4-FFF2-40B4-BE49-F238E27FC236}">
                <a16:creationId xmlns:a16="http://schemas.microsoft.com/office/drawing/2014/main" id="{2E302A71-4C3A-4675-AAB5-A4C89D20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5" y="1006736"/>
            <a:ext cx="10983990" cy="5738608"/>
          </a:xfrm>
          <a:prstGeom prst="rect">
            <a:avLst/>
          </a:prstGeom>
        </p:spPr>
      </p:pic>
    </p:spTree>
    <p:extLst>
      <p:ext uri="{BB962C8B-B14F-4D97-AF65-F5344CB8AC3E}">
        <p14:creationId xmlns:p14="http://schemas.microsoft.com/office/powerpoint/2010/main" val="323052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952500" y="2921169"/>
            <a:ext cx="10287000" cy="1015663"/>
          </a:xfrm>
          <a:prstGeom prst="rect">
            <a:avLst/>
          </a:prstGeom>
          <a:noFill/>
        </p:spPr>
        <p:txBody>
          <a:bodyPr wrap="square" rtlCol="0">
            <a:spAutoFit/>
          </a:bodyPr>
          <a:lstStyle/>
          <a:p>
            <a:pPr algn="ctr"/>
            <a:r>
              <a:rPr lang="en-US" altLang="zh-TW" sz="6000" dirty="0"/>
              <a:t>Estimate Transformation Matrix</a:t>
            </a:r>
            <a:endParaRPr lang="zh-TW" altLang="en-US" sz="6000" dirty="0"/>
          </a:p>
        </p:txBody>
      </p:sp>
    </p:spTree>
    <p:extLst>
      <p:ext uri="{BB962C8B-B14F-4D97-AF65-F5344CB8AC3E}">
        <p14:creationId xmlns:p14="http://schemas.microsoft.com/office/powerpoint/2010/main" val="412321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632311"/>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transformation matrix from the input point sets.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Source (</a:t>
            </a:r>
            <a:r>
              <a:rPr lang="en-US" altLang="zh-TW" sz="2000" dirty="0" err="1"/>
              <a:t>src</a:t>
            </a:r>
            <a:r>
              <a:rPr lang="en-US" altLang="zh-TW" sz="2000" dirty="0"/>
              <a:t>): A collection of the marker positions found by other algorithms.</a:t>
            </a:r>
          </a:p>
          <a:p>
            <a:pPr marL="742950" lvl="1" indent="-285750">
              <a:buFont typeface="Arial" panose="020B0604020202020204" pitchFamily="34" charset="0"/>
              <a:buChar char="•"/>
            </a:pPr>
            <a:r>
              <a:rPr lang="en-US" altLang="zh-TW" sz="2000" dirty="0"/>
              <a:t>Destination (</a:t>
            </a:r>
            <a:r>
              <a:rPr lang="en-US" altLang="zh-TW" sz="2000" dirty="0" err="1"/>
              <a:t>dst</a:t>
            </a:r>
            <a:r>
              <a:rPr lang="en-US" altLang="zh-TW" sz="2000" dirty="0"/>
              <a:t>): A collection of the theoretical marker positions defined according to the GDS file.</a:t>
            </a:r>
          </a:p>
          <a:p>
            <a:pPr marL="742950" lvl="1" indent="-285750">
              <a:buFont typeface="Arial" panose="020B0604020202020204" pitchFamily="34" charset="0"/>
              <a:buChar char="•"/>
            </a:pPr>
            <a:r>
              <a:rPr lang="en-US" altLang="zh-TW" sz="2000" dirty="0"/>
              <a:t>Each member of the source set should match the corresponding member in the destination set. The order must be the same in the two point sets.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transformation matrix corresponding to the input point sets.</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Concept:</a:t>
            </a:r>
          </a:p>
          <a:p>
            <a:pPr marL="742950" lvl="1" indent="-285750">
              <a:buFont typeface="Arial" panose="020B0604020202020204" pitchFamily="34" charset="0"/>
              <a:buChar char="•"/>
            </a:pPr>
            <a:r>
              <a:rPr lang="en-US" altLang="zh-TW" sz="2000" b="0" dirty="0">
                <a:effectLst/>
              </a:rPr>
              <a:t>Filter the unreasonable marker position and its corresponding theoretical marker position by comparing the relationship among the points in the source set and that in the destination set.</a:t>
            </a:r>
          </a:p>
          <a:p>
            <a:pPr marL="742950" lvl="1" indent="-285750">
              <a:buFont typeface="Arial" panose="020B0604020202020204" pitchFamily="34" charset="0"/>
              <a:buChar char="•"/>
            </a:pPr>
            <a:r>
              <a:rPr lang="en-US" altLang="zh-TW" sz="2000" dirty="0"/>
              <a:t>Estimate the transformation matrix from the remaining point sets.</a:t>
            </a:r>
            <a:r>
              <a:rPr lang="en-US" altLang="zh-TW" sz="2000" b="0" dirty="0">
                <a:effectLst/>
              </a:rPr>
              <a:t> </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include/summit/app/grid/pipeline/chip.hpp: 832</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8" y="337527"/>
            <a:ext cx="7580451" cy="707886"/>
          </a:xfrm>
          <a:prstGeom prst="rect">
            <a:avLst/>
          </a:prstGeom>
          <a:noFill/>
        </p:spPr>
        <p:txBody>
          <a:bodyPr wrap="square" rtlCol="0">
            <a:spAutoFit/>
          </a:bodyPr>
          <a:lstStyle/>
          <a:p>
            <a:r>
              <a:rPr lang="en-US" altLang="zh-TW" sz="4000" dirty="0"/>
              <a:t>Estimate Transformation Matrix</a:t>
            </a:r>
            <a:endParaRPr lang="zh-TW" altLang="en-US" sz="4000" dirty="0"/>
          </a:p>
        </p:txBody>
      </p:sp>
    </p:spTree>
    <p:extLst>
      <p:ext uri="{BB962C8B-B14F-4D97-AF65-F5344CB8AC3E}">
        <p14:creationId xmlns:p14="http://schemas.microsoft.com/office/powerpoint/2010/main" val="218064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Estimate Bias</a:t>
            </a:r>
            <a:endParaRPr lang="zh-TW" altLang="en-US" sz="6000" dirty="0"/>
          </a:p>
        </p:txBody>
      </p:sp>
      <p:sp>
        <p:nvSpPr>
          <p:cNvPr id="9" name="文字方塊 8">
            <a:extLst>
              <a:ext uri="{FF2B5EF4-FFF2-40B4-BE49-F238E27FC236}">
                <a16:creationId xmlns:a16="http://schemas.microsoft.com/office/drawing/2014/main" id="{6C1FDF8C-0016-4A86-AA43-73E0BF10DD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Fluorescent Marker Correction</a:t>
            </a:r>
            <a:endParaRPr lang="zh-TW" altLang="en-US" sz="2000" dirty="0"/>
          </a:p>
        </p:txBody>
      </p:sp>
    </p:spTree>
    <p:extLst>
      <p:ext uri="{BB962C8B-B14F-4D97-AF65-F5344CB8AC3E}">
        <p14:creationId xmlns:p14="http://schemas.microsoft.com/office/powerpoint/2010/main" val="73692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bias between the given marker positions and the true marker positions.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Images (_image): Input images.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Hints from rescaled um (</a:t>
            </a:r>
            <a:r>
              <a:rPr lang="en-US" altLang="zh-TW" sz="2000" dirty="0" err="1"/>
              <a:t>hints_rum</a:t>
            </a:r>
            <a:r>
              <a:rPr lang="en-US" altLang="zh-TW" sz="2000" dirty="0"/>
              <a:t>):</a:t>
            </a:r>
            <a:r>
              <a:rPr lang="zh-TW" altLang="en-US" sz="2000" dirty="0"/>
              <a:t> </a:t>
            </a:r>
            <a:r>
              <a:rPr lang="en-US" altLang="zh-TW" sz="2000" dirty="0"/>
              <a:t>Theoretical marker positions (rescaled um domain) from the GDS file. These positions are used to generate the given marker positions via the transformation of the </a:t>
            </a:r>
            <a:r>
              <a:rPr lang="en-US" altLang="zh-TW" sz="2000" dirty="0" err="1"/>
              <a:t>warp_mat</a:t>
            </a:r>
            <a:r>
              <a:rPr lang="en-US" altLang="zh-TW" sz="2000" dirty="0"/>
              <a:t>.</a:t>
            </a:r>
          </a:p>
          <a:p>
            <a:pPr marL="742950" lvl="1" indent="-285750">
              <a:buFont typeface="Arial" panose="020B0604020202020204" pitchFamily="34" charset="0"/>
              <a:buChar char="•"/>
            </a:pPr>
            <a:r>
              <a:rPr lang="en-US" altLang="zh-TW" sz="2000" dirty="0"/>
              <a:t>Warp matrix (</a:t>
            </a:r>
            <a:r>
              <a:rPr lang="en-US" altLang="zh-TW" sz="2000" dirty="0" err="1"/>
              <a:t>warp_mat</a:t>
            </a:r>
            <a:r>
              <a:rPr lang="en-US" altLang="zh-TW" sz="2000" dirty="0"/>
              <a:t>): The given transformation matrix (warp matrix) that is used to generate the given marker positions through transforming the </a:t>
            </a:r>
            <a:r>
              <a:rPr lang="en-US" altLang="zh-TW" sz="2000" dirty="0" err="1"/>
              <a:t>hints_rum</a:t>
            </a:r>
            <a:r>
              <a:rPr lang="en-US" altLang="zh-TW" sz="2000" dirty="0"/>
              <a:t>.</a:t>
            </a:r>
          </a:p>
          <a:p>
            <a:pPr marL="742950" lvl="1" indent="-285750">
              <a:buFont typeface="Arial" panose="020B0604020202020204" pitchFamily="34" charset="0"/>
              <a:buChar char="•"/>
            </a:pPr>
            <a:r>
              <a:rPr lang="en-US" altLang="zh-TW" sz="2000" dirty="0"/>
              <a:t>Global search (</a:t>
            </a:r>
            <a:r>
              <a:rPr lang="en-US" altLang="zh-TW" sz="2000" dirty="0" err="1"/>
              <a:t>global_search</a:t>
            </a:r>
            <a:r>
              <a:rPr lang="en-US" altLang="zh-TW" sz="2000" dirty="0"/>
              <a:t>): A Boolean value specifying the searching region. When it is set to true, all the possible region will be used to search. The default value is false.</a:t>
            </a:r>
          </a:p>
          <a:p>
            <a:pPr marL="742950" lvl="1" indent="-285750">
              <a:buFont typeface="Arial" panose="020B0604020202020204" pitchFamily="34" charset="0"/>
              <a:buChar char="•"/>
            </a:pPr>
            <a:r>
              <a:rPr lang="en-US" altLang="zh-TW" sz="2000" dirty="0"/>
              <a:t>Basic cover size (</a:t>
            </a:r>
            <a:r>
              <a:rPr lang="en-US" altLang="zh-TW" sz="2000" dirty="0" err="1"/>
              <a:t>basic_cover_size</a:t>
            </a:r>
            <a:r>
              <a:rPr lang="en-US" altLang="zh-TW" sz="2000" dirty="0"/>
              <a:t>): A cv::Size specifying the size of the basic cover region</a:t>
            </a:r>
            <a:r>
              <a:rPr lang="zh-TW" altLang="en-US" sz="2000" dirty="0"/>
              <a:t> </a:t>
            </a:r>
            <a:r>
              <a:rPr lang="en-US" altLang="zh-TW" sz="2000" dirty="0"/>
              <a:t>representing the random movement caused from the SUMMIT</a:t>
            </a:r>
            <a:r>
              <a:rPr lang="zh-TW" altLang="en-US" sz="2000" dirty="0"/>
              <a:t> </a:t>
            </a:r>
            <a:r>
              <a:rPr lang="en-US" altLang="zh-TW" sz="2000" dirty="0"/>
              <a:t>hardware.</a:t>
            </a:r>
          </a:p>
          <a:p>
            <a:pPr marL="742950" lvl="1" indent="-285750">
              <a:buFont typeface="Arial" panose="020B0604020202020204" pitchFamily="34" charset="0"/>
              <a:buChar char="•"/>
            </a:pPr>
            <a:r>
              <a:rPr lang="en-US" altLang="zh-TW" sz="2000" dirty="0"/>
              <a:t>The extended ratio of the high probability cover (</a:t>
            </a:r>
            <a:r>
              <a:rPr lang="en-US" altLang="zh-TW" sz="2000" dirty="0" err="1"/>
              <a:t>high_P_cover_extend_r</a:t>
            </a:r>
            <a:r>
              <a:rPr lang="en-US" altLang="zh-TW" sz="2000" dirty="0"/>
              <a:t>): A ratio (relative to the </a:t>
            </a:r>
            <a:r>
              <a:rPr lang="en-US" altLang="zh-TW" sz="2000" dirty="0" err="1"/>
              <a:t>templ</a:t>
            </a:r>
            <a:r>
              <a:rPr lang="en-US" altLang="zh-TW" sz="2000" dirty="0"/>
              <a:t> size) specifying the cover region with the higher probability of the appearance of the marker.</a:t>
            </a:r>
            <a:endParaRPr lang="en-US" altLang="zh-TW" sz="2000" b="0" dirty="0">
              <a:effectLst/>
            </a:endParaRPr>
          </a:p>
          <a:p>
            <a:pPr marL="742950" lvl="1"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12887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Regulation (regulation): A Boolean value specifying the judgement for the rationality of the relative bias from the true marker position. The default value is false.</a:t>
            </a:r>
          </a:p>
          <a:p>
            <a:pPr marL="742950" lvl="1" indent="-285750">
              <a:buFont typeface="Arial" panose="020B0604020202020204" pitchFamily="34" charset="0"/>
              <a:buChar char="•"/>
            </a:pPr>
            <a:r>
              <a:rPr lang="en-US" altLang="zh-TW" sz="2000" dirty="0"/>
              <a:t>The extended ratio of the regulation cover (</a:t>
            </a:r>
            <a:r>
              <a:rPr lang="en-US" altLang="zh-TW" sz="2000" dirty="0" err="1"/>
              <a:t>regulation_cover_extend_r</a:t>
            </a:r>
            <a:r>
              <a:rPr lang="en-US" altLang="zh-TW" sz="2000" dirty="0"/>
              <a:t>): A ratio (relative to the </a:t>
            </a:r>
            <a:r>
              <a:rPr lang="en-US" altLang="zh-TW" sz="2000" dirty="0" err="1"/>
              <a:t>templ</a:t>
            </a:r>
            <a:r>
              <a:rPr lang="en-US" altLang="zh-TW" sz="2000" dirty="0"/>
              <a:t> size) specifying the cover region that is used to judge the rationality of the relative bias from the true marker position.</a:t>
            </a:r>
            <a:endParaRPr lang="en-US" altLang="zh-TW" sz="2000" b="0" dirty="0">
              <a:effectLst/>
            </a:endParaRPr>
          </a:p>
          <a:p>
            <a:pPr lvl="1"/>
            <a:endParaRPr lang="en-US" altLang="zh-TW" sz="2000" dirty="0"/>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The bias between the given marker positions and the true marker positions and its corresponding matching score.</a:t>
            </a:r>
          </a:p>
          <a:p>
            <a:pPr marL="742950" lvl="1" indent="-285750">
              <a:buFont typeface="Arial" panose="020B0604020202020204" pitchFamily="34" charset="0"/>
              <a:buChar char="•"/>
            </a:pPr>
            <a:endParaRPr lang="en-US" altLang="zh-TW" sz="2000" dirty="0"/>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include/summit/app/grid/pipeline/fov_ag.hpp:239</a:t>
            </a:r>
            <a:endParaRPr lang="en-US" altLang="zh-TW" sz="2000" b="0" dirty="0">
              <a:effectLst/>
            </a:endParaRPr>
          </a:p>
          <a:p>
            <a:pPr marL="285750"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385445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145557"/>
            <a:ext cx="1133788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a:t>
            </a:r>
            <a:r>
              <a:rPr lang="en-US" altLang="zh-TW" sz="2000" b="0" dirty="0">
                <a:effectLst/>
              </a:rPr>
              <a:t>ses the </a:t>
            </a:r>
            <a:r>
              <a:rPr lang="en-US" altLang="zh-TW" sz="2000" dirty="0" err="1"/>
              <a:t>warp_mat</a:t>
            </a:r>
            <a:r>
              <a:rPr lang="en-US" altLang="zh-TW" sz="2000" b="0" dirty="0">
                <a:effectLst/>
              </a:rPr>
              <a:t> and </a:t>
            </a:r>
            <a:r>
              <a:rPr lang="en-US" altLang="zh-TW" sz="2000" b="0" dirty="0" err="1">
                <a:effectLst/>
              </a:rPr>
              <a:t>hints_rum</a:t>
            </a:r>
            <a:r>
              <a:rPr lang="en-US" altLang="zh-TW" sz="2000" b="0" dirty="0">
                <a:effectLst/>
              </a:rPr>
              <a:t> to generate the candidate marker positions.</a:t>
            </a:r>
          </a:p>
          <a:p>
            <a:pPr marL="742950" lvl="1" indent="-285750">
              <a:buFont typeface="Arial" panose="020B0604020202020204" pitchFamily="34" charset="0"/>
              <a:buChar char="•"/>
            </a:pPr>
            <a:r>
              <a:rPr lang="en-US" altLang="zh-TW" sz="2000" b="0" dirty="0">
                <a:effectLst/>
              </a:rPr>
              <a:t>For the local search, Use the </a:t>
            </a:r>
            <a:r>
              <a:rPr lang="en-US" altLang="zh-TW" sz="2000" b="0" dirty="0" err="1">
                <a:effectLst/>
              </a:rPr>
              <a:t>basic_cover_size</a:t>
            </a:r>
            <a:r>
              <a:rPr lang="en-US" altLang="zh-TW" sz="2000" b="0" dirty="0">
                <a:effectLst/>
              </a:rPr>
              <a:t> and the </a:t>
            </a:r>
            <a:r>
              <a:rPr lang="en-US" altLang="zh-TW" sz="2000" b="0" dirty="0" err="1">
                <a:effectLst/>
              </a:rPr>
              <a:t>high_P_cover_extend_r</a:t>
            </a:r>
            <a:r>
              <a:rPr lang="en-US" altLang="zh-TW" sz="2000" b="0" dirty="0">
                <a:effectLst/>
              </a:rPr>
              <a:t> to generate the local cover to narrow down the searching area for each marker.</a:t>
            </a:r>
          </a:p>
          <a:p>
            <a:pPr marL="742950" lvl="1" indent="-285750">
              <a:buFont typeface="Arial" panose="020B0604020202020204" pitchFamily="34" charset="0"/>
              <a:buChar char="•"/>
            </a:pPr>
            <a:r>
              <a:rPr lang="en-US" altLang="zh-TW" sz="2000" b="0" dirty="0">
                <a:effectLst/>
              </a:rPr>
              <a:t>For the global search, compute the searching area (all possible position) for each marker.</a:t>
            </a:r>
          </a:p>
          <a:p>
            <a:pPr marL="742950" lvl="1" indent="-285750">
              <a:buFont typeface="Arial" panose="020B0604020202020204" pitchFamily="34" charset="0"/>
              <a:buChar char="•"/>
            </a:pPr>
            <a:r>
              <a:rPr lang="en-US" altLang="zh-TW" sz="2000" b="0" dirty="0">
                <a:effectLst/>
              </a:rPr>
              <a:t>To find the marker position more accurately, the algorithm takes th</a:t>
            </a:r>
            <a:r>
              <a:rPr lang="en-US" altLang="zh-TW" sz="2000" dirty="0"/>
              <a:t>e rotated template and mask to recognize the marker position in the specified searching area whose center is the candidate marker positions.</a:t>
            </a:r>
          </a:p>
          <a:p>
            <a:pPr marL="742950" lvl="1" indent="-285750">
              <a:buFont typeface="Arial" panose="020B0604020202020204" pitchFamily="34" charset="0"/>
              <a:buChar char="•"/>
            </a:pPr>
            <a:r>
              <a:rPr lang="en-US" altLang="zh-TW" sz="2000" b="0" dirty="0">
                <a:effectLst/>
              </a:rPr>
              <a:t>Since the relationship among the alignment markers would not be changed after some rotation or shifts, the bias vector from </a:t>
            </a:r>
            <a:r>
              <a:rPr lang="en-US" altLang="zh-TW" sz="2000" dirty="0"/>
              <a:t>the </a:t>
            </a:r>
            <a:r>
              <a:rPr lang="en-US" altLang="zh-TW" sz="2000" b="0" dirty="0">
                <a:effectLst/>
              </a:rPr>
              <a:t>candidate marker position to the true marker position should be the sam</a:t>
            </a:r>
            <a:r>
              <a:rPr lang="en-US" altLang="zh-TW" sz="2000" dirty="0"/>
              <a:t>e for every alignment markers theoretically.</a:t>
            </a:r>
          </a:p>
          <a:p>
            <a:pPr marL="742950" lvl="1" indent="-285750">
              <a:buFont typeface="Arial" panose="020B0604020202020204" pitchFamily="34" charset="0"/>
              <a:buChar char="•"/>
            </a:pPr>
            <a:r>
              <a:rPr lang="en-US" altLang="zh-TW" sz="2000" b="0" dirty="0">
                <a:effectLst/>
              </a:rPr>
              <a:t>The algorithm </a:t>
            </a:r>
            <a:r>
              <a:rPr lang="en-US" altLang="zh-TW" sz="2000" dirty="0"/>
              <a:t>then averages all the recognize results and finds the relative bias with the highest matching score.</a:t>
            </a:r>
          </a:p>
          <a:p>
            <a:pPr marL="742950" lvl="1" indent="-285750">
              <a:buFont typeface="Arial" panose="020B0604020202020204" pitchFamily="34" charset="0"/>
              <a:buChar char="•"/>
            </a:pPr>
            <a:r>
              <a:rPr lang="en-US" altLang="zh-TW" sz="2000" b="0" dirty="0">
                <a:effectLst/>
              </a:rPr>
              <a:t>To take the subpixel</a:t>
            </a:r>
            <a:r>
              <a:rPr lang="en-US" altLang="zh-TW" sz="2000" dirty="0"/>
              <a:t>-</a:t>
            </a:r>
            <a:r>
              <a:rPr lang="en-US" altLang="zh-TW" sz="2000" b="0" dirty="0">
                <a:effectLst/>
              </a:rPr>
              <a:t>level bias into account, the algorithm estimate the subpixel-level bias through the Gaussian function.</a:t>
            </a:r>
          </a:p>
          <a:p>
            <a:pPr marL="742950" lvl="1" indent="-285750">
              <a:buFont typeface="Arial" panose="020B0604020202020204" pitchFamily="34" charset="0"/>
              <a:buChar char="•"/>
            </a:pPr>
            <a:r>
              <a:rPr lang="en-US" altLang="zh-TW" sz="2000" dirty="0"/>
              <a:t>Finally, if the regulation is set to true, this algorithm will examine the rationality of the bias. If the estimated bias is smaller than the threshold user specified, the algorithm will output all the results (bias, corresponding matching score) and update the parameters in the original warp matrix.</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93629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字方塊 27">
            <a:extLst>
              <a:ext uri="{FF2B5EF4-FFF2-40B4-BE49-F238E27FC236}">
                <a16:creationId xmlns:a16="http://schemas.microsoft.com/office/drawing/2014/main" id="{9C6EDD7B-20A0-4A75-A82C-2878F9CEFC90}"/>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pic>
        <p:nvPicPr>
          <p:cNvPr id="5" name="圖片 4">
            <a:extLst>
              <a:ext uri="{FF2B5EF4-FFF2-40B4-BE49-F238E27FC236}">
                <a16:creationId xmlns:a16="http://schemas.microsoft.com/office/drawing/2014/main" id="{E6F6A80D-493D-4BA5-AEA3-EB66F976B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5" y="820621"/>
            <a:ext cx="10983990" cy="6029557"/>
          </a:xfrm>
          <a:prstGeom prst="rect">
            <a:avLst/>
          </a:prstGeom>
        </p:spPr>
      </p:pic>
    </p:spTree>
    <p:extLst>
      <p:ext uri="{BB962C8B-B14F-4D97-AF65-F5344CB8AC3E}">
        <p14:creationId xmlns:p14="http://schemas.microsoft.com/office/powerpoint/2010/main" val="276816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2191816" y="2921169"/>
            <a:ext cx="7808369" cy="1015663"/>
          </a:xfrm>
          <a:prstGeom prst="rect">
            <a:avLst/>
          </a:prstGeom>
          <a:noFill/>
        </p:spPr>
        <p:txBody>
          <a:bodyPr wrap="square" rtlCol="0">
            <a:spAutoFit/>
          </a:bodyPr>
          <a:lstStyle/>
          <a:p>
            <a:pPr algn="ctr"/>
            <a:r>
              <a:rPr lang="en-US" altLang="zh-TW" sz="6000" dirty="0"/>
              <a:t>Make Statistics Matrix</a:t>
            </a:r>
            <a:endParaRPr lang="zh-TW" altLang="en-US" sz="6000" dirty="0"/>
          </a:p>
        </p:txBody>
      </p:sp>
      <p:sp>
        <p:nvSpPr>
          <p:cNvPr id="3" name="文字方塊 2">
            <a:extLst>
              <a:ext uri="{FF2B5EF4-FFF2-40B4-BE49-F238E27FC236}">
                <a16:creationId xmlns:a16="http://schemas.microsoft.com/office/drawing/2014/main" id="{C439E9D3-39DB-4CC4-AE84-82411C91B0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Probe Intensity Extraction</a:t>
            </a:r>
            <a:endParaRPr lang="zh-TW" altLang="en-US" sz="2000" dirty="0"/>
          </a:p>
        </p:txBody>
      </p:sp>
    </p:spTree>
    <p:extLst>
      <p:ext uri="{BB962C8B-B14F-4D97-AF65-F5344CB8AC3E}">
        <p14:creationId xmlns:p14="http://schemas.microsoft.com/office/powerpoint/2010/main" val="33067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0828918"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Input image (mat): Input fluorescent images.</a:t>
            </a:r>
          </a:p>
          <a:p>
            <a:pPr marL="742950" lvl="1" indent="-285750">
              <a:buFont typeface="Arial" panose="020B0604020202020204" pitchFamily="34" charset="0"/>
              <a:buChar char="•"/>
            </a:pPr>
            <a:r>
              <a:rPr lang="en-US" altLang="zh-TW" sz="2000" dirty="0"/>
              <a:t>Origin (origin): The origin of the coordinate system for the algorithm operation. It is usually set to (0, 0).</a:t>
            </a:r>
          </a:p>
          <a:p>
            <a:pPr marL="742950" lvl="1" indent="-285750">
              <a:buFont typeface="Arial" panose="020B0604020202020204" pitchFamily="34" charset="0"/>
              <a:buChar char="•"/>
            </a:pPr>
            <a:r>
              <a:rPr lang="en-US" altLang="zh-TW" sz="2000" dirty="0"/>
              <a:t>Cell width in the rescaled um (</a:t>
            </a:r>
            <a:r>
              <a:rPr lang="en-US" altLang="zh-TW" sz="2000" dirty="0" err="1"/>
              <a:t>clw</a:t>
            </a:r>
            <a:r>
              <a:rPr lang="en-US" altLang="zh-TW" sz="2000" dirty="0"/>
              <a:t>): The probe width in the rescaled um domain.</a:t>
            </a:r>
          </a:p>
          <a:p>
            <a:pPr marL="742950" lvl="1" indent="-285750">
              <a:buFont typeface="Arial" panose="020B0604020202020204" pitchFamily="34" charset="0"/>
              <a:buChar char="•"/>
            </a:pPr>
            <a:r>
              <a:rPr lang="en-US" altLang="zh-TW" sz="2000" dirty="0"/>
              <a:t>Cell height in the rescaled um (</a:t>
            </a:r>
            <a:r>
              <a:rPr lang="en-US" altLang="zh-TW" sz="2000" dirty="0" err="1"/>
              <a:t>clh</a:t>
            </a:r>
            <a:r>
              <a:rPr lang="en-US" altLang="zh-TW" sz="2000" dirty="0"/>
              <a:t>): The probe height in the rescaled um domain.</a:t>
            </a:r>
          </a:p>
          <a:p>
            <a:pPr marL="742950" lvl="1" indent="-285750">
              <a:buFont typeface="Arial" panose="020B0604020202020204" pitchFamily="34" charset="0"/>
              <a:buChar char="•"/>
            </a:pPr>
            <a:r>
              <a:rPr lang="en-US" altLang="zh-TW" sz="2000" dirty="0"/>
              <a:t>Cell width (includes gap) in the rescaled um (</a:t>
            </a:r>
            <a:r>
              <a:rPr lang="en-US" altLang="zh-TW" sz="2000" dirty="0" err="1"/>
              <a:t>clwd</a:t>
            </a:r>
            <a:r>
              <a:rPr lang="en-US" altLang="zh-TW" sz="2000" dirty="0"/>
              <a:t>): The probe width (includes an x-axis gap between two adjacent probes) in the rescaled um domain.</a:t>
            </a:r>
          </a:p>
          <a:p>
            <a:pPr marL="742950" lvl="1" indent="-285750">
              <a:buFont typeface="Arial" panose="020B0604020202020204" pitchFamily="34" charset="0"/>
              <a:buChar char="•"/>
            </a:pPr>
            <a:r>
              <a:rPr lang="en-US" altLang="zh-TW" sz="2000" dirty="0"/>
              <a:t>Cell height (includes gap) in the rescaled um (</a:t>
            </a:r>
            <a:r>
              <a:rPr lang="en-US" altLang="zh-TW" sz="2000" dirty="0" err="1"/>
              <a:t>clhd</a:t>
            </a:r>
            <a:r>
              <a:rPr lang="en-US" altLang="zh-TW" sz="2000" dirty="0"/>
              <a:t>):</a:t>
            </a:r>
            <a:r>
              <a:rPr lang="zh-TW" altLang="en-US" sz="2000" dirty="0"/>
              <a:t> </a:t>
            </a:r>
            <a:r>
              <a:rPr lang="en-US" altLang="zh-TW" sz="2000" dirty="0"/>
              <a:t>The probe height (includes a y-axis gap between two adjacent probes) in the rescaled um domain.</a:t>
            </a:r>
          </a:p>
          <a:p>
            <a:pPr marL="742950" lvl="1" indent="-285750">
              <a:buFont typeface="Arial" panose="020B0604020202020204" pitchFamily="34" charset="0"/>
              <a:buChar char="•"/>
            </a:pPr>
            <a:r>
              <a:rPr lang="en-US" altLang="zh-TW" sz="2000" dirty="0"/>
              <a:t>FOV (w): The FOV width in the rescaled um domain.</a:t>
            </a:r>
          </a:p>
          <a:p>
            <a:pPr marL="742950" lvl="1" indent="-285750">
              <a:buFont typeface="Arial" panose="020B0604020202020204" pitchFamily="34" charset="0"/>
              <a:buChar char="•"/>
            </a:pPr>
            <a:r>
              <a:rPr lang="en-US" altLang="zh-TW" sz="2000" dirty="0"/>
              <a:t>FOV (h): The FOV height in the rescaled um domain.</a:t>
            </a:r>
          </a:p>
          <a:p>
            <a:pPr marL="742950" lvl="1" indent="-285750">
              <a:buFont typeface="Arial" panose="020B0604020202020204" pitchFamily="34" charset="0"/>
              <a:buChar char="•"/>
            </a:pPr>
            <a:r>
              <a:rPr lang="en-US" altLang="zh-TW" sz="2000" dirty="0"/>
              <a:t>Small (statistics)</a:t>
            </a:r>
            <a:r>
              <a:rPr lang="zh-TW" altLang="en-US" sz="2000" dirty="0"/>
              <a:t> </a:t>
            </a:r>
            <a:r>
              <a:rPr lang="en-US" altLang="zh-TW" sz="2000" dirty="0"/>
              <a:t>window width in px (</a:t>
            </a:r>
            <a:r>
              <a:rPr lang="en-US" altLang="zh-TW" sz="2000" dirty="0" err="1"/>
              <a:t>swin_w</a:t>
            </a:r>
            <a:r>
              <a:rPr lang="en-US" altLang="zh-TW" sz="2000" dirty="0"/>
              <a:t>): The width (px domain) of the small window used to compute the statistics of the probe. It will be rounded up in the algorithm. </a:t>
            </a:r>
          </a:p>
          <a:p>
            <a:pPr marL="742950" lvl="1" indent="-285750">
              <a:buFont typeface="Arial" panose="020B0604020202020204" pitchFamily="34" charset="0"/>
              <a:buChar char="•"/>
            </a:pPr>
            <a:r>
              <a:rPr lang="en-US" altLang="zh-TW" sz="2000" dirty="0"/>
              <a:t>Small</a:t>
            </a:r>
            <a:r>
              <a:rPr lang="zh-TW" altLang="en-US" sz="2000" dirty="0"/>
              <a:t> </a:t>
            </a:r>
            <a:r>
              <a:rPr lang="en-US" altLang="zh-TW" sz="2000" dirty="0"/>
              <a:t>(statistics) window height in px (</a:t>
            </a:r>
            <a:r>
              <a:rPr lang="en-US" altLang="zh-TW" sz="2000" dirty="0" err="1"/>
              <a:t>swin_h</a:t>
            </a:r>
            <a:r>
              <a:rPr lang="en-US" altLang="zh-TW" sz="2000" dirty="0"/>
              <a:t>): The height (px domain) of the small window used to compute the statistics of the probe. It will be rounded up in the algorithm.</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58399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7229285" cy="1015663"/>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t>Rotate the coordinate system rather than raw images.</a:t>
            </a:r>
          </a:p>
          <a:p>
            <a:pPr marL="285750" indent="-285750">
              <a:buFont typeface="Arial" panose="020B0604020202020204" pitchFamily="34" charset="0"/>
              <a:buChar char="•"/>
            </a:pPr>
            <a:r>
              <a:rPr lang="en-US" altLang="zh-TW" sz="2000" dirty="0"/>
              <a:t>New gridding algorithm is built on the warp matrix.</a:t>
            </a:r>
          </a:p>
          <a:p>
            <a:pPr marL="285750" indent="-285750">
              <a:buFont typeface="Arial" panose="020B0604020202020204" pitchFamily="34" charset="0"/>
              <a:buChar char="•"/>
            </a:pPr>
            <a:r>
              <a:rPr lang="en-US" altLang="zh-TW" sz="2000" dirty="0"/>
              <a:t>From the pixel domain to the sub-pixel domain: x -= 0.5, y</a:t>
            </a:r>
            <a:r>
              <a:rPr lang="zh-TW" altLang="en-US" sz="2000" dirty="0"/>
              <a:t> </a:t>
            </a:r>
            <a:r>
              <a:rPr lang="en-US" altLang="zh-TW" sz="2000" dirty="0"/>
              <a:t>-= 0.5</a:t>
            </a:r>
            <a:endParaRPr lang="zh-TW" altLang="en-US" sz="2000" dirty="0"/>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Core Concepts</a:t>
            </a:r>
            <a:endParaRPr lang="zh-TW" altLang="en-US" sz="4000" dirty="0"/>
          </a:p>
        </p:txBody>
      </p:sp>
      <p:pic>
        <p:nvPicPr>
          <p:cNvPr id="7" name="圖片 6">
            <a:extLst>
              <a:ext uri="{FF2B5EF4-FFF2-40B4-BE49-F238E27FC236}">
                <a16:creationId xmlns:a16="http://schemas.microsoft.com/office/drawing/2014/main" id="{C9FA1B34-C58F-4C97-9321-E5160A5EE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860" y="2598100"/>
            <a:ext cx="6456281" cy="4062192"/>
          </a:xfrm>
          <a:prstGeom prst="rect">
            <a:avLst/>
          </a:prstGeom>
        </p:spPr>
      </p:pic>
    </p:spTree>
    <p:extLst>
      <p:ext uri="{BB962C8B-B14F-4D97-AF65-F5344CB8AC3E}">
        <p14:creationId xmlns:p14="http://schemas.microsoft.com/office/powerpoint/2010/main" val="376716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6" name="文字方塊 5">
            <a:extLst>
              <a:ext uri="{FF2B5EF4-FFF2-40B4-BE49-F238E27FC236}">
                <a16:creationId xmlns:a16="http://schemas.microsoft.com/office/drawing/2014/main" id="{916FAFDB-330F-4330-A97C-ADA98D7FAC88}"/>
              </a:ext>
            </a:extLst>
          </p:cNvPr>
          <p:cNvSpPr txBox="1"/>
          <p:nvPr/>
        </p:nvSpPr>
        <p:spPr>
          <a:xfrm>
            <a:off x="735495" y="1204776"/>
            <a:ext cx="11340548" cy="5447645"/>
          </a:xfrm>
          <a:prstGeom prst="rect">
            <a:avLst/>
          </a:prstGeom>
          <a:noFill/>
        </p:spPr>
        <p:txBody>
          <a:bodyPr wrap="square">
            <a:spAutoFit/>
          </a:bodyPr>
          <a:lstStyle/>
          <a:p>
            <a:pPr marL="742950" lvl="1" indent="-285750">
              <a:buFont typeface="Arial" panose="020B0604020202020204" pitchFamily="34" charset="0"/>
              <a:buChar char="•"/>
            </a:pPr>
            <a:r>
              <a:rPr lang="en-US" altLang="zh-TW" sz="2000" dirty="0"/>
              <a:t>um to pixel rate (um2px_r): The transformation rate for transforming</a:t>
            </a:r>
            <a:r>
              <a:rPr lang="zh-TW" altLang="en-US" sz="2000" dirty="0"/>
              <a:t> </a:t>
            </a:r>
            <a:r>
              <a:rPr lang="en-US" altLang="zh-TW" sz="2000" dirty="0"/>
              <a:t>the algorithm operating coordinate from um domain to pixel domain.</a:t>
            </a:r>
          </a:p>
          <a:p>
            <a:pPr marL="742950" lvl="1" indent="-285750">
              <a:buFont typeface="Arial" panose="020B0604020202020204" pitchFamily="34" charset="0"/>
              <a:buChar char="•"/>
            </a:pPr>
            <a:r>
              <a:rPr lang="en-US" altLang="zh-TW" sz="2000" dirty="0"/>
              <a:t>Theoretical max value (</a:t>
            </a:r>
            <a:r>
              <a:rPr lang="en-US" altLang="zh-TW" sz="2000" dirty="0" err="1"/>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dirty="0"/>
              <a:t>FOV (</a:t>
            </a:r>
            <a:r>
              <a:rPr lang="en-US" altLang="zh-TW" sz="2000" dirty="0" err="1"/>
              <a:t>clwn</a:t>
            </a:r>
            <a:r>
              <a:rPr lang="en-US" altLang="zh-TW" sz="2000" dirty="0"/>
              <a:t>): Number of cell (probe) in the row of an FOV.</a:t>
            </a:r>
          </a:p>
          <a:p>
            <a:pPr marL="742950" lvl="1" indent="-285750">
              <a:buFont typeface="Arial" panose="020B0604020202020204" pitchFamily="34" charset="0"/>
              <a:buChar char="•"/>
            </a:pPr>
            <a:r>
              <a:rPr lang="en-US" altLang="zh-TW" sz="2000" dirty="0"/>
              <a:t>FOV (</a:t>
            </a:r>
            <a:r>
              <a:rPr lang="en-US" altLang="zh-TW" sz="2000" dirty="0" err="1"/>
              <a:t>clhn</a:t>
            </a:r>
            <a:r>
              <a:rPr lang="en-US" altLang="zh-TW" sz="2000" dirty="0"/>
              <a:t>): Number of cell (probe) in the column of an FOV.</a:t>
            </a:r>
          </a:p>
          <a:p>
            <a:pPr marL="742950" lvl="1" indent="-285750">
              <a:buFont typeface="Arial" panose="020B0604020202020204" pitchFamily="34" charset="0"/>
              <a:buChar char="•"/>
            </a:pPr>
            <a:r>
              <a:rPr lang="en-US" altLang="zh-TW" sz="2000" dirty="0"/>
              <a:t>Warp matrix (</a:t>
            </a:r>
            <a:r>
              <a:rPr lang="en-US" altLang="zh-TW" sz="2000" dirty="0" err="1"/>
              <a:t>warpmat</a:t>
            </a:r>
            <a:r>
              <a:rPr lang="en-US" altLang="zh-TW" sz="2000" dirty="0"/>
              <a:t>): The given transformation matrix that is used to inform the exact probe position in the fluorescent image.</a:t>
            </a:r>
          </a:p>
          <a:p>
            <a:pPr marL="742950" lvl="1" indent="-285750">
              <a:buFont typeface="Arial" panose="020B0604020202020204" pitchFamily="34" charset="0"/>
              <a:buChar char="•"/>
            </a:pPr>
            <a:r>
              <a:rPr lang="en-US" altLang="zh-TW" sz="2000" dirty="0"/>
              <a:t>Viewer for margin result (</a:t>
            </a:r>
            <a:r>
              <a:rPr lang="en-US" altLang="zh-TW" sz="2000" dirty="0" err="1"/>
              <a:t>v_margin</a:t>
            </a:r>
            <a:r>
              <a:rPr lang="en-US" altLang="zh-TW" sz="2000" dirty="0"/>
              <a:t>): Debug viewer for outputting and viewing the final intensity-extracting area in the fluorescent images.</a:t>
            </a:r>
          </a:p>
          <a:p>
            <a:pPr marL="742950" lvl="1" indent="-285750">
              <a:buFont typeface="Arial" panose="020B0604020202020204" pitchFamily="34" charset="0"/>
              <a:buChar char="•"/>
            </a:pPr>
            <a:r>
              <a:rPr lang="en-US" altLang="zh-TW" sz="2000" dirty="0"/>
              <a:t>Viewer for masking component (</a:t>
            </a:r>
            <a:r>
              <a:rPr lang="en-US" altLang="zh-TW" sz="2000" dirty="0" err="1"/>
              <a:t>v_comp</a:t>
            </a:r>
            <a:r>
              <a:rPr lang="en-US" altLang="zh-TW" sz="2000" dirty="0"/>
              <a:t>): Debug viewer for outputting and viewing the masking label (component) in the fluorescent image.</a:t>
            </a:r>
          </a:p>
          <a:p>
            <a:pPr marL="742950" lvl="1" indent="-285750">
              <a:buFont typeface="Arial" panose="020B0604020202020204" pitchFamily="34" charset="0"/>
              <a:buChar char="•"/>
            </a:pPr>
            <a:r>
              <a:rPr lang="en-US" altLang="zh-TW" sz="2000" dirty="0"/>
              <a:t>Viewer for masking (</a:t>
            </a:r>
            <a:r>
              <a:rPr lang="en-US" altLang="zh-TW" sz="2000" dirty="0" err="1"/>
              <a:t>v_mask</a:t>
            </a:r>
            <a:r>
              <a:rPr lang="en-US" altLang="zh-TW" sz="2000" dirty="0"/>
              <a:t>): Debug viewer for outputting and viewing the masking area in the fluorescent image.</a:t>
            </a:r>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computed statistics and other information (e.g. position, raw image) for each probe.</a:t>
            </a:r>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err="1"/>
              <a:t>ChipImgProc</a:t>
            </a:r>
            <a:r>
              <a:rPr lang="en-US" altLang="zh-TW" sz="2000" dirty="0"/>
              <a:t>: include/</a:t>
            </a:r>
            <a:r>
              <a:rPr lang="en-US" altLang="zh-TW" sz="2000" dirty="0" err="1"/>
              <a:t>ChipImgProc</a:t>
            </a:r>
            <a:r>
              <a:rPr lang="en-US" altLang="zh-TW" sz="2000" dirty="0"/>
              <a:t>/warped_mat.hpp:139</a:t>
            </a:r>
            <a:endParaRPr lang="en-US" altLang="zh-TW" sz="2000" b="0" dirty="0">
              <a:effectLst/>
            </a:endParaRPr>
          </a:p>
        </p:txBody>
      </p:sp>
    </p:spTree>
    <p:extLst>
      <p:ext uri="{BB962C8B-B14F-4D97-AF65-F5344CB8AC3E}">
        <p14:creationId xmlns:p14="http://schemas.microsoft.com/office/powerpoint/2010/main" val="311454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145557"/>
            <a:ext cx="11461709"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use the following steps to generate the large warped mask to identify the real probe position in the raw fluorescent images</a:t>
            </a:r>
            <a:r>
              <a:rPr lang="en-US" altLang="zh-TW" sz="2000" b="0" dirty="0">
                <a:effectLst/>
              </a:rPr>
              <a:t>.</a:t>
            </a:r>
          </a:p>
          <a:p>
            <a:pPr marL="1200150" lvl="2" indent="-285750">
              <a:buFont typeface="Arial" panose="020B0604020202020204" pitchFamily="34" charset="0"/>
              <a:buChar char="•"/>
            </a:pPr>
            <a:r>
              <a:rPr lang="en-US" altLang="zh-TW" sz="2000" b="0" dirty="0">
                <a:effectLst/>
              </a:rPr>
              <a:t>Transform the mask to simulate the real probe position and the range through the given </a:t>
            </a:r>
            <a:r>
              <a:rPr lang="en-US" altLang="zh-TW" sz="2000" dirty="0" err="1"/>
              <a:t>warpmat</a:t>
            </a:r>
            <a:r>
              <a:rPr lang="en-US" altLang="zh-TW" sz="2000" b="0" dirty="0">
                <a:effectLst/>
              </a:rPr>
              <a:t>.</a:t>
            </a:r>
          </a:p>
          <a:p>
            <a:pPr marL="1200150" lvl="2" indent="-285750">
              <a:buFont typeface="Arial" panose="020B0604020202020204" pitchFamily="34" charset="0"/>
              <a:buChar char="•"/>
            </a:pPr>
            <a:r>
              <a:rPr lang="en-US" altLang="zh-TW" sz="2000" dirty="0"/>
              <a:t>Identify the pure signal region for each probe under the convolution operation.</a:t>
            </a:r>
          </a:p>
          <a:p>
            <a:pPr marL="1200150" lvl="2" indent="-285750">
              <a:buFont typeface="Arial" panose="020B0604020202020204" pitchFamily="34" charset="0"/>
              <a:buChar char="•"/>
            </a:pPr>
            <a:r>
              <a:rPr lang="en-US" altLang="zh-TW" sz="2000" b="0" dirty="0">
                <a:effectLst/>
              </a:rPr>
              <a:t>Remove the polluted area for each probe to get the binarized mask.</a:t>
            </a:r>
          </a:p>
          <a:p>
            <a:pPr marL="742950" lvl="1" indent="-285750">
              <a:buFont typeface="Arial" panose="020B0604020202020204" pitchFamily="34" charset="0"/>
              <a:buChar char="•"/>
            </a:pPr>
            <a:r>
              <a:rPr lang="en-US" altLang="zh-TW" sz="2000" dirty="0"/>
              <a:t>After that, this algorithm labels the large warped mask with the natural number.</a:t>
            </a:r>
          </a:p>
          <a:p>
            <a:pPr marL="742950" lvl="1" indent="-285750">
              <a:buFont typeface="Arial" panose="020B0604020202020204" pitchFamily="34" charset="0"/>
              <a:buChar char="•"/>
            </a:pPr>
            <a:r>
              <a:rPr lang="en-US" altLang="zh-TW" sz="2000" b="0" dirty="0">
                <a:effectLst/>
              </a:rPr>
              <a:t>It then stack up all the useful information and create containers for storing the computed information for each probe.</a:t>
            </a:r>
          </a:p>
          <a:p>
            <a:pPr marL="742950" lvl="1" indent="-285750">
              <a:buFont typeface="Arial" panose="020B0604020202020204" pitchFamily="34" charset="0"/>
              <a:buChar char="•"/>
            </a:pPr>
            <a:r>
              <a:rPr lang="en-US" altLang="zh-TW" sz="2000" dirty="0"/>
              <a:t>For each probe, this algorithm follows the procedure below to extract the desired information:</a:t>
            </a:r>
          </a:p>
          <a:p>
            <a:pPr marL="1200150" lvl="2" indent="-285750">
              <a:buFont typeface="Arial" panose="020B0604020202020204" pitchFamily="34" charset="0"/>
              <a:buChar char="•"/>
            </a:pPr>
            <a:r>
              <a:rPr lang="en-US" altLang="zh-TW" sz="2000" b="0" dirty="0">
                <a:effectLst/>
              </a:rPr>
              <a:t>Get the label ID from the corresponding warped mask and compute the subpixel-level information (position, ROI image, warped mask) for that probe.</a:t>
            </a:r>
          </a:p>
          <a:p>
            <a:pPr marL="1200150" lvl="2" indent="-285750">
              <a:buFont typeface="Arial" panose="020B0604020202020204" pitchFamily="34" charset="0"/>
              <a:buChar char="•"/>
            </a:pPr>
            <a:r>
              <a:rPr lang="en-US" altLang="zh-TW" sz="2000" dirty="0"/>
              <a:t>Remove the artificial influence from other probes and the interpolation bias under the subpixel-level domain.</a:t>
            </a:r>
          </a:p>
          <a:p>
            <a:pPr marL="1200150" lvl="2" indent="-285750">
              <a:buFont typeface="Arial" panose="020B0604020202020204" pitchFamily="34" charset="0"/>
              <a:buChar char="•"/>
            </a:pPr>
            <a:r>
              <a:rPr lang="en-US" altLang="zh-TW" sz="2000" b="0" dirty="0">
                <a:effectLst/>
              </a:rPr>
              <a:t>Use the small window to </a:t>
            </a:r>
            <a:r>
              <a:rPr lang="en-US" altLang="zh-TW" sz="2000" dirty="0"/>
              <a:t>compute the desired statistics for that window.</a:t>
            </a:r>
          </a:p>
          <a:p>
            <a:pPr marL="1200150" lvl="2" indent="-285750">
              <a:buFont typeface="Arial" panose="020B0604020202020204" pitchFamily="34" charset="0"/>
              <a:buChar char="•"/>
            </a:pPr>
            <a:r>
              <a:rPr lang="en-US" altLang="zh-TW" sz="2000" b="0" dirty="0">
                <a:effectLst/>
              </a:rPr>
              <a:t>Take the information of some window whose intensity is the most robust as the representative of tha</a:t>
            </a:r>
            <a:r>
              <a:rPr lang="en-US" altLang="zh-TW" sz="2000" dirty="0"/>
              <a:t>t probe.</a:t>
            </a:r>
          </a:p>
          <a:p>
            <a:pPr marL="1200150" lvl="2" indent="-285750">
              <a:buFont typeface="Arial" panose="020B0604020202020204" pitchFamily="34" charset="0"/>
              <a:buChar char="•"/>
            </a:pPr>
            <a:r>
              <a:rPr lang="en-US" altLang="zh-TW" sz="2000" b="0" dirty="0">
                <a:effectLst/>
              </a:rPr>
              <a:t>Store all the information for the downstream analysis and summary.</a:t>
            </a:r>
          </a:p>
        </p:txBody>
      </p:sp>
      <p:sp>
        <p:nvSpPr>
          <p:cNvPr id="4" name="文字方塊 3">
            <a:extLst>
              <a:ext uri="{FF2B5EF4-FFF2-40B4-BE49-F238E27FC236}">
                <a16:creationId xmlns:a16="http://schemas.microsoft.com/office/drawing/2014/main" id="{C9EBC2E4-A6B0-4DAB-9190-EDC291FE1B09}"/>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62844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10" name="圖片 9">
            <a:extLst>
              <a:ext uri="{FF2B5EF4-FFF2-40B4-BE49-F238E27FC236}">
                <a16:creationId xmlns:a16="http://schemas.microsoft.com/office/drawing/2014/main" id="{968CA680-1AC3-4174-92B3-7C4B8CF35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05" y="1883276"/>
            <a:ext cx="10183190" cy="3782328"/>
          </a:xfrm>
          <a:prstGeom prst="rect">
            <a:avLst/>
          </a:prstGeom>
        </p:spPr>
      </p:pic>
    </p:spTree>
    <p:extLst>
      <p:ext uri="{BB962C8B-B14F-4D97-AF65-F5344CB8AC3E}">
        <p14:creationId xmlns:p14="http://schemas.microsoft.com/office/powerpoint/2010/main" val="99556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24" name="矩形 23">
            <a:extLst>
              <a:ext uri="{FF2B5EF4-FFF2-40B4-BE49-F238E27FC236}">
                <a16:creationId xmlns:a16="http://schemas.microsoft.com/office/drawing/2014/main" id="{22318972-EF58-4C92-819D-183328F4519A}"/>
              </a:ext>
            </a:extLst>
          </p:cNvPr>
          <p:cNvSpPr/>
          <p:nvPr/>
        </p:nvSpPr>
        <p:spPr>
          <a:xfrm rot="20608342">
            <a:off x="3538422" y="15164035"/>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5" name="表格 3">
            <a:extLst>
              <a:ext uri="{FF2B5EF4-FFF2-40B4-BE49-F238E27FC236}">
                <a16:creationId xmlns:a16="http://schemas.microsoft.com/office/drawing/2014/main" id="{4E1250F0-6E08-4A78-AF89-84655C4A3992}"/>
              </a:ext>
            </a:extLst>
          </p:cNvPr>
          <p:cNvGraphicFramePr>
            <a:graphicFrameLocks noGrp="1"/>
          </p:cNvGraphicFramePr>
          <p:nvPr/>
        </p:nvGraphicFramePr>
        <p:xfrm>
          <a:off x="2788287" y="14422589"/>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solidFill>
                  </a:tcPr>
                </a:tc>
                <a:tc>
                  <a:txBody>
                    <a:bodyPr/>
                    <a:lstStyle/>
                    <a:p>
                      <a:endParaRPr lang="zh-TW" altLang="en-US" sz="1800" dirty="0"/>
                    </a:p>
                  </a:txBody>
                  <a:tcPr marL="92688" marR="92688" marT="46345" marB="46345">
                    <a:solidFill>
                      <a:srgbClr val="FF0000"/>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solidFill>
                  </a:tcPr>
                </a:tc>
                <a:tc>
                  <a:txBody>
                    <a:bodyPr/>
                    <a:lstStyle/>
                    <a:p>
                      <a:endParaRPr lang="zh-TW" altLang="en-US" sz="1800" dirty="0"/>
                    </a:p>
                  </a:txBody>
                  <a:tcPr marL="92688" marR="92688" marT="46345" marB="46345">
                    <a:solidFill>
                      <a:srgbClr val="7030A0"/>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28" name="矩形 27">
            <a:extLst>
              <a:ext uri="{FF2B5EF4-FFF2-40B4-BE49-F238E27FC236}">
                <a16:creationId xmlns:a16="http://schemas.microsoft.com/office/drawing/2014/main" id="{53471DB4-6D82-4EB3-9C5B-FFB38E97C0CF}"/>
              </a:ext>
            </a:extLst>
          </p:cNvPr>
          <p:cNvSpPr/>
          <p:nvPr/>
        </p:nvSpPr>
        <p:spPr>
          <a:xfrm rot="20608342">
            <a:off x="3911757" y="19390824"/>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9" name="表格 3">
            <a:extLst>
              <a:ext uri="{FF2B5EF4-FFF2-40B4-BE49-F238E27FC236}">
                <a16:creationId xmlns:a16="http://schemas.microsoft.com/office/drawing/2014/main" id="{61E5A7DB-276F-41ED-9F99-5D287DA6F403}"/>
              </a:ext>
            </a:extLst>
          </p:cNvPr>
          <p:cNvGraphicFramePr>
            <a:graphicFrameLocks noGrp="1"/>
          </p:cNvGraphicFramePr>
          <p:nvPr/>
        </p:nvGraphicFramePr>
        <p:xfrm>
          <a:off x="3161622" y="18649378"/>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30" name="矩形 29">
            <a:extLst>
              <a:ext uri="{FF2B5EF4-FFF2-40B4-BE49-F238E27FC236}">
                <a16:creationId xmlns:a16="http://schemas.microsoft.com/office/drawing/2014/main" id="{D0CB0631-67BF-46A9-94C4-4DF84783E039}"/>
              </a:ext>
            </a:extLst>
          </p:cNvPr>
          <p:cNvSpPr/>
          <p:nvPr/>
        </p:nvSpPr>
        <p:spPr>
          <a:xfrm rot="20608342">
            <a:off x="9061747" y="17699429"/>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31" name="表格 3">
            <a:extLst>
              <a:ext uri="{FF2B5EF4-FFF2-40B4-BE49-F238E27FC236}">
                <a16:creationId xmlns:a16="http://schemas.microsoft.com/office/drawing/2014/main" id="{E68E128B-06C0-4C9E-87F5-4053DB7349B1}"/>
              </a:ext>
            </a:extLst>
          </p:cNvPr>
          <p:cNvGraphicFramePr>
            <a:graphicFrameLocks noGrp="1"/>
          </p:cNvGraphicFramePr>
          <p:nvPr/>
        </p:nvGraphicFramePr>
        <p:xfrm>
          <a:off x="8311612" y="16957983"/>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pic>
        <p:nvPicPr>
          <p:cNvPr id="3" name="圖片 2">
            <a:extLst>
              <a:ext uri="{FF2B5EF4-FFF2-40B4-BE49-F238E27FC236}">
                <a16:creationId xmlns:a16="http://schemas.microsoft.com/office/drawing/2014/main" id="{F47E87B8-4EC2-4ACA-9C94-878F1FF1E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87" y="1800610"/>
            <a:ext cx="10465825" cy="3785099"/>
          </a:xfrm>
          <a:prstGeom prst="rect">
            <a:avLst/>
          </a:prstGeom>
        </p:spPr>
      </p:pic>
    </p:spTree>
    <p:extLst>
      <p:ext uri="{BB962C8B-B14F-4D97-AF65-F5344CB8AC3E}">
        <p14:creationId xmlns:p14="http://schemas.microsoft.com/office/powerpoint/2010/main" val="240992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3" name="圖片 2">
            <a:extLst>
              <a:ext uri="{FF2B5EF4-FFF2-40B4-BE49-F238E27FC236}">
                <a16:creationId xmlns:a16="http://schemas.microsoft.com/office/drawing/2014/main" id="{7DA6AE86-8B67-4389-8C5F-9976A6F4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20" y="1918374"/>
            <a:ext cx="10510160" cy="3793411"/>
          </a:xfrm>
          <a:prstGeom prst="rect">
            <a:avLst/>
          </a:prstGeom>
        </p:spPr>
      </p:pic>
    </p:spTree>
    <p:extLst>
      <p:ext uri="{BB962C8B-B14F-4D97-AF65-F5344CB8AC3E}">
        <p14:creationId xmlns:p14="http://schemas.microsoft.com/office/powerpoint/2010/main" val="265537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6" name="圖片 5">
            <a:extLst>
              <a:ext uri="{FF2B5EF4-FFF2-40B4-BE49-F238E27FC236}">
                <a16:creationId xmlns:a16="http://schemas.microsoft.com/office/drawing/2014/main" id="{BF6C23EB-9E62-4958-998C-6A3644B59A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985" y="1857413"/>
            <a:ext cx="12048030" cy="4037254"/>
          </a:xfrm>
          <a:prstGeom prst="rect">
            <a:avLst/>
          </a:prstGeom>
        </p:spPr>
      </p:pic>
    </p:spTree>
    <p:extLst>
      <p:ext uri="{BB962C8B-B14F-4D97-AF65-F5344CB8AC3E}">
        <p14:creationId xmlns:p14="http://schemas.microsoft.com/office/powerpoint/2010/main" val="8000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Random Based</a:t>
            </a:r>
            <a:endParaRPr lang="zh-TW" altLang="en-US" sz="6000" dirty="0"/>
          </a:p>
        </p:txBody>
      </p:sp>
      <p:sp>
        <p:nvSpPr>
          <p:cNvPr id="3" name="文字方塊 2">
            <a:extLst>
              <a:ext uri="{FF2B5EF4-FFF2-40B4-BE49-F238E27FC236}">
                <a16:creationId xmlns:a16="http://schemas.microsoft.com/office/drawing/2014/main" id="{0485F183-6598-40FC-B628-06CFAC3BF29B}"/>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a:t>
            </a:r>
            <a:r>
              <a:rPr lang="en-US" altLang="zh-TW" sz="2000" dirty="0" err="1"/>
              <a:t>ArUco</a:t>
            </a:r>
            <a:r>
              <a:rPr lang="en-US" altLang="zh-TW" sz="2000" dirty="0"/>
              <a:t> Marker Detection</a:t>
            </a:r>
            <a:endParaRPr lang="zh-TW" altLang="en-US" sz="2000" dirty="0"/>
          </a:p>
        </p:txBody>
      </p:sp>
    </p:spTree>
    <p:extLst>
      <p:ext uri="{BB962C8B-B14F-4D97-AF65-F5344CB8AC3E}">
        <p14:creationId xmlns:p14="http://schemas.microsoft.com/office/powerpoint/2010/main" val="49664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375984" cy="557075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i="0" dirty="0">
                <a:effectLst/>
              </a:rPr>
              <a:t>Number of marker counts </a:t>
            </a:r>
            <a:r>
              <a:rPr lang="en-US" altLang="zh-TW" sz="2000" b="0" dirty="0">
                <a:effectLst/>
              </a:rPr>
              <a:t>(</a:t>
            </a:r>
            <a:r>
              <a:rPr lang="en-US" altLang="zh-TW" sz="2000" b="0" dirty="0" err="1">
                <a:effectLst/>
              </a:rPr>
              <a:t>nms_count</a:t>
            </a:r>
            <a:r>
              <a:rPr lang="en-US" altLang="zh-TW" sz="2000" b="0" dirty="0">
                <a:effectLst/>
              </a:rPr>
              <a:t>_): The maximum number of counts of </a:t>
            </a:r>
            <a:r>
              <a:rPr lang="en-US" altLang="zh-TW" sz="2000" b="0" dirty="0" err="1">
                <a:effectLst/>
              </a:rPr>
              <a:t>ArUco</a:t>
            </a:r>
            <a:r>
              <a:rPr lang="en-US" altLang="zh-TW" sz="2000" b="0" dirty="0">
                <a:effectLst/>
              </a:rPr>
              <a:t> markers in an FOV. For example, the number of marker counts is nine for the Yz01 and Banff chip.</a:t>
            </a:r>
          </a:p>
          <a:p>
            <a:pPr marL="742950" lvl="1" indent="-285750">
              <a:buFont typeface="Arial" panose="020B0604020202020204" pitchFamily="34" charset="0"/>
              <a:buChar char="•"/>
            </a:pPr>
            <a:r>
              <a:rPr lang="en-US" altLang="zh-TW" sz="2000" b="0" i="0" dirty="0">
                <a:effectLst/>
              </a:rPr>
              <a:t>Length of radius </a:t>
            </a:r>
            <a:r>
              <a:rPr lang="en-US" altLang="zh-TW" sz="2000" b="0" dirty="0">
                <a:effectLst/>
              </a:rPr>
              <a:t>(</a:t>
            </a:r>
            <a:r>
              <a:rPr lang="en-US" altLang="zh-TW" sz="2000" b="0" dirty="0" err="1">
                <a:effectLst/>
              </a:rPr>
              <a:t>nms_radius</a:t>
            </a:r>
            <a:r>
              <a:rPr lang="en-US" altLang="zh-TW" sz="2000" b="0" dirty="0">
                <a:effectLst/>
              </a:rPr>
              <a:t>_): The minimum distance (pixel) between each </a:t>
            </a:r>
            <a:r>
              <a:rPr lang="en-US" altLang="zh-TW" sz="2000" b="0" dirty="0" err="1">
                <a:effectLst/>
              </a:rPr>
              <a:t>ArUco</a:t>
            </a:r>
            <a:r>
              <a:rPr lang="en-US" altLang="zh-TW" sz="2000" b="0" dirty="0">
                <a:effectLst/>
              </a:rPr>
              <a:t> markers.</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sorted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 (Use sorted </a:t>
            </a:r>
            <a:r>
              <a:rPr lang="en-US" altLang="zh-TW" sz="2000" b="0" dirty="0" err="1">
                <a:effectLst/>
              </a:rPr>
              <a:t>ArUco</a:t>
            </a:r>
            <a:r>
              <a:rPr lang="en-US" altLang="zh-TW" sz="2000" b="0" dirty="0">
                <a:effectLst/>
              </a:rPr>
              <a:t> IDs to filter the unreasonable </a:t>
            </a:r>
            <a:r>
              <a:rPr lang="en-US" altLang="zh-TW" sz="2000" b="0" dirty="0" err="1">
                <a:effectLst/>
              </a:rPr>
              <a:t>ArUco</a:t>
            </a:r>
            <a:r>
              <a:rPr lang="en-US" altLang="zh-TW" sz="2000" b="0" dirty="0">
                <a:effectLst/>
              </a:rPr>
              <a:t> IDs)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include/summit/app/grid/aruco_setter.hpp:81</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5592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050307"/>
            <a:ext cx="1120453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The search procedure can be classified into two stages further (pixel-level search &amp; subpixel-level correction).</a:t>
            </a:r>
          </a:p>
          <a:p>
            <a:pPr marL="742950" lvl="1" indent="-285750">
              <a:buFont typeface="Arial" panose="020B0604020202020204" pitchFamily="34" charset="0"/>
              <a:buChar char="•"/>
            </a:pPr>
            <a:r>
              <a:rPr lang="en-US" altLang="zh-TW" sz="2000" b="0" dirty="0">
                <a:effectLst/>
              </a:rPr>
              <a:t>Repeat the following pixel-level search procedure </a:t>
            </a:r>
            <a:r>
              <a:rPr lang="en-US" altLang="zh-TW" sz="2000" b="0" dirty="0" err="1">
                <a:effectLst/>
              </a:rPr>
              <a:t>nms_count</a:t>
            </a:r>
            <a:r>
              <a:rPr lang="en-US" altLang="zh-TW" sz="2000" b="0" dirty="0">
                <a:effectLst/>
              </a:rPr>
              <a:t> times to detect all the possible markers positions:</a:t>
            </a:r>
          </a:p>
          <a:p>
            <a:pPr marL="1371600" lvl="2" indent="-457200">
              <a:buAutoNum type="arabicPeriod"/>
            </a:pPr>
            <a:r>
              <a:rPr lang="en-US" altLang="zh-TW" sz="2000" dirty="0"/>
              <a:t>Identify the most similar region to the marker frame in an FOV by using marker frame template (</a:t>
            </a:r>
            <a:r>
              <a:rPr lang="en-US" altLang="zh-TW" sz="2000" dirty="0" err="1"/>
              <a:t>templ</a:t>
            </a:r>
            <a:r>
              <a:rPr lang="en-US" altLang="zh-TW" sz="2000" dirty="0"/>
              <a:t>) and marker frame mask (mask), and take that region as the true marker position.</a:t>
            </a:r>
          </a:p>
          <a:p>
            <a:pPr marL="1371600" lvl="2" indent="-457200">
              <a:buAutoNum type="arabicPeriod"/>
            </a:pPr>
            <a:r>
              <a:rPr lang="en-US" altLang="zh-TW" sz="2000" b="0" dirty="0">
                <a:effectLst/>
              </a:rPr>
              <a:t>(For some markers,) Decode the </a:t>
            </a:r>
            <a:r>
              <a:rPr lang="en-US" altLang="zh-TW" sz="2000" b="0" dirty="0" err="1">
                <a:effectLst/>
              </a:rPr>
              <a:t>ArUco</a:t>
            </a:r>
            <a:r>
              <a:rPr lang="en-US" altLang="zh-TW" sz="2000" b="0" dirty="0">
                <a:effectLst/>
              </a:rPr>
              <a:t> code in the marker frame found in the previous step</a:t>
            </a:r>
            <a:r>
              <a:rPr lang="zh-TW" altLang="en-US" sz="2000" b="0" dirty="0">
                <a:effectLst/>
              </a:rPr>
              <a:t> </a:t>
            </a:r>
            <a:r>
              <a:rPr lang="en-US" altLang="zh-TW" sz="2000" b="0" dirty="0">
                <a:effectLst/>
              </a:rPr>
              <a:t>to make sure the detected object is the </a:t>
            </a:r>
            <a:r>
              <a:rPr lang="en-US" altLang="zh-TW" sz="2000" b="0" dirty="0" err="1">
                <a:effectLst/>
              </a:rPr>
              <a:t>ArUco</a:t>
            </a:r>
            <a:r>
              <a:rPr lang="en-US" altLang="zh-TW" sz="2000" b="0" dirty="0">
                <a:effectLst/>
              </a:rPr>
              <a:t> marker.</a:t>
            </a:r>
          </a:p>
          <a:p>
            <a:pPr marL="1371600" lvl="2" indent="-457200">
              <a:buAutoNum type="arabicPeriod"/>
            </a:pPr>
            <a:r>
              <a:rPr lang="en-US" altLang="zh-TW" sz="2000" b="0" dirty="0">
                <a:effectLst/>
              </a:rPr>
              <a:t>To find the position of the next marker frame more accurately, we take the current marker as the center, and exclude an user-defined circular region indicating the non-optimal matching locations.</a:t>
            </a:r>
          </a:p>
          <a:p>
            <a:pPr marL="742950" lvl="1" indent="-285750">
              <a:buFont typeface="Arial" panose="020B0604020202020204" pitchFamily="34" charset="0"/>
              <a:buChar char="•"/>
            </a:pPr>
            <a:r>
              <a:rPr lang="en-US" altLang="zh-TW" sz="2000" b="0" dirty="0">
                <a:effectLst/>
              </a:rPr>
              <a:t>Pick the marker image with the highest matching score as the new template from the above procedure, and use that new template to correct the subpixel-level </a:t>
            </a:r>
            <a:r>
              <a:rPr lang="en-US" altLang="zh-TW" sz="2000" dirty="0"/>
              <a:t>bias</a:t>
            </a:r>
            <a:r>
              <a:rPr lang="en-US" altLang="zh-TW" sz="2000" b="0" dirty="0">
                <a:effectLst/>
              </a:rPr>
              <a:t> and estimate the new corresponding matching score.</a:t>
            </a:r>
          </a:p>
          <a:p>
            <a:pPr marL="742950" lvl="1" indent="-285750">
              <a:buFont typeface="Arial" panose="020B0604020202020204" pitchFamily="34" charset="0"/>
              <a:buChar char="•"/>
            </a:pPr>
            <a:r>
              <a:rPr lang="en-US" altLang="zh-TW" sz="2000" b="0" dirty="0">
                <a:effectLst/>
              </a:rPr>
              <a:t>Decode all the detected </a:t>
            </a:r>
            <a:r>
              <a:rPr lang="en-US" altLang="zh-TW" sz="2000" b="0" dirty="0" err="1">
                <a:effectLst/>
              </a:rPr>
              <a:t>ArUco</a:t>
            </a:r>
            <a:r>
              <a:rPr lang="en-US" altLang="zh-TW" sz="2000" b="0" dirty="0">
                <a:effectLst/>
              </a:rPr>
              <a:t> markers, and store all the information (</a:t>
            </a:r>
            <a:r>
              <a:rPr lang="en-US" altLang="zh-TW" sz="2000" b="0" dirty="0" err="1">
                <a:effectLst/>
              </a:rPr>
              <a:t>ArUco</a:t>
            </a:r>
            <a:r>
              <a:rPr lang="en-US" altLang="zh-TW" sz="2000" b="0" dirty="0">
                <a:effectLst/>
              </a:rPr>
              <a:t> ID, matching score, detected marker position) into a sorted collection (sorted by the </a:t>
            </a:r>
            <a:r>
              <a:rPr lang="en-US" altLang="zh-TW" sz="2000" b="0" dirty="0" err="1">
                <a:effectLst/>
              </a:rPr>
              <a:t>ArUco</a:t>
            </a:r>
            <a:r>
              <a:rPr lang="en-US" altLang="zh-TW" sz="2000" b="0" dirty="0">
                <a:effectLst/>
              </a:rPr>
              <a:t> ID and matching score).</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29038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pic>
        <p:nvPicPr>
          <p:cNvPr id="12" name="圖片 11">
            <a:extLst>
              <a:ext uri="{FF2B5EF4-FFF2-40B4-BE49-F238E27FC236}">
                <a16:creationId xmlns:a16="http://schemas.microsoft.com/office/drawing/2014/main" id="{93D597B6-C8EE-4ACA-A7FF-2B1393591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7" y="1045413"/>
            <a:ext cx="11621306" cy="5719212"/>
          </a:xfrm>
          <a:prstGeom prst="rect">
            <a:avLst/>
          </a:prstGeom>
        </p:spPr>
      </p:pic>
    </p:spTree>
    <p:extLst>
      <p:ext uri="{BB962C8B-B14F-4D97-AF65-F5344CB8AC3E}">
        <p14:creationId xmlns:p14="http://schemas.microsoft.com/office/powerpoint/2010/main" val="193908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Fusion Array</a:t>
            </a:r>
            <a:endParaRPr lang="zh-TW" altLang="en-US" sz="6000" dirty="0"/>
          </a:p>
        </p:txBody>
      </p:sp>
      <p:sp>
        <p:nvSpPr>
          <p:cNvPr id="3" name="文字方塊 2">
            <a:extLst>
              <a:ext uri="{FF2B5EF4-FFF2-40B4-BE49-F238E27FC236}">
                <a16:creationId xmlns:a16="http://schemas.microsoft.com/office/drawing/2014/main" id="{DD718E58-647B-4BFC-BDE9-4B7C6DDD3922}"/>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General, Fluorescent Marker Detection</a:t>
            </a:r>
            <a:endParaRPr lang="zh-TW" altLang="en-US" sz="2000" dirty="0"/>
          </a:p>
        </p:txBody>
      </p:sp>
    </p:spTree>
    <p:extLst>
      <p:ext uri="{BB962C8B-B14F-4D97-AF65-F5344CB8AC3E}">
        <p14:creationId xmlns:p14="http://schemas.microsoft.com/office/powerpoint/2010/main" val="271657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general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dirty="0">
                <a:effectLst/>
              </a:rPr>
              <a:t>Image template columns (</a:t>
            </a:r>
            <a:r>
              <a:rPr lang="en-US" altLang="zh-TW" sz="2000" b="0" dirty="0" err="1">
                <a:effectLst/>
              </a:rPr>
              <a:t>img_templ_cols</a:t>
            </a:r>
            <a:r>
              <a:rPr lang="en-US" altLang="zh-TW" sz="2000" b="0" dirty="0">
                <a:effectLst/>
              </a:rPr>
              <a:t>): </a:t>
            </a:r>
            <a:r>
              <a:rPr lang="en-US" altLang="zh-TW" sz="2000" dirty="0"/>
              <a:t>Number of column in the t</a:t>
            </a:r>
            <a:r>
              <a:rPr lang="en-US" altLang="zh-TW" sz="2000" b="0" dirty="0">
                <a:effectLst/>
              </a:rPr>
              <a:t>emplate image.</a:t>
            </a:r>
          </a:p>
          <a:p>
            <a:pPr marL="742950" lvl="1" indent="-285750">
              <a:buFont typeface="Arial" panose="020B0604020202020204" pitchFamily="34" charset="0"/>
              <a:buChar char="•"/>
            </a:pPr>
            <a:r>
              <a:rPr lang="en-US" altLang="zh-TW" sz="2000" b="0" dirty="0">
                <a:effectLst/>
              </a:rPr>
              <a:t>Image template rows (</a:t>
            </a:r>
            <a:r>
              <a:rPr lang="en-US" altLang="zh-TW" sz="2000" b="0" dirty="0" err="1">
                <a:effectLst/>
              </a:rPr>
              <a:t>img_templ_rows</a:t>
            </a:r>
            <a:r>
              <a:rPr lang="en-US" altLang="zh-TW" sz="2000" b="0" dirty="0">
                <a:effectLst/>
              </a:rPr>
              <a:t>): </a:t>
            </a:r>
            <a:r>
              <a:rPr lang="en-US" altLang="zh-TW" sz="2000" dirty="0"/>
              <a:t>Number of </a:t>
            </a:r>
            <a:r>
              <a:rPr lang="en-US" altLang="zh-TW" sz="2000" b="0" dirty="0">
                <a:effectLst/>
              </a:rPr>
              <a:t>row </a:t>
            </a:r>
            <a:r>
              <a:rPr lang="en-US" altLang="zh-TW" sz="2000" dirty="0"/>
              <a:t>in</a:t>
            </a:r>
            <a:r>
              <a:rPr lang="en-US" altLang="zh-TW" sz="2000" b="0" dirty="0">
                <a:effectLst/>
              </a:rPr>
              <a:t> the template image.</a:t>
            </a:r>
            <a:endParaRPr lang="en-US" altLang="zh-TW" sz="2000" b="0" i="0" dirty="0">
              <a:effectLst/>
            </a:endParaRPr>
          </a:p>
          <a:p>
            <a:pPr marL="742950" lvl="1" indent="-285750">
              <a:buFont typeface="Arial" panose="020B0604020202020204" pitchFamily="34" charset="0"/>
              <a:buChar char="•"/>
            </a:pPr>
            <a:r>
              <a:rPr lang="en-US" altLang="zh-TW" sz="2000" b="0" dirty="0">
                <a:effectLst/>
              </a:rPr>
              <a:t>Marker layout (</a:t>
            </a:r>
            <a:r>
              <a:rPr lang="en-US" altLang="zh-TW" sz="2000" b="0" dirty="0" err="1">
                <a:effectLst/>
              </a:rPr>
              <a:t>mk_layout</a:t>
            </a:r>
            <a:r>
              <a:rPr lang="en-US" altLang="zh-TW" sz="2000" b="0" dirty="0">
                <a:effectLst/>
              </a:rPr>
              <a:t>): </a:t>
            </a:r>
            <a:r>
              <a:rPr lang="en-US" altLang="zh-TW" sz="2000" dirty="0"/>
              <a:t>Marker layout that is generated from the GDS spec.</a:t>
            </a:r>
            <a:endParaRPr lang="en-US" altLang="zh-TW" sz="2000" b="0" dirty="0">
              <a:effectLst/>
            </a:endParaRPr>
          </a:p>
          <a:p>
            <a:pPr marL="742950" lvl="1" indent="-285750">
              <a:buFont typeface="Arial" panose="020B0604020202020204" pitchFamily="34" charset="0"/>
              <a:buChar char="•"/>
            </a:pPr>
            <a:r>
              <a:rPr lang="en-US" altLang="zh-TW" sz="2000" dirty="0"/>
              <a:t>unit: Unit specifying the current working environment for input images, the algorithm, and the output results unit (PX, CELL).</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213199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307482"/>
            <a:ext cx="10128209" cy="4832092"/>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endParaRPr lang="en-US" altLang="zh-TW" sz="2000" b="0" dirty="0">
              <a:effectLst/>
            </a:endParaRPr>
          </a:p>
          <a:p>
            <a:pPr marL="742950" lvl="1" indent="-285750">
              <a:buFont typeface="Arial" panose="020B0604020202020204" pitchFamily="34" charset="0"/>
              <a:buChar char="•"/>
            </a:pPr>
            <a:r>
              <a:rPr lang="en-US" altLang="zh-TW" sz="2000" b="0" dirty="0">
                <a:effectLst/>
              </a:rPr>
              <a:t>This algorithm first use the spec of chips to generate the candidate marker regions</a:t>
            </a:r>
            <a:r>
              <a:rPr lang="zh-TW" altLang="en-US" sz="2000" b="0" dirty="0">
                <a:effectLst/>
              </a:rPr>
              <a:t> </a:t>
            </a:r>
            <a:r>
              <a:rPr lang="en-US" altLang="zh-TW" sz="2000" b="0" dirty="0">
                <a:effectLst/>
              </a:rPr>
              <a:t>to narrow down the searching area.</a:t>
            </a:r>
          </a:p>
          <a:p>
            <a:pPr marL="742950" lvl="1" indent="-285750">
              <a:buFont typeface="Arial" panose="020B0604020202020204" pitchFamily="34" charset="0"/>
              <a:buChar char="•"/>
            </a:pPr>
            <a:r>
              <a:rPr lang="en-US" altLang="zh-TW" sz="2000" dirty="0"/>
              <a:t>From each candidate marker region of the corresponding alignment marker, use the marker frame template (</a:t>
            </a:r>
            <a:r>
              <a:rPr lang="en-US" altLang="zh-TW" sz="2000" dirty="0" err="1"/>
              <a:t>templ</a:t>
            </a:r>
            <a:r>
              <a:rPr lang="en-US" altLang="zh-TW" sz="2000" dirty="0"/>
              <a:t>) and marker frame mask (mask) to Identify the pixel-level marker position.</a:t>
            </a:r>
            <a:endParaRPr lang="en-US" altLang="zh-TW" sz="2000" b="0" dirty="0">
              <a:effectLst/>
            </a:endParaRPr>
          </a:p>
          <a:p>
            <a:pPr marL="742950" lvl="1" indent="-285750">
              <a:buFont typeface="Arial" panose="020B0604020202020204" pitchFamily="34" charset="0"/>
              <a:buChar char="•"/>
            </a:pPr>
            <a:r>
              <a:rPr lang="en-US" altLang="zh-TW" sz="2000" dirty="0"/>
              <a:t>To improve the efficiency, this algorithm first detect marker positions in the downsampled images, and use those rough positions to find the accurate position in the original scale image.</a:t>
            </a:r>
            <a:endParaRPr lang="en-US" altLang="zh-TW" sz="2000" b="0" dirty="0">
              <a:effectLst/>
            </a:endParaRPr>
          </a:p>
          <a:p>
            <a:pPr marL="742950" lvl="1" indent="-285750">
              <a:buFont typeface="Arial" panose="020B0604020202020204" pitchFamily="34" charset="0"/>
              <a:buChar char="•"/>
            </a:pPr>
            <a:r>
              <a:rPr lang="en-US" altLang="zh-TW" sz="2000" dirty="0"/>
              <a:t>S</a:t>
            </a:r>
            <a:r>
              <a:rPr lang="en-US" altLang="zh-TW" sz="2000" b="0" dirty="0">
                <a:effectLst/>
              </a:rPr>
              <a:t>tore all the information (row ID and column ID of the alignment markers, matching score, detected marker position) into a collection.</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include/summit/app/grid/probe_ch_proc_setter.hpp: 56</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39200479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2246</Words>
  <Application>Microsoft Office PowerPoint</Application>
  <PresentationFormat>寬螢幕</PresentationFormat>
  <Paragraphs>161</Paragraphs>
  <Slides>25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25</vt:i4>
      </vt:variant>
    </vt:vector>
  </HeadingPairs>
  <TitlesOfParts>
    <vt:vector size="29" baseType="lpstr">
      <vt:lpstr>Arial</vt:lpstr>
      <vt:lpstr>Calibri</vt:lpstr>
      <vt:lpstr>Calibri Light</vt:lpstr>
      <vt:lpstr>Office 佈景主題</vt:lpstr>
      <vt:lpstr>ChipImgProc Documents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ChipImgProc Documents</dc:title>
  <dc:creator>Jeff Ho (何奇軒)</dc:creator>
  <cp:lastModifiedBy>Jeff Ho (何奇軒)</cp:lastModifiedBy>
  <cp:revision>4</cp:revision>
  <dcterms:created xsi:type="dcterms:W3CDTF">2022-01-19T07:24:07Z</dcterms:created>
  <dcterms:modified xsi:type="dcterms:W3CDTF">2022-01-19T08:05:03Z</dcterms:modified>
</cp:coreProperties>
</file>