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7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6" r:id="rId3"/>
    <p:sldId id="328" r:id="rId4"/>
    <p:sldId id="330" r:id="rId5"/>
    <p:sldId id="329" r:id="rId6"/>
    <p:sldId id="264" r:id="rId7"/>
    <p:sldId id="331" r:id="rId8"/>
    <p:sldId id="286" r:id="rId9"/>
    <p:sldId id="308" r:id="rId10"/>
    <p:sldId id="291" r:id="rId11"/>
    <p:sldId id="315" r:id="rId12"/>
    <p:sldId id="316" r:id="rId13"/>
    <p:sldId id="327" r:id="rId14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83C6"/>
    <a:srgbClr val="EAB200"/>
    <a:srgbClr val="D2DDEC"/>
    <a:srgbClr val="004F60"/>
    <a:srgbClr val="00768E"/>
    <a:srgbClr val="0089A4"/>
    <a:srgbClr val="FF0026"/>
    <a:srgbClr val="6A6A6A"/>
    <a:srgbClr val="FFC00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72" autoAdjust="0"/>
    <p:restoredTop sz="94439" autoAdjust="0"/>
  </p:normalViewPr>
  <p:slideViewPr>
    <p:cSldViewPr snapToGrid="0">
      <p:cViewPr varScale="1">
        <p:scale>
          <a:sx n="73" d="100"/>
          <a:sy n="73" d="100"/>
        </p:scale>
        <p:origin x="27" y="4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9A26FF-7830-4F5C-AB93-2E7D64682BA3}" type="doc">
      <dgm:prSet loTypeId="urn:microsoft.com/office/officeart/2005/8/layout/funnel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23D27D9-081D-4B0E-89C6-5B79BC254835}">
      <dgm:prSet phldrT="[文字]" custT="1"/>
      <dgm:spPr>
        <a:solidFill>
          <a:srgbClr val="EAB200"/>
        </a:solidFill>
      </dgm:spPr>
      <dgm:t>
        <a:bodyPr/>
        <a:lstStyle/>
        <a:p>
          <a:r>
            <a:rPr lang="en-US" altLang="zh-TW" sz="1200" dirty="0" smtClean="0"/>
            <a:t>Machine Learning</a:t>
          </a:r>
          <a:endParaRPr lang="zh-TW" altLang="en-US" sz="1200" dirty="0"/>
        </a:p>
      </dgm:t>
    </dgm:pt>
    <dgm:pt modelId="{9A7AA651-F85D-4CA4-976B-775D1B5BA10E}" type="parTrans" cxnId="{CA777F52-396D-459A-BEAD-69F6CA8CDAFA}">
      <dgm:prSet/>
      <dgm:spPr/>
      <dgm:t>
        <a:bodyPr/>
        <a:lstStyle/>
        <a:p>
          <a:endParaRPr lang="zh-TW" altLang="en-US"/>
        </a:p>
      </dgm:t>
    </dgm:pt>
    <dgm:pt modelId="{04794519-1952-4F10-AB7E-DC0ABB4587E6}" type="sibTrans" cxnId="{CA777F52-396D-459A-BEAD-69F6CA8CDAFA}">
      <dgm:prSet/>
      <dgm:spPr/>
      <dgm:t>
        <a:bodyPr/>
        <a:lstStyle/>
        <a:p>
          <a:endParaRPr lang="zh-TW" altLang="en-US"/>
        </a:p>
      </dgm:t>
    </dgm:pt>
    <dgm:pt modelId="{BD43D729-148D-47E1-AD30-D9714CFFF5C6}">
      <dgm:prSet phldrT="[文字]" custT="1"/>
      <dgm:spPr>
        <a:solidFill>
          <a:srgbClr val="00B050"/>
        </a:solidFill>
      </dgm:spPr>
      <dgm:t>
        <a:bodyPr/>
        <a:lstStyle/>
        <a:p>
          <a:r>
            <a:rPr lang="en-US" altLang="zh-TW" sz="1800" b="1" dirty="0" smtClean="0"/>
            <a:t>Programming</a:t>
          </a:r>
          <a:endParaRPr lang="zh-TW" altLang="en-US" sz="1800" b="1" dirty="0"/>
        </a:p>
      </dgm:t>
    </dgm:pt>
    <dgm:pt modelId="{AF1A6B05-07C9-4CDC-B579-E35DE4C1E315}" type="parTrans" cxnId="{A160FD7C-52D1-4658-9AA2-D5E6E332BCAF}">
      <dgm:prSet/>
      <dgm:spPr/>
      <dgm:t>
        <a:bodyPr/>
        <a:lstStyle/>
        <a:p>
          <a:endParaRPr lang="zh-TW" altLang="en-US"/>
        </a:p>
      </dgm:t>
    </dgm:pt>
    <dgm:pt modelId="{52E10CF2-B082-448C-BB82-73AF44FB94B0}" type="sibTrans" cxnId="{A160FD7C-52D1-4658-9AA2-D5E6E332BCAF}">
      <dgm:prSet/>
      <dgm:spPr/>
      <dgm:t>
        <a:bodyPr/>
        <a:lstStyle/>
        <a:p>
          <a:endParaRPr lang="zh-TW" altLang="en-US"/>
        </a:p>
      </dgm:t>
    </dgm:pt>
    <dgm:pt modelId="{7CCA6108-BBAB-4DFF-ACBC-C07D63DD973C}">
      <dgm:prSet phldrT="[文字]"/>
      <dgm:spPr/>
      <dgm:t>
        <a:bodyPr/>
        <a:lstStyle/>
        <a:p>
          <a:r>
            <a:rPr lang="en-US" altLang="zh-TW" b="1" dirty="0" smtClean="0"/>
            <a:t>Senior Data Scientist</a:t>
          </a:r>
          <a:endParaRPr lang="zh-TW" altLang="en-US" b="1" dirty="0"/>
        </a:p>
      </dgm:t>
    </dgm:pt>
    <dgm:pt modelId="{FEE1FB37-0F34-499C-9A42-8090FE7100A9}" type="parTrans" cxnId="{EB4368AC-5C75-4EE4-93D9-C2683B594363}">
      <dgm:prSet/>
      <dgm:spPr/>
      <dgm:t>
        <a:bodyPr/>
        <a:lstStyle/>
        <a:p>
          <a:endParaRPr lang="zh-TW" altLang="en-US"/>
        </a:p>
      </dgm:t>
    </dgm:pt>
    <dgm:pt modelId="{C20CC453-1008-455B-B74C-8032BA8CA295}" type="sibTrans" cxnId="{EB4368AC-5C75-4EE4-93D9-C2683B594363}">
      <dgm:prSet/>
      <dgm:spPr/>
      <dgm:t>
        <a:bodyPr/>
        <a:lstStyle/>
        <a:p>
          <a:endParaRPr lang="zh-TW" altLang="en-US"/>
        </a:p>
      </dgm:t>
    </dgm:pt>
    <dgm:pt modelId="{99059A99-08BC-442B-B935-C54BF630A5CB}">
      <dgm:prSet phldrT="[文字]" custT="1"/>
      <dgm:spPr>
        <a:solidFill>
          <a:srgbClr val="EAB200"/>
        </a:solidFill>
      </dgm:spPr>
      <dgm:t>
        <a:bodyPr/>
        <a:lstStyle/>
        <a:p>
          <a:r>
            <a:rPr lang="en-US" altLang="zh-TW" sz="1800" b="1" dirty="0" smtClean="0"/>
            <a:t>Algorithm</a:t>
          </a:r>
          <a:endParaRPr lang="zh-TW" altLang="en-US" sz="1800" b="1" dirty="0"/>
        </a:p>
      </dgm:t>
    </dgm:pt>
    <dgm:pt modelId="{FBFCA747-807B-4E4C-907C-6BEB9C4B9B6A}" type="parTrans" cxnId="{2075C529-5236-4DFD-A0E9-A8FD313268CB}">
      <dgm:prSet/>
      <dgm:spPr/>
      <dgm:t>
        <a:bodyPr/>
        <a:lstStyle/>
        <a:p>
          <a:endParaRPr lang="zh-TW" altLang="en-US"/>
        </a:p>
      </dgm:t>
    </dgm:pt>
    <dgm:pt modelId="{822AAF87-4126-4FFB-A058-879B73C7933E}" type="sibTrans" cxnId="{2075C529-5236-4DFD-A0E9-A8FD313268CB}">
      <dgm:prSet/>
      <dgm:spPr/>
      <dgm:t>
        <a:bodyPr/>
        <a:lstStyle/>
        <a:p>
          <a:endParaRPr lang="zh-TW" altLang="en-US"/>
        </a:p>
      </dgm:t>
    </dgm:pt>
    <dgm:pt modelId="{A78061A3-EB0A-4385-8F09-8EFEE4E0DBD5}">
      <dgm:prSet phldrT="[文字]" custT="1"/>
      <dgm:spPr>
        <a:solidFill>
          <a:srgbClr val="00B050"/>
        </a:solidFill>
      </dgm:spPr>
      <dgm:t>
        <a:bodyPr/>
        <a:lstStyle/>
        <a:p>
          <a:r>
            <a:rPr lang="en-US" altLang="zh-TW" sz="1200" dirty="0" smtClean="0"/>
            <a:t>C, C++</a:t>
          </a:r>
          <a:endParaRPr lang="zh-TW" altLang="en-US" sz="1200" dirty="0"/>
        </a:p>
      </dgm:t>
    </dgm:pt>
    <dgm:pt modelId="{D232540E-AA30-4DE3-8AD7-440954E9F45A}" type="sibTrans" cxnId="{A416C328-2211-4F9C-B663-0CDDF2CEB1E3}">
      <dgm:prSet/>
      <dgm:spPr/>
      <dgm:t>
        <a:bodyPr/>
        <a:lstStyle/>
        <a:p>
          <a:endParaRPr lang="zh-TW" altLang="en-US"/>
        </a:p>
      </dgm:t>
    </dgm:pt>
    <dgm:pt modelId="{D809528F-BEBB-4340-AC40-A3B77F4BE4C9}" type="parTrans" cxnId="{A416C328-2211-4F9C-B663-0CDDF2CEB1E3}">
      <dgm:prSet/>
      <dgm:spPr/>
      <dgm:t>
        <a:bodyPr/>
        <a:lstStyle/>
        <a:p>
          <a:endParaRPr lang="zh-TW" altLang="en-US"/>
        </a:p>
      </dgm:t>
    </dgm:pt>
    <dgm:pt modelId="{5F8AB0F2-8142-4D46-86C5-C0879EC095BB}">
      <dgm:prSet phldrT="[文字]" custT="1"/>
      <dgm:spPr/>
      <dgm:t>
        <a:bodyPr/>
        <a:lstStyle/>
        <a:p>
          <a:r>
            <a:rPr lang="en-US" altLang="zh-TW" sz="1800" b="1" dirty="0" smtClean="0"/>
            <a:t>English</a:t>
          </a:r>
          <a:endParaRPr lang="zh-TW" altLang="en-US" sz="2300" b="1" dirty="0"/>
        </a:p>
      </dgm:t>
    </dgm:pt>
    <dgm:pt modelId="{3B5A271D-379F-4BD4-883E-2C5337839039}" type="parTrans" cxnId="{57EE9105-829A-46DC-A10C-3042A26F6C1A}">
      <dgm:prSet/>
      <dgm:spPr/>
      <dgm:t>
        <a:bodyPr/>
        <a:lstStyle/>
        <a:p>
          <a:endParaRPr lang="zh-TW" altLang="en-US"/>
        </a:p>
      </dgm:t>
    </dgm:pt>
    <dgm:pt modelId="{80F98D50-2DAB-461F-9A64-CD84E08398B0}" type="sibTrans" cxnId="{57EE9105-829A-46DC-A10C-3042A26F6C1A}">
      <dgm:prSet/>
      <dgm:spPr/>
      <dgm:t>
        <a:bodyPr/>
        <a:lstStyle/>
        <a:p>
          <a:endParaRPr lang="zh-TW" altLang="en-US"/>
        </a:p>
      </dgm:t>
    </dgm:pt>
    <dgm:pt modelId="{76718ED8-13CB-4E30-8D5C-1324CA1F168A}">
      <dgm:prSet phldrT="[文字]" custT="1"/>
      <dgm:spPr>
        <a:solidFill>
          <a:srgbClr val="EAB200"/>
        </a:solidFill>
      </dgm:spPr>
      <dgm:t>
        <a:bodyPr/>
        <a:lstStyle/>
        <a:p>
          <a:r>
            <a:rPr lang="en-US" altLang="zh-TW" sz="1200" dirty="0" smtClean="0"/>
            <a:t>Deep Learning</a:t>
          </a:r>
          <a:endParaRPr lang="zh-TW" altLang="en-US" sz="1200" dirty="0"/>
        </a:p>
      </dgm:t>
    </dgm:pt>
    <dgm:pt modelId="{D6514F4E-F779-42A3-ADC2-18B9A84CF171}" type="parTrans" cxnId="{AB28D254-AF2E-41E4-AC5F-55A23ABC76E2}">
      <dgm:prSet/>
      <dgm:spPr/>
      <dgm:t>
        <a:bodyPr/>
        <a:lstStyle/>
        <a:p>
          <a:endParaRPr lang="zh-TW" altLang="en-US"/>
        </a:p>
      </dgm:t>
    </dgm:pt>
    <dgm:pt modelId="{F4ED0C04-7F88-49D6-BCA6-08B4840B358C}" type="sibTrans" cxnId="{AB28D254-AF2E-41E4-AC5F-55A23ABC76E2}">
      <dgm:prSet/>
      <dgm:spPr/>
      <dgm:t>
        <a:bodyPr/>
        <a:lstStyle/>
        <a:p>
          <a:endParaRPr lang="zh-TW" altLang="en-US"/>
        </a:p>
      </dgm:t>
    </dgm:pt>
    <dgm:pt modelId="{72DA9E83-113E-491D-85E0-0367FE31780A}" type="pres">
      <dgm:prSet presAssocID="{B89A26FF-7830-4F5C-AB93-2E7D64682BA3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1B9EB5A-196C-49AA-A4DE-19EA816B84D2}" type="pres">
      <dgm:prSet presAssocID="{B89A26FF-7830-4F5C-AB93-2E7D64682BA3}" presName="ellipse" presStyleLbl="trBgShp" presStyleIdx="0" presStyleCnt="1" custScaleX="106422" custScaleY="107216" custLinFactNeighborY="-3640"/>
      <dgm:spPr/>
    </dgm:pt>
    <dgm:pt modelId="{C584CD8D-D650-4645-B29B-D03683565D3D}" type="pres">
      <dgm:prSet presAssocID="{B89A26FF-7830-4F5C-AB93-2E7D64682BA3}" presName="arrow1" presStyleLbl="fgShp" presStyleIdx="0" presStyleCnt="1" custLinFactNeighborY="29140"/>
      <dgm:spPr/>
    </dgm:pt>
    <dgm:pt modelId="{91B1C1E6-49AA-4F38-8DB6-078E31D0A46A}" type="pres">
      <dgm:prSet presAssocID="{B89A26FF-7830-4F5C-AB93-2E7D64682BA3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7814312-2708-480F-B4A2-AE809F48E401}" type="pres">
      <dgm:prSet presAssocID="{BD43D729-148D-47E1-AD30-D9714CFFF5C6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53F2F81-CFAB-4ECF-A78A-833716E710C3}" type="pres">
      <dgm:prSet presAssocID="{5F8AB0F2-8142-4D46-86C5-C0879EC095BB}" presName="item2" presStyleLbl="node1" presStyleIdx="1" presStyleCnt="3" custScaleX="142665" custScaleY="142665" custLinFactNeighborX="18700" custLinFactNeighborY="470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7BD59D6-84C4-4B1C-90D5-35418F8943AF}" type="pres">
      <dgm:prSet presAssocID="{7CCA6108-BBAB-4DFF-ACBC-C07D63DD973C}" presName="item3" presStyleLbl="node1" presStyleIdx="2" presStyleCnt="3" custScaleX="127126" custScaleY="127126" custLinFactNeighborX="27225" custLinFactNeighborY="661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B1F5C47-D03C-4000-8BB0-5D2DA24BC093}" type="pres">
      <dgm:prSet presAssocID="{B89A26FF-7830-4F5C-AB93-2E7D64682BA3}" presName="funnel" presStyleLbl="trAlignAcc1" presStyleIdx="0" presStyleCnt="1" custScaleX="106422" custScaleY="107216" custLinFactNeighborY="-161"/>
      <dgm:spPr/>
    </dgm:pt>
  </dgm:ptLst>
  <dgm:cxnLst>
    <dgm:cxn modelId="{AB28D254-AF2E-41E4-AC5F-55A23ABC76E2}" srcId="{99059A99-08BC-442B-B935-C54BF630A5CB}" destId="{76718ED8-13CB-4E30-8D5C-1324CA1F168A}" srcOrd="1" destOrd="0" parTransId="{D6514F4E-F779-42A3-ADC2-18B9A84CF171}" sibTransId="{F4ED0C04-7F88-49D6-BCA6-08B4840B358C}"/>
    <dgm:cxn modelId="{A160FD7C-52D1-4658-9AA2-D5E6E332BCAF}" srcId="{B89A26FF-7830-4F5C-AB93-2E7D64682BA3}" destId="{BD43D729-148D-47E1-AD30-D9714CFFF5C6}" srcOrd="1" destOrd="0" parTransId="{AF1A6B05-07C9-4CDC-B579-E35DE4C1E315}" sibTransId="{52E10CF2-B082-448C-BB82-73AF44FB94B0}"/>
    <dgm:cxn modelId="{C596B433-ABBB-45F7-A610-1F4C99329925}" type="presOf" srcId="{A78061A3-EB0A-4385-8F09-8EFEE4E0DBD5}" destId="{453F2F81-CFAB-4ECF-A78A-833716E710C3}" srcOrd="0" destOrd="1" presId="urn:microsoft.com/office/officeart/2005/8/layout/funnel1"/>
    <dgm:cxn modelId="{60B05091-9422-43E8-ACDC-403BAA8D4742}" type="presOf" srcId="{BD43D729-148D-47E1-AD30-D9714CFFF5C6}" destId="{453F2F81-CFAB-4ECF-A78A-833716E710C3}" srcOrd="0" destOrd="0" presId="urn:microsoft.com/office/officeart/2005/8/layout/funnel1"/>
    <dgm:cxn modelId="{C14FF45F-E37D-43CF-908C-613237E3C751}" type="presOf" srcId="{023D27D9-081D-4B0E-89C6-5B79BC254835}" destId="{C7BD59D6-84C4-4B1C-90D5-35418F8943AF}" srcOrd="0" destOrd="1" presId="urn:microsoft.com/office/officeart/2005/8/layout/funnel1"/>
    <dgm:cxn modelId="{57EE9105-829A-46DC-A10C-3042A26F6C1A}" srcId="{B89A26FF-7830-4F5C-AB93-2E7D64682BA3}" destId="{5F8AB0F2-8142-4D46-86C5-C0879EC095BB}" srcOrd="2" destOrd="0" parTransId="{3B5A271D-379F-4BD4-883E-2C5337839039}" sibTransId="{80F98D50-2DAB-461F-9A64-CD84E08398B0}"/>
    <dgm:cxn modelId="{C84FF71F-AB15-4A97-BBF2-210237BFCC54}" type="presOf" srcId="{7CCA6108-BBAB-4DFF-ACBC-C07D63DD973C}" destId="{91B1C1E6-49AA-4F38-8DB6-078E31D0A46A}" srcOrd="0" destOrd="0" presId="urn:microsoft.com/office/officeart/2005/8/layout/funnel1"/>
    <dgm:cxn modelId="{A416C328-2211-4F9C-B663-0CDDF2CEB1E3}" srcId="{BD43D729-148D-47E1-AD30-D9714CFFF5C6}" destId="{A78061A3-EB0A-4385-8F09-8EFEE4E0DBD5}" srcOrd="0" destOrd="0" parTransId="{D809528F-BEBB-4340-AC40-A3B77F4BE4C9}" sibTransId="{D232540E-AA30-4DE3-8AD7-440954E9F45A}"/>
    <dgm:cxn modelId="{CA777F52-396D-459A-BEAD-69F6CA8CDAFA}" srcId="{99059A99-08BC-442B-B935-C54BF630A5CB}" destId="{023D27D9-081D-4B0E-89C6-5B79BC254835}" srcOrd="0" destOrd="0" parTransId="{9A7AA651-F85D-4CA4-976B-775D1B5BA10E}" sibTransId="{04794519-1952-4F10-AB7E-DC0ABB4587E6}"/>
    <dgm:cxn modelId="{EB4368AC-5C75-4EE4-93D9-C2683B594363}" srcId="{B89A26FF-7830-4F5C-AB93-2E7D64682BA3}" destId="{7CCA6108-BBAB-4DFF-ACBC-C07D63DD973C}" srcOrd="3" destOrd="0" parTransId="{FEE1FB37-0F34-499C-9A42-8090FE7100A9}" sibTransId="{C20CC453-1008-455B-B74C-8032BA8CA295}"/>
    <dgm:cxn modelId="{2075C529-5236-4DFD-A0E9-A8FD313268CB}" srcId="{B89A26FF-7830-4F5C-AB93-2E7D64682BA3}" destId="{99059A99-08BC-442B-B935-C54BF630A5CB}" srcOrd="0" destOrd="0" parTransId="{FBFCA747-807B-4E4C-907C-6BEB9C4B9B6A}" sibTransId="{822AAF87-4126-4FFB-A058-879B73C7933E}"/>
    <dgm:cxn modelId="{965D815A-9806-4604-ADAF-B94869916C78}" type="presOf" srcId="{99059A99-08BC-442B-B935-C54BF630A5CB}" destId="{C7BD59D6-84C4-4B1C-90D5-35418F8943AF}" srcOrd="0" destOrd="0" presId="urn:microsoft.com/office/officeart/2005/8/layout/funnel1"/>
    <dgm:cxn modelId="{C3A46E2B-59B3-477C-9B19-1198FB59FBE0}" type="presOf" srcId="{B89A26FF-7830-4F5C-AB93-2E7D64682BA3}" destId="{72DA9E83-113E-491D-85E0-0367FE31780A}" srcOrd="0" destOrd="0" presId="urn:microsoft.com/office/officeart/2005/8/layout/funnel1"/>
    <dgm:cxn modelId="{49EDABE9-35BF-4185-BD53-8F19C6B4C464}" type="presOf" srcId="{5F8AB0F2-8142-4D46-86C5-C0879EC095BB}" destId="{C7814312-2708-480F-B4A2-AE809F48E401}" srcOrd="0" destOrd="0" presId="urn:microsoft.com/office/officeart/2005/8/layout/funnel1"/>
    <dgm:cxn modelId="{925C0FB7-CA4E-40D2-85F0-97239D97DD82}" type="presOf" srcId="{76718ED8-13CB-4E30-8D5C-1324CA1F168A}" destId="{C7BD59D6-84C4-4B1C-90D5-35418F8943AF}" srcOrd="0" destOrd="2" presId="urn:microsoft.com/office/officeart/2005/8/layout/funnel1"/>
    <dgm:cxn modelId="{8E9CA47C-74A1-4F94-8E11-C84B0A731E2B}" type="presParOf" srcId="{72DA9E83-113E-491D-85E0-0367FE31780A}" destId="{31B9EB5A-196C-49AA-A4DE-19EA816B84D2}" srcOrd="0" destOrd="0" presId="urn:microsoft.com/office/officeart/2005/8/layout/funnel1"/>
    <dgm:cxn modelId="{59343CF3-EF76-4D5D-AE8D-EE52F272BE21}" type="presParOf" srcId="{72DA9E83-113E-491D-85E0-0367FE31780A}" destId="{C584CD8D-D650-4645-B29B-D03683565D3D}" srcOrd="1" destOrd="0" presId="urn:microsoft.com/office/officeart/2005/8/layout/funnel1"/>
    <dgm:cxn modelId="{D200ADB3-AD19-46B5-A98C-86EB09F4F10A}" type="presParOf" srcId="{72DA9E83-113E-491D-85E0-0367FE31780A}" destId="{91B1C1E6-49AA-4F38-8DB6-078E31D0A46A}" srcOrd="2" destOrd="0" presId="urn:microsoft.com/office/officeart/2005/8/layout/funnel1"/>
    <dgm:cxn modelId="{F93E5E2F-9200-4D8C-9B12-5572FE5AE159}" type="presParOf" srcId="{72DA9E83-113E-491D-85E0-0367FE31780A}" destId="{C7814312-2708-480F-B4A2-AE809F48E401}" srcOrd="3" destOrd="0" presId="urn:microsoft.com/office/officeart/2005/8/layout/funnel1"/>
    <dgm:cxn modelId="{2A6D099D-D3CF-408C-AD70-1B3B758A59A7}" type="presParOf" srcId="{72DA9E83-113E-491D-85E0-0367FE31780A}" destId="{453F2F81-CFAB-4ECF-A78A-833716E710C3}" srcOrd="4" destOrd="0" presId="urn:microsoft.com/office/officeart/2005/8/layout/funnel1"/>
    <dgm:cxn modelId="{C441A2E9-CAC0-40BD-8265-DACD5E58C6A6}" type="presParOf" srcId="{72DA9E83-113E-491D-85E0-0367FE31780A}" destId="{C7BD59D6-84C4-4B1C-90D5-35418F8943AF}" srcOrd="5" destOrd="0" presId="urn:microsoft.com/office/officeart/2005/8/layout/funnel1"/>
    <dgm:cxn modelId="{14CE5529-322D-4A9E-99C8-E773DCD352EC}" type="presParOf" srcId="{72DA9E83-113E-491D-85E0-0367FE31780A}" destId="{8B1F5C47-D03C-4000-8BB0-5D2DA24BC093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9A8BDB-5178-49B9-8126-8311251A0301}" type="doc">
      <dgm:prSet loTypeId="urn:microsoft.com/office/officeart/2005/8/layout/process2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06CD26B3-0EB7-4EF8-8CAB-BC19819853E3}">
      <dgm:prSet phldrT="[文字]" custT="1"/>
      <dgm:spPr>
        <a:solidFill>
          <a:srgbClr val="FFC000"/>
        </a:solidFill>
      </dgm:spPr>
      <dgm:t>
        <a:bodyPr/>
        <a:lstStyle/>
        <a:p>
          <a:r>
            <a:rPr lang="en-US" altLang="zh-TW" sz="1600" b="1" dirty="0" smtClean="0">
              <a:solidFill>
                <a:schemeClr val="tx1"/>
              </a:solidFill>
            </a:rPr>
            <a:t>Quantile Normalization</a:t>
          </a:r>
          <a:endParaRPr lang="zh-TW" altLang="en-US" sz="1600" b="1" dirty="0">
            <a:solidFill>
              <a:schemeClr val="tx1"/>
            </a:solidFill>
          </a:endParaRPr>
        </a:p>
      </dgm:t>
    </dgm:pt>
    <dgm:pt modelId="{F13E27A3-A41A-4DD7-A588-F4B94EFB25C0}" type="parTrans" cxnId="{83BB5BF0-BA3C-4F0A-99D3-C29511189F14}">
      <dgm:prSet/>
      <dgm:spPr/>
      <dgm:t>
        <a:bodyPr/>
        <a:lstStyle/>
        <a:p>
          <a:endParaRPr lang="zh-TW" altLang="en-US" sz="1600" b="1">
            <a:solidFill>
              <a:schemeClr val="tx1"/>
            </a:solidFill>
          </a:endParaRPr>
        </a:p>
      </dgm:t>
    </dgm:pt>
    <dgm:pt modelId="{B016E926-BB43-411A-A21F-DB320597808D}" type="sibTrans" cxnId="{83BB5BF0-BA3C-4F0A-99D3-C29511189F14}">
      <dgm:prSet custT="1"/>
      <dgm:spPr>
        <a:solidFill>
          <a:schemeClr val="tx1"/>
        </a:solidFill>
      </dgm:spPr>
      <dgm:t>
        <a:bodyPr/>
        <a:lstStyle/>
        <a:p>
          <a:endParaRPr lang="zh-TW" altLang="en-US" sz="1600" b="1">
            <a:solidFill>
              <a:schemeClr val="tx1"/>
            </a:solidFill>
          </a:endParaRPr>
        </a:p>
      </dgm:t>
    </dgm:pt>
    <dgm:pt modelId="{AFC48A2A-79CA-4DC3-BBB4-765BE2DC5527}">
      <dgm:prSet phldrT="[文字]" custT="1"/>
      <dgm:spPr>
        <a:solidFill>
          <a:srgbClr val="FFC000"/>
        </a:solidFill>
      </dgm:spPr>
      <dgm:t>
        <a:bodyPr/>
        <a:lstStyle/>
        <a:p>
          <a:r>
            <a:rPr lang="en-US" altLang="zh-TW" sz="1600" b="1" dirty="0" smtClean="0">
              <a:solidFill>
                <a:schemeClr val="tx1"/>
              </a:solidFill>
            </a:rPr>
            <a:t>Raw Data</a:t>
          </a:r>
          <a:br>
            <a:rPr lang="en-US" altLang="zh-TW" sz="1600" b="1" dirty="0" smtClean="0">
              <a:solidFill>
                <a:schemeClr val="tx1"/>
              </a:solidFill>
            </a:rPr>
          </a:br>
          <a:r>
            <a:rPr lang="en-US" altLang="zh-TW" sz="1600" b="1" dirty="0" smtClean="0">
              <a:solidFill>
                <a:schemeClr val="tx1"/>
              </a:solidFill>
            </a:rPr>
            <a:t>(NCBI GEO/TCGA)</a:t>
          </a:r>
          <a:endParaRPr lang="zh-TW" altLang="en-US" sz="1600" b="1" dirty="0">
            <a:solidFill>
              <a:schemeClr val="tx1"/>
            </a:solidFill>
          </a:endParaRPr>
        </a:p>
      </dgm:t>
    </dgm:pt>
    <dgm:pt modelId="{0E0253B5-78D3-4908-B5E4-7BE7657C949B}" type="parTrans" cxnId="{C45C79DB-AC8B-491F-9888-20752C79D157}">
      <dgm:prSet/>
      <dgm:spPr/>
      <dgm:t>
        <a:bodyPr/>
        <a:lstStyle/>
        <a:p>
          <a:endParaRPr lang="zh-TW" altLang="en-US" sz="1600" b="1">
            <a:solidFill>
              <a:schemeClr val="tx1"/>
            </a:solidFill>
          </a:endParaRPr>
        </a:p>
      </dgm:t>
    </dgm:pt>
    <dgm:pt modelId="{AD3390D1-A629-4345-94C8-8FB87CD46FD4}" type="sibTrans" cxnId="{C45C79DB-AC8B-491F-9888-20752C79D157}">
      <dgm:prSet custT="1"/>
      <dgm:spPr>
        <a:solidFill>
          <a:schemeClr val="tx1"/>
        </a:solidFill>
      </dgm:spPr>
      <dgm:t>
        <a:bodyPr/>
        <a:lstStyle/>
        <a:p>
          <a:endParaRPr lang="zh-TW" altLang="en-US" sz="1600" b="1">
            <a:solidFill>
              <a:schemeClr val="tx1"/>
            </a:solidFill>
          </a:endParaRPr>
        </a:p>
      </dgm:t>
    </dgm:pt>
    <dgm:pt modelId="{C83EA76F-D3EB-4759-A1A4-0599FE06CD8F}">
      <dgm:prSet phldrT="[文字]" custT="1"/>
      <dgm:spPr>
        <a:solidFill>
          <a:srgbClr val="FFC000"/>
        </a:solidFill>
      </dgm:spPr>
      <dgm:t>
        <a:bodyPr/>
        <a:lstStyle/>
        <a:p>
          <a:r>
            <a:rPr lang="en-US" altLang="zh-TW" sz="1600" b="1" dirty="0" smtClean="0">
              <a:solidFill>
                <a:schemeClr val="tx1"/>
              </a:solidFill>
            </a:rPr>
            <a:t>RMA</a:t>
          </a:r>
          <a:br>
            <a:rPr lang="en-US" altLang="zh-TW" sz="1600" b="1" dirty="0" smtClean="0">
              <a:solidFill>
                <a:schemeClr val="tx1"/>
              </a:solidFill>
            </a:rPr>
          </a:br>
          <a:r>
            <a:rPr lang="en-US" altLang="zh-TW" sz="1600" b="1" dirty="0" smtClean="0">
              <a:solidFill>
                <a:schemeClr val="tx1"/>
              </a:solidFill>
            </a:rPr>
            <a:t>(Robust Multi-array Average)</a:t>
          </a:r>
          <a:endParaRPr lang="zh-TW" altLang="en-US" sz="1600" b="1" dirty="0">
            <a:solidFill>
              <a:schemeClr val="tx1"/>
            </a:solidFill>
          </a:endParaRPr>
        </a:p>
      </dgm:t>
    </dgm:pt>
    <dgm:pt modelId="{58E0E782-16C9-475E-B407-C40351AD1DBB}" type="parTrans" cxnId="{133764EE-9C6A-4BA9-9E5D-B6024DF513BA}">
      <dgm:prSet/>
      <dgm:spPr/>
      <dgm:t>
        <a:bodyPr/>
        <a:lstStyle/>
        <a:p>
          <a:endParaRPr lang="zh-TW" altLang="en-US" sz="1600" b="1">
            <a:solidFill>
              <a:schemeClr val="tx1"/>
            </a:solidFill>
          </a:endParaRPr>
        </a:p>
      </dgm:t>
    </dgm:pt>
    <dgm:pt modelId="{CB0E0C31-64FE-40FC-A888-871766584A64}" type="sibTrans" cxnId="{133764EE-9C6A-4BA9-9E5D-B6024DF513BA}">
      <dgm:prSet custT="1"/>
      <dgm:spPr>
        <a:solidFill>
          <a:schemeClr val="tx1"/>
        </a:solidFill>
      </dgm:spPr>
      <dgm:t>
        <a:bodyPr/>
        <a:lstStyle/>
        <a:p>
          <a:endParaRPr lang="zh-TW" altLang="en-US" sz="1600" b="1">
            <a:solidFill>
              <a:schemeClr val="tx1"/>
            </a:solidFill>
          </a:endParaRPr>
        </a:p>
      </dgm:t>
    </dgm:pt>
    <dgm:pt modelId="{D4D68069-CA56-4927-99FD-D7F241C75CBD}">
      <dgm:prSet phldrT="[文字]" custT="1"/>
      <dgm:spPr>
        <a:solidFill>
          <a:srgbClr val="FFC000"/>
        </a:solidFill>
      </dgm:spPr>
      <dgm:t>
        <a:bodyPr/>
        <a:lstStyle/>
        <a:p>
          <a:r>
            <a:rPr lang="en-US" altLang="en-US" sz="1600" b="1" dirty="0" smtClean="0">
              <a:solidFill>
                <a:schemeClr val="tx1"/>
              </a:solidFill>
            </a:rPr>
            <a:t>Disease-related Pathways Data Selection (GSA)</a:t>
          </a:r>
          <a:endParaRPr lang="zh-TW" altLang="en-US" sz="1600" b="1" dirty="0">
            <a:solidFill>
              <a:schemeClr val="tx1"/>
            </a:solidFill>
          </a:endParaRPr>
        </a:p>
      </dgm:t>
    </dgm:pt>
    <dgm:pt modelId="{D92542BB-2549-42FA-92FF-BB193F803C06}" type="parTrans" cxnId="{FCFDC69C-0307-4854-B719-4EAA85819515}">
      <dgm:prSet/>
      <dgm:spPr/>
      <dgm:t>
        <a:bodyPr/>
        <a:lstStyle/>
        <a:p>
          <a:endParaRPr lang="zh-TW" altLang="en-US" sz="1600" b="1">
            <a:solidFill>
              <a:schemeClr val="tx1"/>
            </a:solidFill>
          </a:endParaRPr>
        </a:p>
      </dgm:t>
    </dgm:pt>
    <dgm:pt modelId="{F23CD4A1-2B5E-4C2C-B325-7593914040B5}" type="sibTrans" cxnId="{FCFDC69C-0307-4854-B719-4EAA85819515}">
      <dgm:prSet custT="1"/>
      <dgm:spPr>
        <a:solidFill>
          <a:schemeClr val="tx1"/>
        </a:solidFill>
      </dgm:spPr>
      <dgm:t>
        <a:bodyPr/>
        <a:lstStyle/>
        <a:p>
          <a:endParaRPr lang="zh-TW" altLang="en-US" sz="1600" b="1">
            <a:solidFill>
              <a:schemeClr val="tx1"/>
            </a:solidFill>
          </a:endParaRPr>
        </a:p>
      </dgm:t>
    </dgm:pt>
    <dgm:pt modelId="{30822CBA-BD1A-41A4-8DEC-8F4A7B5F74FA}">
      <dgm:prSet phldrT="[文字]" custT="1"/>
      <dgm:spPr>
        <a:solidFill>
          <a:srgbClr val="FFC000"/>
        </a:solidFill>
      </dgm:spPr>
      <dgm:t>
        <a:bodyPr/>
        <a:lstStyle/>
        <a:p>
          <a:r>
            <a:rPr lang="en-US" altLang="zh-TW" sz="1600" b="1" dirty="0" smtClean="0">
              <a:solidFill>
                <a:schemeClr val="tx1"/>
              </a:solidFill>
            </a:rPr>
            <a:t>Homogeneous Clinical  </a:t>
          </a:r>
          <a:br>
            <a:rPr lang="en-US" altLang="zh-TW" sz="1600" b="1" dirty="0" smtClean="0">
              <a:solidFill>
                <a:schemeClr val="tx1"/>
              </a:solidFill>
            </a:rPr>
          </a:br>
          <a:r>
            <a:rPr lang="en-US" altLang="zh-TW" sz="1600" b="1" dirty="0" smtClean="0">
              <a:solidFill>
                <a:schemeClr val="tx1"/>
              </a:solidFill>
            </a:rPr>
            <a:t>Data Management</a:t>
          </a:r>
          <a:endParaRPr lang="zh-TW" altLang="en-US" sz="1600" b="1" dirty="0">
            <a:solidFill>
              <a:schemeClr val="tx1"/>
            </a:solidFill>
          </a:endParaRPr>
        </a:p>
      </dgm:t>
    </dgm:pt>
    <dgm:pt modelId="{999C2AEA-F450-4371-A3E7-7645736EECE0}" type="parTrans" cxnId="{7C32B658-5BC2-4F9D-AC7F-5EED30995F92}">
      <dgm:prSet/>
      <dgm:spPr/>
      <dgm:t>
        <a:bodyPr/>
        <a:lstStyle/>
        <a:p>
          <a:endParaRPr lang="zh-TW" altLang="en-US" sz="1600" b="1">
            <a:solidFill>
              <a:schemeClr val="tx1"/>
            </a:solidFill>
          </a:endParaRPr>
        </a:p>
      </dgm:t>
    </dgm:pt>
    <dgm:pt modelId="{E0AD11BA-BEAE-479F-8AF8-73479A67C274}" type="sibTrans" cxnId="{7C32B658-5BC2-4F9D-AC7F-5EED30995F92}">
      <dgm:prSet/>
      <dgm:spPr/>
      <dgm:t>
        <a:bodyPr/>
        <a:lstStyle/>
        <a:p>
          <a:endParaRPr lang="zh-TW" altLang="en-US" sz="1600" b="1">
            <a:solidFill>
              <a:schemeClr val="tx1"/>
            </a:solidFill>
          </a:endParaRPr>
        </a:p>
      </dgm:t>
    </dgm:pt>
    <dgm:pt modelId="{ED6F6E5F-88CE-49C3-B384-59541464AC46}" type="pres">
      <dgm:prSet presAssocID="{009A8BDB-5178-49B9-8126-8311251A0301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00C1C19-D235-40B5-9053-E23569CF1DEA}" type="pres">
      <dgm:prSet presAssocID="{AFC48A2A-79CA-4DC3-BBB4-765BE2DC5527}" presName="node" presStyleLbl="node1" presStyleIdx="0" presStyleCnt="5" custScaleX="178625" custLinFactNeighborX="1607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8A97796-2719-4086-BE35-365B1DD26D7B}" type="pres">
      <dgm:prSet presAssocID="{AD3390D1-A629-4345-94C8-8FB87CD46FD4}" presName="sibTrans" presStyleLbl="sibTrans2D1" presStyleIdx="0" presStyleCnt="4"/>
      <dgm:spPr/>
      <dgm:t>
        <a:bodyPr/>
        <a:lstStyle/>
        <a:p>
          <a:endParaRPr lang="zh-TW" altLang="en-US"/>
        </a:p>
      </dgm:t>
    </dgm:pt>
    <dgm:pt modelId="{AD966019-F9A6-4DE5-9B19-B4199328E029}" type="pres">
      <dgm:prSet presAssocID="{AD3390D1-A629-4345-94C8-8FB87CD46FD4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08D1CB14-C707-48B7-B135-81591F1E6415}" type="pres">
      <dgm:prSet presAssocID="{C83EA76F-D3EB-4759-A1A4-0599FE06CD8F}" presName="node" presStyleLbl="node1" presStyleIdx="1" presStyleCnt="5" custScaleX="178625" custScaleY="111610" custLinFactNeighborX="1607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451A973-F940-43CF-B502-73EA3FA38161}" type="pres">
      <dgm:prSet presAssocID="{CB0E0C31-64FE-40FC-A888-871766584A64}" presName="sibTrans" presStyleLbl="sibTrans2D1" presStyleIdx="1" presStyleCnt="4"/>
      <dgm:spPr/>
      <dgm:t>
        <a:bodyPr/>
        <a:lstStyle/>
        <a:p>
          <a:endParaRPr lang="zh-TW" altLang="en-US"/>
        </a:p>
      </dgm:t>
    </dgm:pt>
    <dgm:pt modelId="{9F5B4129-41E0-4DF0-8BF7-3B52706EF888}" type="pres">
      <dgm:prSet presAssocID="{CB0E0C31-64FE-40FC-A888-871766584A64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E675BA3D-318C-4345-92C2-7C5E0832E094}" type="pres">
      <dgm:prSet presAssocID="{06CD26B3-0EB7-4EF8-8CAB-BC19819853E3}" presName="node" presStyleLbl="node1" presStyleIdx="2" presStyleCnt="5" custScaleX="178625" custLinFactNeighborX="1607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60A4AD7-2885-4EBE-81C4-054D1F07EA4A}" type="pres">
      <dgm:prSet presAssocID="{B016E926-BB43-411A-A21F-DB320597808D}" presName="sibTrans" presStyleLbl="sibTrans2D1" presStyleIdx="2" presStyleCnt="4"/>
      <dgm:spPr/>
      <dgm:t>
        <a:bodyPr/>
        <a:lstStyle/>
        <a:p>
          <a:endParaRPr lang="zh-TW" altLang="en-US"/>
        </a:p>
      </dgm:t>
    </dgm:pt>
    <dgm:pt modelId="{A0E0B12C-73DE-499F-92F9-D43E0E0CCC58}" type="pres">
      <dgm:prSet presAssocID="{B016E926-BB43-411A-A21F-DB320597808D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58337FE7-0EA7-4897-91B3-64F5DDD89AFF}" type="pres">
      <dgm:prSet presAssocID="{D4D68069-CA56-4927-99FD-D7F241C75CBD}" presName="node" presStyleLbl="node1" presStyleIdx="3" presStyleCnt="5" custScaleX="178625" custScaleY="120662" custLinFactNeighborX="1607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F99E9F0-7D5A-4F80-9998-3029106D5C52}" type="pres">
      <dgm:prSet presAssocID="{F23CD4A1-2B5E-4C2C-B325-7593914040B5}" presName="sibTrans" presStyleLbl="sibTrans2D1" presStyleIdx="3" presStyleCnt="4" custLinFactNeighborY="2662"/>
      <dgm:spPr/>
      <dgm:t>
        <a:bodyPr/>
        <a:lstStyle/>
        <a:p>
          <a:endParaRPr lang="zh-TW" altLang="en-US"/>
        </a:p>
      </dgm:t>
    </dgm:pt>
    <dgm:pt modelId="{AA114611-293C-4BD9-B7DC-7318E9343EB6}" type="pres">
      <dgm:prSet presAssocID="{F23CD4A1-2B5E-4C2C-B325-7593914040B5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273FCA9E-E614-4244-B13C-244A3AF596A1}" type="pres">
      <dgm:prSet presAssocID="{30822CBA-BD1A-41A4-8DEC-8F4A7B5F74FA}" presName="node" presStyleLbl="node1" presStyleIdx="4" presStyleCnt="5" custScaleX="178625" custScaleY="131961" custLinFactNeighborX="1607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CFDC69C-0307-4854-B719-4EAA85819515}" srcId="{009A8BDB-5178-49B9-8126-8311251A0301}" destId="{D4D68069-CA56-4927-99FD-D7F241C75CBD}" srcOrd="3" destOrd="0" parTransId="{D92542BB-2549-42FA-92FF-BB193F803C06}" sibTransId="{F23CD4A1-2B5E-4C2C-B325-7593914040B5}"/>
    <dgm:cxn modelId="{838D5083-D2B5-4E26-BC09-C9FF6421D36F}" type="presOf" srcId="{C83EA76F-D3EB-4759-A1A4-0599FE06CD8F}" destId="{08D1CB14-C707-48B7-B135-81591F1E6415}" srcOrd="0" destOrd="0" presId="urn:microsoft.com/office/officeart/2005/8/layout/process2"/>
    <dgm:cxn modelId="{C2F8CD1B-828E-46D4-B5E3-52E4329EFA7B}" type="presOf" srcId="{06CD26B3-0EB7-4EF8-8CAB-BC19819853E3}" destId="{E675BA3D-318C-4345-92C2-7C5E0832E094}" srcOrd="0" destOrd="0" presId="urn:microsoft.com/office/officeart/2005/8/layout/process2"/>
    <dgm:cxn modelId="{7C32B658-5BC2-4F9D-AC7F-5EED30995F92}" srcId="{009A8BDB-5178-49B9-8126-8311251A0301}" destId="{30822CBA-BD1A-41A4-8DEC-8F4A7B5F74FA}" srcOrd="4" destOrd="0" parTransId="{999C2AEA-F450-4371-A3E7-7645736EECE0}" sibTransId="{E0AD11BA-BEAE-479F-8AF8-73479A67C274}"/>
    <dgm:cxn modelId="{5EF7B8B8-FDD6-453D-959E-6268F54A0828}" type="presOf" srcId="{B016E926-BB43-411A-A21F-DB320597808D}" destId="{A0E0B12C-73DE-499F-92F9-D43E0E0CCC58}" srcOrd="1" destOrd="0" presId="urn:microsoft.com/office/officeart/2005/8/layout/process2"/>
    <dgm:cxn modelId="{D42B73D9-7A98-4323-90F0-C3D75CD9B5EF}" type="presOf" srcId="{D4D68069-CA56-4927-99FD-D7F241C75CBD}" destId="{58337FE7-0EA7-4897-91B3-64F5DDD89AFF}" srcOrd="0" destOrd="0" presId="urn:microsoft.com/office/officeart/2005/8/layout/process2"/>
    <dgm:cxn modelId="{83BB5BF0-BA3C-4F0A-99D3-C29511189F14}" srcId="{009A8BDB-5178-49B9-8126-8311251A0301}" destId="{06CD26B3-0EB7-4EF8-8CAB-BC19819853E3}" srcOrd="2" destOrd="0" parTransId="{F13E27A3-A41A-4DD7-A588-F4B94EFB25C0}" sibTransId="{B016E926-BB43-411A-A21F-DB320597808D}"/>
    <dgm:cxn modelId="{18C2CD64-3478-48AD-B5E1-A04E4F065445}" type="presOf" srcId="{009A8BDB-5178-49B9-8126-8311251A0301}" destId="{ED6F6E5F-88CE-49C3-B384-59541464AC46}" srcOrd="0" destOrd="0" presId="urn:microsoft.com/office/officeart/2005/8/layout/process2"/>
    <dgm:cxn modelId="{93B0BB2F-B511-4DD9-85DB-8DAB0959B241}" type="presOf" srcId="{AD3390D1-A629-4345-94C8-8FB87CD46FD4}" destId="{B8A97796-2719-4086-BE35-365B1DD26D7B}" srcOrd="0" destOrd="0" presId="urn:microsoft.com/office/officeart/2005/8/layout/process2"/>
    <dgm:cxn modelId="{133764EE-9C6A-4BA9-9E5D-B6024DF513BA}" srcId="{009A8BDB-5178-49B9-8126-8311251A0301}" destId="{C83EA76F-D3EB-4759-A1A4-0599FE06CD8F}" srcOrd="1" destOrd="0" parTransId="{58E0E782-16C9-475E-B407-C40351AD1DBB}" sibTransId="{CB0E0C31-64FE-40FC-A888-871766584A64}"/>
    <dgm:cxn modelId="{796659C9-5A06-4895-A2A0-16071560E220}" type="presOf" srcId="{F23CD4A1-2B5E-4C2C-B325-7593914040B5}" destId="{AA114611-293C-4BD9-B7DC-7318E9343EB6}" srcOrd="1" destOrd="0" presId="urn:microsoft.com/office/officeart/2005/8/layout/process2"/>
    <dgm:cxn modelId="{C45C79DB-AC8B-491F-9888-20752C79D157}" srcId="{009A8BDB-5178-49B9-8126-8311251A0301}" destId="{AFC48A2A-79CA-4DC3-BBB4-765BE2DC5527}" srcOrd="0" destOrd="0" parTransId="{0E0253B5-78D3-4908-B5E4-7BE7657C949B}" sibTransId="{AD3390D1-A629-4345-94C8-8FB87CD46FD4}"/>
    <dgm:cxn modelId="{B359C376-BB5F-4FBB-A1C9-6E3C981BD279}" type="presOf" srcId="{CB0E0C31-64FE-40FC-A888-871766584A64}" destId="{9F5B4129-41E0-4DF0-8BF7-3B52706EF888}" srcOrd="1" destOrd="0" presId="urn:microsoft.com/office/officeart/2005/8/layout/process2"/>
    <dgm:cxn modelId="{D002CF23-CE02-45C6-8250-2992C11FE8CA}" type="presOf" srcId="{B016E926-BB43-411A-A21F-DB320597808D}" destId="{260A4AD7-2885-4EBE-81C4-054D1F07EA4A}" srcOrd="0" destOrd="0" presId="urn:microsoft.com/office/officeart/2005/8/layout/process2"/>
    <dgm:cxn modelId="{E020DECB-A3EF-4E73-B797-51E46E653762}" type="presOf" srcId="{F23CD4A1-2B5E-4C2C-B325-7593914040B5}" destId="{8F99E9F0-7D5A-4F80-9998-3029106D5C52}" srcOrd="0" destOrd="0" presId="urn:microsoft.com/office/officeart/2005/8/layout/process2"/>
    <dgm:cxn modelId="{2C35C7E1-2FB3-400C-85AE-285E107510FE}" type="presOf" srcId="{AFC48A2A-79CA-4DC3-BBB4-765BE2DC5527}" destId="{700C1C19-D235-40B5-9053-E23569CF1DEA}" srcOrd="0" destOrd="0" presId="urn:microsoft.com/office/officeart/2005/8/layout/process2"/>
    <dgm:cxn modelId="{7E666E7C-35FF-4115-8D46-A7D96F0F599F}" type="presOf" srcId="{CB0E0C31-64FE-40FC-A888-871766584A64}" destId="{E451A973-F940-43CF-B502-73EA3FA38161}" srcOrd="0" destOrd="0" presId="urn:microsoft.com/office/officeart/2005/8/layout/process2"/>
    <dgm:cxn modelId="{63B0366A-5DF0-491D-BE64-162992A79CB3}" type="presOf" srcId="{AD3390D1-A629-4345-94C8-8FB87CD46FD4}" destId="{AD966019-F9A6-4DE5-9B19-B4199328E029}" srcOrd="1" destOrd="0" presId="urn:microsoft.com/office/officeart/2005/8/layout/process2"/>
    <dgm:cxn modelId="{C91ECA7E-4E53-4B73-A810-F4049E9768C9}" type="presOf" srcId="{30822CBA-BD1A-41A4-8DEC-8F4A7B5F74FA}" destId="{273FCA9E-E614-4244-B13C-244A3AF596A1}" srcOrd="0" destOrd="0" presId="urn:microsoft.com/office/officeart/2005/8/layout/process2"/>
    <dgm:cxn modelId="{0BB053EB-F202-4A3E-9535-B2D61175C4E3}" type="presParOf" srcId="{ED6F6E5F-88CE-49C3-B384-59541464AC46}" destId="{700C1C19-D235-40B5-9053-E23569CF1DEA}" srcOrd="0" destOrd="0" presId="urn:microsoft.com/office/officeart/2005/8/layout/process2"/>
    <dgm:cxn modelId="{79828A7F-9D4A-4564-AB79-260A2A857AAF}" type="presParOf" srcId="{ED6F6E5F-88CE-49C3-B384-59541464AC46}" destId="{B8A97796-2719-4086-BE35-365B1DD26D7B}" srcOrd="1" destOrd="0" presId="urn:microsoft.com/office/officeart/2005/8/layout/process2"/>
    <dgm:cxn modelId="{86884D78-324F-4D00-85FB-FE520AB3A929}" type="presParOf" srcId="{B8A97796-2719-4086-BE35-365B1DD26D7B}" destId="{AD966019-F9A6-4DE5-9B19-B4199328E029}" srcOrd="0" destOrd="0" presId="urn:microsoft.com/office/officeart/2005/8/layout/process2"/>
    <dgm:cxn modelId="{C33A855E-58CD-4774-8A4B-C17A92F2EF3B}" type="presParOf" srcId="{ED6F6E5F-88CE-49C3-B384-59541464AC46}" destId="{08D1CB14-C707-48B7-B135-81591F1E6415}" srcOrd="2" destOrd="0" presId="urn:microsoft.com/office/officeart/2005/8/layout/process2"/>
    <dgm:cxn modelId="{D352570A-7BF1-4E65-9036-C5CD49C8CA6C}" type="presParOf" srcId="{ED6F6E5F-88CE-49C3-B384-59541464AC46}" destId="{E451A973-F940-43CF-B502-73EA3FA38161}" srcOrd="3" destOrd="0" presId="urn:microsoft.com/office/officeart/2005/8/layout/process2"/>
    <dgm:cxn modelId="{0CFAB784-B703-47F4-8C25-268374D724B1}" type="presParOf" srcId="{E451A973-F940-43CF-B502-73EA3FA38161}" destId="{9F5B4129-41E0-4DF0-8BF7-3B52706EF888}" srcOrd="0" destOrd="0" presId="urn:microsoft.com/office/officeart/2005/8/layout/process2"/>
    <dgm:cxn modelId="{0E4765BF-0B3E-487A-8FC8-D37B159702C8}" type="presParOf" srcId="{ED6F6E5F-88CE-49C3-B384-59541464AC46}" destId="{E675BA3D-318C-4345-92C2-7C5E0832E094}" srcOrd="4" destOrd="0" presId="urn:microsoft.com/office/officeart/2005/8/layout/process2"/>
    <dgm:cxn modelId="{C9D2266A-83A8-4CE5-86E0-C2EE9FAA85D4}" type="presParOf" srcId="{ED6F6E5F-88CE-49C3-B384-59541464AC46}" destId="{260A4AD7-2885-4EBE-81C4-054D1F07EA4A}" srcOrd="5" destOrd="0" presId="urn:microsoft.com/office/officeart/2005/8/layout/process2"/>
    <dgm:cxn modelId="{97AAA70E-7D0E-4314-9463-E04BE5341649}" type="presParOf" srcId="{260A4AD7-2885-4EBE-81C4-054D1F07EA4A}" destId="{A0E0B12C-73DE-499F-92F9-D43E0E0CCC58}" srcOrd="0" destOrd="0" presId="urn:microsoft.com/office/officeart/2005/8/layout/process2"/>
    <dgm:cxn modelId="{6D1322B5-B2FD-4F6B-9736-2388D92028CF}" type="presParOf" srcId="{ED6F6E5F-88CE-49C3-B384-59541464AC46}" destId="{58337FE7-0EA7-4897-91B3-64F5DDD89AFF}" srcOrd="6" destOrd="0" presId="urn:microsoft.com/office/officeart/2005/8/layout/process2"/>
    <dgm:cxn modelId="{6FAC017F-0F48-4B77-A7FC-F88258130B06}" type="presParOf" srcId="{ED6F6E5F-88CE-49C3-B384-59541464AC46}" destId="{8F99E9F0-7D5A-4F80-9998-3029106D5C52}" srcOrd="7" destOrd="0" presId="urn:microsoft.com/office/officeart/2005/8/layout/process2"/>
    <dgm:cxn modelId="{54C5624D-9F3D-4A94-81E7-BA57434A5897}" type="presParOf" srcId="{8F99E9F0-7D5A-4F80-9998-3029106D5C52}" destId="{AA114611-293C-4BD9-B7DC-7318E9343EB6}" srcOrd="0" destOrd="0" presId="urn:microsoft.com/office/officeart/2005/8/layout/process2"/>
    <dgm:cxn modelId="{4F561135-2153-4F55-884E-1B3348E99D6A}" type="presParOf" srcId="{ED6F6E5F-88CE-49C3-B384-59541464AC46}" destId="{273FCA9E-E614-4244-B13C-244A3AF596A1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9EB5A-196C-49AA-A4DE-19EA816B84D2}">
      <dsp:nvSpPr>
        <dsp:cNvPr id="0" name=""/>
        <dsp:cNvSpPr/>
      </dsp:nvSpPr>
      <dsp:spPr>
        <a:xfrm>
          <a:off x="1377532" y="166832"/>
          <a:ext cx="4343221" cy="1519597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4CD8D-D650-4645-B29B-D03683565D3D}">
      <dsp:nvSpPr>
        <dsp:cNvPr id="0" name=""/>
        <dsp:cNvSpPr/>
      </dsp:nvSpPr>
      <dsp:spPr>
        <a:xfrm>
          <a:off x="3160011" y="3887605"/>
          <a:ext cx="790916" cy="506186"/>
        </a:xfrm>
        <a:prstGeom prst="down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91B1C1E6-49AA-4F38-8DB6-078E31D0A46A}">
      <dsp:nvSpPr>
        <dsp:cNvPr id="0" name=""/>
        <dsp:cNvSpPr/>
      </dsp:nvSpPr>
      <dsp:spPr>
        <a:xfrm>
          <a:off x="1657269" y="4145052"/>
          <a:ext cx="3796401" cy="949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900" b="1" kern="1200" dirty="0" smtClean="0"/>
            <a:t>Senior Data Scientist</a:t>
          </a:r>
          <a:endParaRPr lang="zh-TW" altLang="en-US" sz="2900" b="1" kern="1200" dirty="0"/>
        </a:p>
      </dsp:txBody>
      <dsp:txXfrm>
        <a:off x="1657269" y="4145052"/>
        <a:ext cx="3796401" cy="949100"/>
      </dsp:txXfrm>
    </dsp:sp>
    <dsp:sp modelId="{C7814312-2708-480F-B4A2-AE809F48E401}">
      <dsp:nvSpPr>
        <dsp:cNvPr id="0" name=""/>
        <dsp:cNvSpPr/>
      </dsp:nvSpPr>
      <dsp:spPr>
        <a:xfrm>
          <a:off x="2992337" y="1796345"/>
          <a:ext cx="1423650" cy="142365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b="1" kern="1200" dirty="0" smtClean="0"/>
            <a:t>English</a:t>
          </a:r>
          <a:endParaRPr lang="zh-TW" altLang="en-US" sz="2300" b="1" kern="1200" dirty="0"/>
        </a:p>
      </dsp:txBody>
      <dsp:txXfrm>
        <a:off x="3200826" y="2004834"/>
        <a:ext cx="1006672" cy="1006672"/>
      </dsp:txXfrm>
    </dsp:sp>
    <dsp:sp modelId="{453F2F81-CFAB-4ECF-A78A-833716E710C3}">
      <dsp:nvSpPr>
        <dsp:cNvPr id="0" name=""/>
        <dsp:cNvSpPr/>
      </dsp:nvSpPr>
      <dsp:spPr>
        <a:xfrm>
          <a:off x="1936158" y="491517"/>
          <a:ext cx="2031050" cy="2031050"/>
        </a:xfrm>
        <a:prstGeom prst="ellipse">
          <a:avLst/>
        </a:prstGeom>
        <a:solidFill>
          <a:srgbClr val="00B050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b="1" kern="1200" dirty="0" smtClean="0"/>
            <a:t>Programming</a:t>
          </a:r>
          <a:endParaRPr lang="zh-TW" altLang="en-US" sz="18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200" kern="1200" dirty="0" smtClean="0"/>
            <a:t>C, C++</a:t>
          </a:r>
          <a:endParaRPr lang="zh-TW" altLang="en-US" sz="1200" kern="1200" dirty="0"/>
        </a:p>
      </dsp:txBody>
      <dsp:txXfrm>
        <a:off x="2233598" y="788957"/>
        <a:ext cx="1436170" cy="1436170"/>
      </dsp:txXfrm>
    </dsp:sp>
    <dsp:sp modelId="{C7BD59D6-84C4-4B1C-90D5-35418F8943AF}">
      <dsp:nvSpPr>
        <dsp:cNvPr id="0" name=""/>
        <dsp:cNvSpPr/>
      </dsp:nvSpPr>
      <dsp:spPr>
        <a:xfrm>
          <a:off x="3623422" y="285154"/>
          <a:ext cx="1809829" cy="1809829"/>
        </a:xfrm>
        <a:prstGeom prst="ellipse">
          <a:avLst/>
        </a:prstGeom>
        <a:solidFill>
          <a:srgbClr val="EAB200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b="1" kern="1200" dirty="0" smtClean="0"/>
            <a:t>Algorithm</a:t>
          </a:r>
          <a:endParaRPr lang="zh-TW" altLang="en-US" sz="18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200" kern="1200" dirty="0" smtClean="0"/>
            <a:t>Machine Learning</a:t>
          </a:r>
          <a:endParaRPr lang="zh-TW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200" kern="1200" dirty="0" smtClean="0"/>
            <a:t>Deep Learning</a:t>
          </a:r>
          <a:endParaRPr lang="zh-TW" altLang="en-US" sz="1200" kern="1200" dirty="0"/>
        </a:p>
      </dsp:txBody>
      <dsp:txXfrm>
        <a:off x="3888465" y="550197"/>
        <a:ext cx="1279743" cy="1279743"/>
      </dsp:txXfrm>
    </dsp:sp>
    <dsp:sp modelId="{8B1F5C47-D03C-4000-8BB0-5D2DA24BC093}">
      <dsp:nvSpPr>
        <dsp:cNvPr id="0" name=""/>
        <dsp:cNvSpPr/>
      </dsp:nvSpPr>
      <dsp:spPr>
        <a:xfrm>
          <a:off x="1198683" y="-32284"/>
          <a:ext cx="4713573" cy="379899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C1C19-D235-40B5-9053-E23569CF1DEA}">
      <dsp:nvSpPr>
        <dsp:cNvPr id="0" name=""/>
        <dsp:cNvSpPr/>
      </dsp:nvSpPr>
      <dsp:spPr>
        <a:xfrm>
          <a:off x="0" y="6636"/>
          <a:ext cx="1973704" cy="62523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b="1" kern="1200" dirty="0" smtClean="0">
              <a:solidFill>
                <a:schemeClr val="tx1"/>
              </a:solidFill>
            </a:rPr>
            <a:t>Raw Data</a:t>
          </a:r>
          <a:br>
            <a:rPr lang="en-US" altLang="zh-TW" sz="1600" b="1" kern="1200" dirty="0" smtClean="0">
              <a:solidFill>
                <a:schemeClr val="tx1"/>
              </a:solidFill>
            </a:rPr>
          </a:br>
          <a:r>
            <a:rPr lang="en-US" altLang="zh-TW" sz="1600" b="1" kern="1200" dirty="0" smtClean="0">
              <a:solidFill>
                <a:schemeClr val="tx1"/>
              </a:solidFill>
            </a:rPr>
            <a:t>(NCBI GEO/TCGA)</a:t>
          </a:r>
          <a:endParaRPr lang="zh-TW" altLang="en-US" sz="1600" b="1" kern="1200" dirty="0">
            <a:solidFill>
              <a:schemeClr val="tx1"/>
            </a:solidFill>
          </a:endParaRPr>
        </a:p>
      </dsp:txBody>
      <dsp:txXfrm>
        <a:off x="18313" y="24949"/>
        <a:ext cx="1937078" cy="588612"/>
      </dsp:txXfrm>
    </dsp:sp>
    <dsp:sp modelId="{B8A97796-2719-4086-BE35-365B1DD26D7B}">
      <dsp:nvSpPr>
        <dsp:cNvPr id="0" name=""/>
        <dsp:cNvSpPr/>
      </dsp:nvSpPr>
      <dsp:spPr>
        <a:xfrm rot="5400000">
          <a:off x="869619" y="647506"/>
          <a:ext cx="234464" cy="281357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>
            <a:solidFill>
              <a:schemeClr val="tx1"/>
            </a:solidFill>
          </a:endParaRPr>
        </a:p>
      </dsp:txBody>
      <dsp:txXfrm rot="-5400000">
        <a:off x="902444" y="670953"/>
        <a:ext cx="168815" cy="164125"/>
      </dsp:txXfrm>
    </dsp:sp>
    <dsp:sp modelId="{08D1CB14-C707-48B7-B135-81591F1E6415}">
      <dsp:nvSpPr>
        <dsp:cNvPr id="0" name=""/>
        <dsp:cNvSpPr/>
      </dsp:nvSpPr>
      <dsp:spPr>
        <a:xfrm>
          <a:off x="0" y="944494"/>
          <a:ext cx="1973704" cy="697829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b="1" kern="1200" dirty="0" smtClean="0">
              <a:solidFill>
                <a:schemeClr val="tx1"/>
              </a:solidFill>
            </a:rPr>
            <a:t>RMA</a:t>
          </a:r>
          <a:br>
            <a:rPr lang="en-US" altLang="zh-TW" sz="1600" b="1" kern="1200" dirty="0" smtClean="0">
              <a:solidFill>
                <a:schemeClr val="tx1"/>
              </a:solidFill>
            </a:rPr>
          </a:br>
          <a:r>
            <a:rPr lang="en-US" altLang="zh-TW" sz="1600" b="1" kern="1200" dirty="0" smtClean="0">
              <a:solidFill>
                <a:schemeClr val="tx1"/>
              </a:solidFill>
            </a:rPr>
            <a:t>(Robust Multi-array Average)</a:t>
          </a:r>
          <a:endParaRPr lang="zh-TW" altLang="en-US" sz="1600" b="1" kern="1200" dirty="0">
            <a:solidFill>
              <a:schemeClr val="tx1"/>
            </a:solidFill>
          </a:endParaRPr>
        </a:p>
      </dsp:txBody>
      <dsp:txXfrm>
        <a:off x="20439" y="964933"/>
        <a:ext cx="1932826" cy="656951"/>
      </dsp:txXfrm>
    </dsp:sp>
    <dsp:sp modelId="{E451A973-F940-43CF-B502-73EA3FA38161}">
      <dsp:nvSpPr>
        <dsp:cNvPr id="0" name=""/>
        <dsp:cNvSpPr/>
      </dsp:nvSpPr>
      <dsp:spPr>
        <a:xfrm rot="5400000">
          <a:off x="869619" y="1657954"/>
          <a:ext cx="234464" cy="281357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>
            <a:solidFill>
              <a:schemeClr val="tx1"/>
            </a:solidFill>
          </a:endParaRPr>
        </a:p>
      </dsp:txBody>
      <dsp:txXfrm rot="-5400000">
        <a:off x="902444" y="1681401"/>
        <a:ext cx="168815" cy="164125"/>
      </dsp:txXfrm>
    </dsp:sp>
    <dsp:sp modelId="{E675BA3D-318C-4345-92C2-7C5E0832E094}">
      <dsp:nvSpPr>
        <dsp:cNvPr id="0" name=""/>
        <dsp:cNvSpPr/>
      </dsp:nvSpPr>
      <dsp:spPr>
        <a:xfrm>
          <a:off x="0" y="1954943"/>
          <a:ext cx="1973704" cy="62523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b="1" kern="1200" dirty="0" smtClean="0">
              <a:solidFill>
                <a:schemeClr val="tx1"/>
              </a:solidFill>
            </a:rPr>
            <a:t>Quantile Normalization</a:t>
          </a:r>
          <a:endParaRPr lang="zh-TW" altLang="en-US" sz="1600" b="1" kern="1200" dirty="0">
            <a:solidFill>
              <a:schemeClr val="tx1"/>
            </a:solidFill>
          </a:endParaRPr>
        </a:p>
      </dsp:txBody>
      <dsp:txXfrm>
        <a:off x="18313" y="1973256"/>
        <a:ext cx="1937078" cy="588612"/>
      </dsp:txXfrm>
    </dsp:sp>
    <dsp:sp modelId="{260A4AD7-2885-4EBE-81C4-054D1F07EA4A}">
      <dsp:nvSpPr>
        <dsp:cNvPr id="0" name=""/>
        <dsp:cNvSpPr/>
      </dsp:nvSpPr>
      <dsp:spPr>
        <a:xfrm rot="5400000">
          <a:off x="869619" y="2595813"/>
          <a:ext cx="234464" cy="281357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>
            <a:solidFill>
              <a:schemeClr val="tx1"/>
            </a:solidFill>
          </a:endParaRPr>
        </a:p>
      </dsp:txBody>
      <dsp:txXfrm rot="-5400000">
        <a:off x="902444" y="2619260"/>
        <a:ext cx="168815" cy="164125"/>
      </dsp:txXfrm>
    </dsp:sp>
    <dsp:sp modelId="{58337FE7-0EA7-4897-91B3-64F5DDD89AFF}">
      <dsp:nvSpPr>
        <dsp:cNvPr id="0" name=""/>
        <dsp:cNvSpPr/>
      </dsp:nvSpPr>
      <dsp:spPr>
        <a:xfrm>
          <a:off x="0" y="2892801"/>
          <a:ext cx="1973704" cy="754425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b="1" kern="1200" dirty="0" smtClean="0">
              <a:solidFill>
                <a:schemeClr val="tx1"/>
              </a:solidFill>
            </a:rPr>
            <a:t>Disease-related Pathways Data Selection (GSA)</a:t>
          </a:r>
          <a:endParaRPr lang="zh-TW" altLang="en-US" sz="1600" b="1" kern="1200" dirty="0">
            <a:solidFill>
              <a:schemeClr val="tx1"/>
            </a:solidFill>
          </a:endParaRPr>
        </a:p>
      </dsp:txBody>
      <dsp:txXfrm>
        <a:off x="22096" y="2914897"/>
        <a:ext cx="1929512" cy="710233"/>
      </dsp:txXfrm>
    </dsp:sp>
    <dsp:sp modelId="{8F99E9F0-7D5A-4F80-9998-3029106D5C52}">
      <dsp:nvSpPr>
        <dsp:cNvPr id="0" name=""/>
        <dsp:cNvSpPr/>
      </dsp:nvSpPr>
      <dsp:spPr>
        <a:xfrm rot="5400000">
          <a:off x="869619" y="3670348"/>
          <a:ext cx="234464" cy="281357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>
            <a:solidFill>
              <a:schemeClr val="tx1"/>
            </a:solidFill>
          </a:endParaRPr>
        </a:p>
      </dsp:txBody>
      <dsp:txXfrm rot="-5400000">
        <a:off x="902444" y="3693795"/>
        <a:ext cx="168815" cy="164125"/>
      </dsp:txXfrm>
    </dsp:sp>
    <dsp:sp modelId="{273FCA9E-E614-4244-B13C-244A3AF596A1}">
      <dsp:nvSpPr>
        <dsp:cNvPr id="0" name=""/>
        <dsp:cNvSpPr/>
      </dsp:nvSpPr>
      <dsp:spPr>
        <a:xfrm>
          <a:off x="0" y="3959846"/>
          <a:ext cx="1973704" cy="825071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b="1" kern="1200" dirty="0" smtClean="0">
              <a:solidFill>
                <a:schemeClr val="tx1"/>
              </a:solidFill>
            </a:rPr>
            <a:t>Homogeneous Clinical  </a:t>
          </a:r>
          <a:br>
            <a:rPr lang="en-US" altLang="zh-TW" sz="1600" b="1" kern="1200" dirty="0" smtClean="0">
              <a:solidFill>
                <a:schemeClr val="tx1"/>
              </a:solidFill>
            </a:rPr>
          </a:br>
          <a:r>
            <a:rPr lang="en-US" altLang="zh-TW" sz="1600" b="1" kern="1200" dirty="0" smtClean="0">
              <a:solidFill>
                <a:schemeClr val="tx1"/>
              </a:solidFill>
            </a:rPr>
            <a:t>Data Management</a:t>
          </a:r>
          <a:endParaRPr lang="zh-TW" altLang="en-US" sz="1600" b="1" kern="1200" dirty="0">
            <a:solidFill>
              <a:schemeClr val="tx1"/>
            </a:solidFill>
          </a:endParaRPr>
        </a:p>
      </dsp:txBody>
      <dsp:txXfrm>
        <a:off x="24166" y="3984012"/>
        <a:ext cx="1925372" cy="776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31F88-6EB2-4A32-A98E-46DE27DB7CB6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F36EF-1543-4AE7-9FFC-C5F9A8CA2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161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E9E3F-1851-415D-8396-CE04AD448D16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4FA77-D9BF-465B-86D8-F5F4038B92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0033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4FA77-D9BF-465B-86D8-F5F4038B922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210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0D3434-3677-4ECC-9F15-8A3864676645}" type="datetime1">
              <a:rPr lang="en-US" altLang="zh-TW" smtClean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610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C8A21-D970-4C4D-9FAD-EECDB54FD220}" type="datetime1">
              <a:rPr lang="en-US" altLang="zh-TW" smtClean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4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D578-8E7D-4431-B509-11A728C8E378}" type="datetime1">
              <a:rPr lang="en-US" altLang="zh-TW" smtClean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1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65F4-8D01-4604-8F03-ECFFF83E4C57}" type="datetime1">
              <a:rPr lang="en-US" altLang="zh-TW" smtClean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92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9C9B-C8A2-466C-B800-B9FD66F63CA6}" type="datetime1">
              <a:rPr lang="en-US" altLang="zh-TW" smtClean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865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CABC-D1A9-4638-BC23-A5FA717EDF82}" type="datetime1">
              <a:rPr lang="en-US" altLang="zh-TW" smtClean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240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A3A7-8F4A-4FEF-BF9A-EFB2ACB0D676}" type="datetime1">
              <a:rPr lang="en-US" altLang="zh-TW" smtClean="0"/>
              <a:t>12/25/2018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26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5B5B-1EEE-417C-9C69-D4B4385244CC}" type="datetime1">
              <a:rPr lang="en-US" altLang="zh-TW" smtClean="0"/>
              <a:t>12/25/2018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87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2CC4-8685-4BF3-9487-36E203781386}" type="datetime1">
              <a:rPr lang="en-US" altLang="zh-TW" smtClean="0"/>
              <a:t>12/25/2018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306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3F6C-0C97-4B7F-86BB-D392FE039419}" type="datetime1">
              <a:rPr lang="en-US" altLang="zh-TW" smtClean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F9B0-0BF8-4B66-9351-D29DB5B427B1}" type="datetime1">
              <a:rPr lang="en-US" altLang="zh-TW" smtClean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F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7E8B687-8531-4160-8C27-1C033AD7129E}" type="datetime1">
              <a:rPr lang="en-US" altLang="zh-TW" smtClean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34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eff665547@gmail.co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6.png"/><Relationship Id="rId3" Type="http://schemas.openxmlformats.org/officeDocument/2006/relationships/image" Target="../media/image4.JPG"/><Relationship Id="rId7" Type="http://schemas.openxmlformats.org/officeDocument/2006/relationships/image" Target="../media/image42.png"/><Relationship Id="rId12" Type="http://schemas.microsoft.com/office/2007/relationships/hdphoto" Target="../media/hdphoto1.wdp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5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9" Type="http://schemas.openxmlformats.org/officeDocument/2006/relationships/image" Target="../media/image51.png"/><Relationship Id="rId1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7" Type="http://schemas.openxmlformats.org/officeDocument/2006/relationships/image" Target="../media/image390.png"/><Relationship Id="rId12" Type="http://schemas.microsoft.com/office/2007/relationships/hdphoto" Target="../media/hdphoto1.wdp"/><Relationship Id="rId2" Type="http://schemas.openxmlformats.org/officeDocument/2006/relationships/image" Target="../media/image40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8.png"/><Relationship Id="rId5" Type="http://schemas.openxmlformats.org/officeDocument/2006/relationships/image" Target="../media/image7.JPG"/><Relationship Id="rId10" Type="http://schemas.openxmlformats.org/officeDocument/2006/relationships/image" Target="../media/image4.JPG"/><Relationship Id="rId4" Type="http://schemas.openxmlformats.org/officeDocument/2006/relationships/image" Target="../media/image420.png"/><Relationship Id="rId9" Type="http://schemas.openxmlformats.org/officeDocument/2006/relationships/image" Target="../media/image5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NUL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48629" y="3651299"/>
            <a:ext cx="9534985" cy="189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691077" y="1841863"/>
            <a:ext cx="3048053" cy="3116971"/>
          </a:xfrm>
          <a:prstGeom prst="ellipse">
            <a:avLst/>
          </a:prstGeom>
          <a:blipFill dpi="0" rotWithShape="1">
            <a:blip r:embed="rId2"/>
            <a:srcRect/>
            <a:stretch>
              <a:fillRect b="-25000"/>
            </a:stretch>
          </a:blipFill>
          <a:ln>
            <a:noFill/>
          </a:ln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3595321" y="-67639"/>
            <a:ext cx="11232067" cy="7167306"/>
            <a:chOff x="3300361" y="-67639"/>
            <a:chExt cx="11232067" cy="7167306"/>
          </a:xfrm>
        </p:grpSpPr>
        <p:sp>
          <p:nvSpPr>
            <p:cNvPr id="19" name="梯形 18"/>
            <p:cNvSpPr/>
            <p:nvPr/>
          </p:nvSpPr>
          <p:spPr>
            <a:xfrm flipV="1">
              <a:off x="3300361" y="235131"/>
              <a:ext cx="11232067" cy="6864536"/>
            </a:xfrm>
            <a:prstGeom prst="trapezoid">
              <a:avLst>
                <a:gd name="adj" fmla="val 26172"/>
              </a:avLst>
            </a:prstGeom>
            <a:solidFill>
              <a:srgbClr val="FF0026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梯形 4"/>
            <p:cNvSpPr/>
            <p:nvPr/>
          </p:nvSpPr>
          <p:spPr>
            <a:xfrm flipV="1">
              <a:off x="3543712" y="-67639"/>
              <a:ext cx="10872839" cy="6697044"/>
            </a:xfrm>
            <a:prstGeom prst="trapezoid">
              <a:avLst>
                <a:gd name="adj" fmla="val 26172"/>
              </a:avLst>
            </a:prstGeom>
            <a:gradFill flip="none" rotWithShape="1">
              <a:gsLst>
                <a:gs pos="100000">
                  <a:srgbClr val="004F60"/>
                </a:gs>
                <a:gs pos="0">
                  <a:srgbClr val="00768E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004F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667892" y="3098013"/>
              <a:ext cx="6172199" cy="366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2400" b="1" i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Education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TW" sz="1600" b="1" i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M.S. in </a:t>
              </a:r>
              <a:r>
                <a:rPr lang="en-US" altLang="zh-TW" sz="1600" b="1" i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Epidemiology and Preventive </a:t>
              </a:r>
              <a:r>
                <a:rPr lang="en-US" altLang="zh-TW" sz="1600" b="1" i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Medicine, NTU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TW" sz="1600" b="1" i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B.S. </a:t>
              </a:r>
              <a:r>
                <a:rPr lang="en-US" altLang="zh-TW" sz="1600" b="1" i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in </a:t>
              </a:r>
              <a:r>
                <a:rPr lang="en-US" altLang="zh-TW" sz="1600" b="1" i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Mathematics, NCKU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2400" b="1" i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Skills</a:t>
              </a:r>
              <a:endParaRPr lang="en-US" altLang="zh-TW" sz="1600" b="1" i="1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TW" sz="1600" b="1" i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Statistical Data Analysis 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TW" sz="1600" b="1" i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Data Visualization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TW" sz="1600" b="1" i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Web </a:t>
              </a:r>
              <a:r>
                <a:rPr lang="en-US" altLang="zh-TW" sz="1600" b="1" i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Crawler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TW" sz="1600" b="1" i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Machine Learning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altLang="zh-TW" sz="1600" b="1" i="1" dirty="0" smtClean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667892" y="591891"/>
              <a:ext cx="4231185" cy="2086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 latinLnBrk="1">
                <a:lnSpc>
                  <a:spcPct val="90000"/>
                </a:lnSpc>
                <a:defRPr/>
              </a:pPr>
              <a:r>
                <a:rPr lang="zh-TW" altLang="en-US" sz="6000" b="1" dirty="0" smtClean="0">
                  <a:solidFill>
                    <a:schemeClr val="bg1"/>
                  </a:solidFill>
                  <a:effectLst>
                    <a:outerShdw blurRad="25400" dist="12700" dir="5400000" algn="t" rotWithShape="0">
                      <a:prstClr val="black">
                        <a:alpha val="80000"/>
                      </a:prstClr>
                    </a:outerShdw>
                  </a:effectLst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何 奇 軒</a:t>
              </a:r>
              <a:endParaRPr lang="en-US" altLang="zh-TW" sz="6000" b="1" dirty="0" smtClean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endParaRPr>
            </a:p>
            <a:p>
              <a:pPr lvl="0" algn="ctr" defTabSz="914400" latinLnBrk="1">
                <a:lnSpc>
                  <a:spcPct val="90000"/>
                </a:lnSpc>
                <a:defRPr/>
              </a:pPr>
              <a:endParaRPr lang="en-US" altLang="zh-TW" sz="4400" b="1" dirty="0" smtClean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endParaRPr>
            </a:p>
            <a:p>
              <a:pPr lvl="0" defTabSz="914400" latinLnBrk="1">
                <a:lnSpc>
                  <a:spcPct val="90000"/>
                </a:lnSpc>
                <a:defRPr/>
              </a:pPr>
              <a:r>
                <a:rPr lang="en-US" altLang="ko-KR" sz="4000" b="1" dirty="0" smtClean="0">
                  <a:solidFill>
                    <a:schemeClr val="bg1"/>
                  </a:solidFill>
                  <a:effectLst>
                    <a:outerShdw blurRad="25400" dist="12700" dir="5400000" algn="t" rotWithShape="0">
                      <a:prstClr val="black">
                        <a:alpha val="80000"/>
                      </a:prstClr>
                    </a:outerShdw>
                  </a:effectLst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About Me</a:t>
              </a:r>
              <a:endParaRPr lang="en-US" altLang="ko-KR" sz="4000" b="1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1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7995" y="5745859"/>
            <a:ext cx="27542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Phone: 0921029417</a:t>
            </a:r>
          </a:p>
          <a:p>
            <a:r>
              <a:rPr lang="en-US" altLang="zh-TW" sz="1400" b="1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E-mail: </a:t>
            </a:r>
            <a:r>
              <a:rPr lang="en-US" altLang="zh-TW" sz="1400" b="1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  <a:hlinkClick r:id="rId3"/>
              </a:rPr>
              <a:t>jeff665547@gmail.com</a:t>
            </a:r>
            <a:endParaRPr lang="en-US" altLang="zh-TW" sz="1400" b="1" i="1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23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" y="215538"/>
            <a:ext cx="12089674" cy="932754"/>
          </a:xfrm>
          <a:prstGeom prst="rect">
            <a:avLst/>
          </a:prstGeom>
          <a:solidFill>
            <a:srgbClr val="004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26" name="矩形 25"/>
          <p:cNvSpPr/>
          <p:nvPr/>
        </p:nvSpPr>
        <p:spPr>
          <a:xfrm>
            <a:off x="434965" y="1188067"/>
            <a:ext cx="2755498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defTabSz="914400" latinLnBrk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800" b="1" dirty="0" smtClean="0">
                <a:solidFill>
                  <a:srgbClr val="3D4647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GSA methods:</a:t>
            </a:r>
            <a:endParaRPr lang="en-US" altLang="ko-KR" sz="2800" b="1" dirty="0">
              <a:solidFill>
                <a:srgbClr val="3D4647"/>
              </a:solidFill>
              <a:effectLst>
                <a:outerShdw blurRad="25400" dist="12700" dir="5400000" algn="t" rotWithShape="0">
                  <a:prstClr val="black">
                    <a:alpha val="80000"/>
                  </a:prst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840258" y="1664179"/>
                <a:ext cx="10966151" cy="4862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sz="2000" i="1" smtClean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en-US" altLang="zh-TW" sz="2000" dirty="0" smtClean="0"/>
                  <a:t>No difference between the distributions/mean </a:t>
                </a:r>
                <a:r>
                  <a:rPr lang="en-US" altLang="zh-TW" sz="2000" dirty="0"/>
                  <a:t>vector </a:t>
                </a:r>
                <a:r>
                  <a:rPr lang="en-US" altLang="zh-TW" sz="2000" dirty="0" smtClean="0"/>
                  <a:t>of the two phenotypes.</a:t>
                </a:r>
              </a:p>
              <a:p>
                <a:pPr lvl="1"/>
                <a:endParaRPr lang="en-US" altLang="zh-TW" sz="2000" dirty="0" smtClean="0"/>
              </a:p>
              <a:p>
                <a:pPr lvl="1"/>
                <a:endParaRPr lang="en-US" altLang="zh-TW" sz="2000" dirty="0"/>
              </a:p>
              <a:p>
                <a:pPr lvl="1"/>
                <a:endParaRPr lang="en-US" altLang="zh-TW" sz="2000" dirty="0" smtClean="0"/>
              </a:p>
              <a:p>
                <a:pPr lvl="1"/>
                <a:endParaRPr lang="en-US" altLang="zh-TW" sz="2000" dirty="0"/>
              </a:p>
              <a:p>
                <a:pPr lvl="1"/>
                <a:endParaRPr lang="en-US" altLang="zh-TW" sz="2000" dirty="0" smtClean="0"/>
              </a:p>
              <a:p>
                <a:pPr lvl="1"/>
                <a:endParaRPr lang="en-US" altLang="zh-TW" sz="2000" dirty="0"/>
              </a:p>
              <a:p>
                <a:pPr lvl="1"/>
                <a:endParaRPr lang="en-US" altLang="zh-TW" sz="2000" dirty="0" smtClean="0"/>
              </a:p>
              <a:p>
                <a:pPr lvl="1"/>
                <a:endParaRPr lang="en-US" altLang="zh-TW" sz="2000" dirty="0"/>
              </a:p>
              <a:p>
                <a:pPr lvl="1"/>
                <a:endParaRPr lang="en-US" altLang="zh-TW" sz="2000" dirty="0" smtClean="0"/>
              </a:p>
              <a:p>
                <a:pPr lvl="1"/>
                <a:endParaRPr lang="en-US" altLang="zh-TW" sz="2000" dirty="0"/>
              </a:p>
              <a:p>
                <a:pPr lvl="1"/>
                <a:endParaRPr lang="en-US" altLang="zh-TW" sz="2000" dirty="0" smtClean="0"/>
              </a:p>
              <a:p>
                <a:pPr lvl="1"/>
                <a:endParaRPr lang="en-US" altLang="zh-TW" sz="2000" dirty="0"/>
              </a:p>
              <a:p>
                <a:pPr lvl="1">
                  <a:lnSpc>
                    <a:spcPct val="150000"/>
                  </a:lnSpc>
                </a:pPr>
                <a:endParaRPr lang="en-US" altLang="zh-TW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000" dirty="0" smtClean="0"/>
                  <a:t>p-value: 1000 permutations</a:t>
                </a:r>
                <a:endParaRPr lang="en-US" altLang="zh-TW" sz="20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58" y="1664179"/>
                <a:ext cx="10966151" cy="4862870"/>
              </a:xfrm>
              <a:prstGeom prst="rect">
                <a:avLst/>
              </a:prstGeom>
              <a:blipFill>
                <a:blip r:embed="rId2"/>
                <a:stretch>
                  <a:fillRect l="-500" t="-752" b="-12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/>
          <p:cNvSpPr/>
          <p:nvPr/>
        </p:nvSpPr>
        <p:spPr>
          <a:xfrm>
            <a:off x="1752765" y="406773"/>
            <a:ext cx="868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latinLnBrk="1">
              <a:lnSpc>
                <a:spcPct val="90000"/>
              </a:lnSpc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A Statistical Evaluation for GSA Methods</a:t>
            </a:r>
            <a:endParaRPr lang="en-US" altLang="ko-KR" sz="4000" b="1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80000"/>
                  </a:prst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4934785"/>
                  </p:ext>
                </p:extLst>
              </p:nvPr>
            </p:nvGraphicFramePr>
            <p:xfrm>
              <a:off x="1107677" y="2307313"/>
              <a:ext cx="10384668" cy="3597380"/>
            </p:xfrm>
            <a:graphic>
              <a:graphicData uri="http://schemas.openxmlformats.org/drawingml/2006/table">
                <a:tbl>
                  <a:tblPr firstRow="1" bandRow="1">
                    <a:tableStyleId>{85BE263C-DBD7-4A20-BB59-AAB30ACAA65A}</a:tableStyleId>
                  </a:tblPr>
                  <a:tblGrid>
                    <a:gridCol w="3428789">
                      <a:extLst>
                        <a:ext uri="{9D8B030D-6E8A-4147-A177-3AD203B41FA5}">
                          <a16:colId xmlns:a16="http://schemas.microsoft.com/office/drawing/2014/main" val="4224748231"/>
                        </a:ext>
                      </a:extLst>
                    </a:gridCol>
                    <a:gridCol w="3731748">
                      <a:extLst>
                        <a:ext uri="{9D8B030D-6E8A-4147-A177-3AD203B41FA5}">
                          <a16:colId xmlns:a16="http://schemas.microsoft.com/office/drawing/2014/main" val="3743994081"/>
                        </a:ext>
                      </a:extLst>
                    </a:gridCol>
                    <a:gridCol w="3224131">
                      <a:extLst>
                        <a:ext uri="{9D8B030D-6E8A-4147-A177-3AD203B41FA5}">
                          <a16:colId xmlns:a16="http://schemas.microsoft.com/office/drawing/2014/main" val="1962389778"/>
                        </a:ext>
                      </a:extLst>
                    </a:gridCol>
                  </a:tblGrid>
                  <a:tr h="428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/>
                            <a:t>Distance-based</a:t>
                          </a:r>
                          <a:endParaRPr lang="zh-TW" altLang="en-US" sz="2200" dirty="0"/>
                        </a:p>
                      </a:txBody>
                      <a:tcPr marL="107051" marR="107051" marT="53525" marB="535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/>
                            <a:t>Regression-based</a:t>
                          </a:r>
                          <a:endParaRPr lang="zh-TW" altLang="en-US" sz="2200" dirty="0"/>
                        </a:p>
                      </a:txBody>
                      <a:tcPr marL="107051" marR="107051" marT="53525" marB="535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/>
                            <a:t>Other</a:t>
                          </a:r>
                          <a:endParaRPr lang="zh-TW" altLang="en-US" sz="2200" dirty="0"/>
                        </a:p>
                      </a:txBody>
                      <a:tcPr marL="107051" marR="107051" marT="53525" marB="53525"/>
                    </a:tc>
                    <a:extLst>
                      <a:ext uri="{0D108BD9-81ED-4DB2-BD59-A6C34878D82A}">
                        <a16:rowId xmlns:a16="http://schemas.microsoft.com/office/drawing/2014/main" val="1236643072"/>
                      </a:ext>
                    </a:extLst>
                  </a:tr>
                  <a:tr h="434150"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altLang="zh-TW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𝑑𝑖𝑠</m:t>
                                  </m:r>
                                  <m:r>
                                    <a:rPr lang="en-US" altLang="zh-TW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𝐶𝑆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TW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𝑑𝑖𝑠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TW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TW" sz="2000" b="1" dirty="0" smtClean="0"/>
                            <a:t> </a:t>
                          </a:r>
                        </a:p>
                        <a:p>
                          <a:pPr marL="285750" lvl="0" indent="-28575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TW" sz="2000" b="1" dirty="0" err="1" smtClean="0"/>
                            <a:t>Hotelling’s</a:t>
                          </a:r>
                          <a:r>
                            <a:rPr lang="en-US" altLang="zh-TW" sz="2000" b="1" dirty="0" smtClean="0"/>
                            <a:t> T</a:t>
                          </a:r>
                          <a:r>
                            <a:rPr lang="en-US" altLang="zh-TW" sz="2000" b="1" baseline="30000" dirty="0" smtClean="0"/>
                            <a:t>2</a:t>
                          </a:r>
                          <a:r>
                            <a:rPr lang="en-US" altLang="zh-TW" sz="2000" dirty="0" smtClean="0"/>
                            <a:t> </a:t>
                          </a:r>
                        </a:p>
                        <a:p>
                          <a:pPr lvl="0">
                            <a:lnSpc>
                              <a:spcPct val="10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TW" sz="2000" dirty="0" smtClean="0"/>
                            <a:t> Multidimensional version </a:t>
                          </a:r>
                        </a:p>
                        <a:p>
                          <a:pPr lvl="0">
                            <a:lnSpc>
                              <a:spcPct val="100000"/>
                            </a:lnSpc>
                          </a:pPr>
                          <a:r>
                            <a:rPr lang="en-US" altLang="zh-TW" sz="2000" dirty="0" smtClean="0"/>
                            <a:t>      of </a:t>
                          </a:r>
                          <a:r>
                            <a:rPr lang="en-US" altLang="zh-TW" sz="2000" dirty="0" smtClean="0">
                              <a:solidFill>
                                <a:schemeClr val="tx1"/>
                              </a:solidFill>
                            </a:rPr>
                            <a:t>two-sample t-test</a:t>
                          </a:r>
                          <a:r>
                            <a:rPr lang="en-US" altLang="zh-TW" sz="2000" dirty="0"/>
                            <a:t> </a:t>
                          </a:r>
                          <a:endParaRPr lang="en-US" altLang="zh-TW" sz="2000" dirty="0" smtClean="0"/>
                        </a:p>
                        <a:p>
                          <a:pPr lvl="0">
                            <a:lnSpc>
                              <a:spcPct val="100000"/>
                            </a:lnSpc>
                          </a:pPr>
                          <a:r>
                            <a:rPr lang="en-US" altLang="zh-TW" sz="2000" dirty="0" smtClean="0"/>
                            <a:t>     (</a:t>
                          </a:r>
                          <a:r>
                            <a:rPr lang="en-US" altLang="zh-TW" sz="2000" dirty="0" err="1" smtClean="0">
                              <a:solidFill>
                                <a:srgbClr val="FF0000"/>
                              </a:solidFill>
                            </a:rPr>
                            <a:t>Mahalanobis</a:t>
                          </a:r>
                          <a:r>
                            <a:rPr lang="en-US" altLang="zh-TW" sz="2000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altLang="zh-TW" sz="2000" dirty="0">
                              <a:solidFill>
                                <a:srgbClr val="FF0000"/>
                              </a:solidFill>
                            </a:rPr>
                            <a:t>distance</a:t>
                          </a:r>
                          <a:r>
                            <a:rPr lang="en-US" altLang="zh-TW" sz="2000" dirty="0" smtClean="0"/>
                            <a:t>)</a:t>
                          </a:r>
                        </a:p>
                        <a:p>
                          <a:pPr marL="285750" lvl="0" indent="-285750">
                            <a:lnSpc>
                              <a:spcPct val="20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TW" sz="2000" b="1" dirty="0" smtClean="0"/>
                            <a:t>Energy Test (</a:t>
                          </a:r>
                          <a:r>
                            <a:rPr lang="en-US" altLang="zh-TW" sz="2000" b="1" dirty="0"/>
                            <a:t>N-statistic</a:t>
                          </a:r>
                          <a:r>
                            <a:rPr lang="en-US" altLang="zh-TW" sz="2000" b="1" dirty="0" smtClean="0"/>
                            <a:t>)</a:t>
                          </a:r>
                        </a:p>
                        <a:p>
                          <a:pPr lvl="0">
                            <a:lnSpc>
                              <a:spcPct val="10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TW" sz="2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TW" sz="2000" dirty="0">
                              <a:solidFill>
                                <a:prstClr val="black"/>
                              </a:solidFill>
                            </a:rPr>
                            <a:t> </a:t>
                          </a:r>
                          <a:r>
                            <a:rPr lang="en-US" altLang="zh-TW" sz="2000" dirty="0"/>
                            <a:t>D</a:t>
                          </a:r>
                          <a:r>
                            <a:rPr lang="en-US" altLang="zh-TW" sz="2000" dirty="0" smtClean="0"/>
                            <a:t>etecting </a:t>
                          </a:r>
                          <a:r>
                            <a:rPr lang="en-US" altLang="zh-TW" sz="2000" dirty="0"/>
                            <a:t>the </a:t>
                          </a:r>
                          <a:r>
                            <a:rPr lang="en-US" altLang="zh-TW" sz="2000" dirty="0" smtClean="0">
                              <a:solidFill>
                                <a:srgbClr val="FF0000"/>
                              </a:solidFill>
                            </a:rPr>
                            <a:t>Euclidean   </a:t>
                          </a:r>
                        </a:p>
                        <a:p>
                          <a:pPr lvl="0">
                            <a:lnSpc>
                              <a:spcPct val="100000"/>
                            </a:lnSpc>
                          </a:pPr>
                          <a:r>
                            <a:rPr lang="en-US" altLang="zh-TW" sz="2000" dirty="0" smtClean="0">
                              <a:solidFill>
                                <a:srgbClr val="FF0000"/>
                              </a:solidFill>
                            </a:rPr>
                            <a:t>     distance</a:t>
                          </a:r>
                          <a:r>
                            <a:rPr lang="en-US" altLang="zh-TW" sz="2000" dirty="0" smtClean="0">
                              <a:solidFill>
                                <a:prstClr val="black"/>
                              </a:solidFill>
                            </a:rPr>
                            <a:t> </a:t>
                          </a:r>
                        </a:p>
                      </a:txBody>
                      <a:tcPr marL="107051" marR="107051" marT="53525" marB="53525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85750" lvl="0" indent="-28575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TW" sz="2000" b="1" dirty="0" smtClean="0"/>
                            <a:t>The Global test</a:t>
                          </a:r>
                        </a:p>
                        <a:p>
                          <a:pPr marL="0" lvl="0" indent="0">
                            <a:lnSpc>
                              <a:spcPct val="100000"/>
                            </a:lnSpc>
                            <a:buFont typeface="Arial" panose="020B0604020202020204" pitchFamily="34" charset="0"/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altLang="zh-TW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TW" sz="20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20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altLang="zh-TW" sz="2000" dirty="0" smtClean="0">
                              <a:solidFill>
                                <a:schemeClr val="tx1"/>
                              </a:solidFill>
                            </a:rPr>
                            <a:t>core test for detecting the </a:t>
                          </a:r>
                        </a:p>
                        <a:p>
                          <a:pPr marL="0" lvl="0" indent="0">
                            <a:lnSpc>
                              <a:spcPct val="10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TW" sz="2000" dirty="0" smtClean="0">
                              <a:solidFill>
                                <a:schemeClr val="tx1"/>
                              </a:solidFill>
                            </a:rPr>
                            <a:t>      </a:t>
                          </a:r>
                          <a:r>
                            <a:rPr lang="en-US" altLang="zh-TW" sz="2000" dirty="0" smtClean="0">
                              <a:solidFill>
                                <a:srgbClr val="FF0000"/>
                              </a:solidFill>
                            </a:rPr>
                            <a:t>random effect</a:t>
                          </a:r>
                          <a:r>
                            <a:rPr lang="en-US" altLang="zh-TW" sz="2000" dirty="0" smtClean="0">
                              <a:solidFill>
                                <a:prstClr val="black"/>
                              </a:solidFill>
                            </a:rPr>
                            <a:t> of each gene </a:t>
                          </a:r>
                        </a:p>
                        <a:p>
                          <a:pPr marL="0" lvl="0" indent="0">
                            <a:lnSpc>
                              <a:spcPct val="10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TW" sz="2000" baseline="0" dirty="0" smtClean="0">
                              <a:solidFill>
                                <a:prstClr val="black"/>
                              </a:solidFill>
                            </a:rPr>
                            <a:t>     </a:t>
                          </a:r>
                          <a:r>
                            <a:rPr lang="en-US" altLang="zh-TW" sz="2000" dirty="0" smtClean="0">
                              <a:solidFill>
                                <a:prstClr val="black"/>
                              </a:solidFill>
                            </a:rPr>
                            <a:t>(Y:</a:t>
                          </a:r>
                          <a:r>
                            <a:rPr lang="en-US" altLang="zh-TW" sz="2000" baseline="0" dirty="0" smtClean="0">
                              <a:solidFill>
                                <a:prstClr val="black"/>
                              </a:solidFill>
                            </a:rPr>
                            <a:t> Phenotype, X: Genes</a:t>
                          </a:r>
                          <a:r>
                            <a:rPr lang="en-US" altLang="zh-TW" sz="2000" dirty="0" smtClean="0">
                              <a:solidFill>
                                <a:prstClr val="black"/>
                              </a:solidFill>
                            </a:rPr>
                            <a:t>)</a:t>
                          </a:r>
                          <a:endParaRPr lang="en-US" altLang="zh-TW" sz="2000" dirty="0" smtClean="0"/>
                        </a:p>
                        <a:p>
                          <a:pPr marL="285750" lvl="0" indent="-285750">
                            <a:lnSpc>
                              <a:spcPct val="20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TW" sz="2000" b="1" dirty="0" smtClean="0"/>
                            <a:t>The </a:t>
                          </a:r>
                          <a:r>
                            <a:rPr lang="en-US" altLang="zh-TW" sz="2000" b="1" dirty="0" err="1" smtClean="0"/>
                            <a:t>GlobalANCOVA</a:t>
                          </a:r>
                          <a:endParaRPr lang="en-US" altLang="zh-TW" sz="2000" b="1" dirty="0" smtClean="0"/>
                        </a:p>
                        <a:p>
                          <a:pPr lvl="0">
                            <a:lnSpc>
                              <a:spcPct val="10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TW" sz="2000" dirty="0" smtClean="0"/>
                            <a:t> </a:t>
                          </a:r>
                          <a:r>
                            <a:rPr lang="en-US" altLang="zh-TW" sz="2000" dirty="0"/>
                            <a:t>L</a:t>
                          </a:r>
                          <a:r>
                            <a:rPr lang="en-US" altLang="zh-TW" sz="2000" dirty="0" smtClean="0"/>
                            <a:t>inear regression model   </a:t>
                          </a:r>
                        </a:p>
                        <a:p>
                          <a:pPr lvl="0">
                            <a:lnSpc>
                              <a:spcPct val="100000"/>
                            </a:lnSpc>
                          </a:pPr>
                          <a:r>
                            <a:rPr lang="en-US" altLang="zh-TW" sz="2000" dirty="0" smtClean="0"/>
                            <a:t>     for each gene (</a:t>
                          </a:r>
                          <a:r>
                            <a:rPr lang="en-US" altLang="zh-TW" sz="2000" dirty="0" smtClean="0">
                              <a:solidFill>
                                <a:srgbClr val="FF0000"/>
                              </a:solidFill>
                            </a:rPr>
                            <a:t>RSS</a:t>
                          </a:r>
                          <a:r>
                            <a:rPr lang="en-US" altLang="zh-TW" sz="2000" dirty="0" smtClean="0"/>
                            <a:t>)</a:t>
                          </a:r>
                        </a:p>
                        <a:p>
                          <a:pPr lvl="0">
                            <a:lnSpc>
                              <a:spcPct val="100000"/>
                            </a:lnSpc>
                          </a:pPr>
                          <a:r>
                            <a:rPr lang="en-US" altLang="zh-TW" sz="2000" baseline="0" dirty="0" smtClean="0"/>
                            <a:t>     </a:t>
                          </a:r>
                          <a:r>
                            <a:rPr lang="en-US" altLang="zh-TW" sz="2000" dirty="0" smtClean="0"/>
                            <a:t>(Y: Genes, X:</a:t>
                          </a:r>
                          <a:r>
                            <a:rPr lang="en-US" altLang="zh-TW" sz="2000" baseline="0" dirty="0" smtClean="0"/>
                            <a:t> </a:t>
                          </a:r>
                          <a:r>
                            <a:rPr lang="en-US" altLang="zh-TW" sz="2000" dirty="0" smtClean="0"/>
                            <a:t>Confounder)</a:t>
                          </a:r>
                          <a:endParaRPr lang="en-US" altLang="zh-TW" sz="2000" dirty="0"/>
                        </a:p>
                      </a:txBody>
                      <a:tcPr marL="107051" marR="107051" marT="53525" marB="53525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85750" lvl="0" indent="-28575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TW" sz="2000" b="1" dirty="0" smtClean="0"/>
                            <a:t>GSEA (</a:t>
                          </a:r>
                          <a:r>
                            <a:rPr lang="en-US" altLang="zh-TW" sz="2000" b="1" dirty="0"/>
                            <a:t>Category</a:t>
                          </a:r>
                          <a:r>
                            <a:rPr lang="en-US" altLang="zh-TW" sz="2000" b="1" dirty="0" smtClean="0"/>
                            <a:t>)</a:t>
                          </a:r>
                        </a:p>
                        <a:p>
                          <a:pPr lvl="0">
                            <a:lnSpc>
                              <a:spcPct val="10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TW" sz="2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TW" sz="2000" dirty="0">
                              <a:solidFill>
                                <a:prstClr val="black"/>
                              </a:solidFill>
                            </a:rPr>
                            <a:t> </a:t>
                          </a:r>
                          <a:r>
                            <a:rPr lang="en-US" altLang="zh-TW" sz="2000" dirty="0" smtClean="0">
                              <a:solidFill>
                                <a:srgbClr val="FF0000"/>
                              </a:solidFill>
                            </a:rPr>
                            <a:t>Self-contained</a:t>
                          </a:r>
                          <a:r>
                            <a:rPr lang="en-US" altLang="zh-TW" sz="2000" dirty="0" smtClean="0"/>
                            <a:t> version   </a:t>
                          </a:r>
                        </a:p>
                        <a:p>
                          <a:pPr lvl="0">
                            <a:lnSpc>
                              <a:spcPct val="100000"/>
                            </a:lnSpc>
                          </a:pPr>
                          <a:r>
                            <a:rPr lang="en-US" altLang="zh-TW" sz="2000" dirty="0" smtClean="0"/>
                            <a:t>     of GSEA</a:t>
                          </a:r>
                          <a:r>
                            <a:rPr lang="en-US" altLang="zh-TW" sz="2000" dirty="0" smtClean="0">
                              <a:solidFill>
                                <a:prstClr val="black"/>
                              </a:solidFill>
                            </a:rPr>
                            <a:t> </a:t>
                          </a:r>
                        </a:p>
                        <a:p>
                          <a:pPr lvl="0">
                            <a:lnSpc>
                              <a:spcPct val="100000"/>
                            </a:lnSpc>
                          </a:pPr>
                          <a:r>
                            <a:rPr lang="en-US" altLang="zh-TW" sz="2000" dirty="0" smtClean="0">
                              <a:solidFill>
                                <a:prstClr val="black"/>
                              </a:solidFill>
                            </a:rPr>
                            <a:t>     (Running-sum statistic: </a:t>
                          </a:r>
                        </a:p>
                        <a:p>
                          <a:pPr lvl="0">
                            <a:lnSpc>
                              <a:spcPct val="100000"/>
                            </a:lnSpc>
                          </a:pPr>
                          <a:r>
                            <a:rPr lang="en-US" altLang="zh-TW" sz="2000" dirty="0" smtClean="0">
                              <a:solidFill>
                                <a:prstClr val="black"/>
                              </a:solidFill>
                            </a:rPr>
                            <a:t>     Per-gene t-statistic)</a:t>
                          </a:r>
                        </a:p>
                      </a:txBody>
                      <a:tcPr marL="107051" marR="107051" marT="53525" marB="53525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0688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4934785"/>
                  </p:ext>
                </p:extLst>
              </p:nvPr>
            </p:nvGraphicFramePr>
            <p:xfrm>
              <a:off x="1107677" y="2307313"/>
              <a:ext cx="10384668" cy="3597380"/>
            </p:xfrm>
            <a:graphic>
              <a:graphicData uri="http://schemas.openxmlformats.org/drawingml/2006/table">
                <a:tbl>
                  <a:tblPr firstRow="1" bandRow="1">
                    <a:tableStyleId>{85BE263C-DBD7-4A20-BB59-AAB30ACAA65A}</a:tableStyleId>
                  </a:tblPr>
                  <a:tblGrid>
                    <a:gridCol w="3428789">
                      <a:extLst>
                        <a:ext uri="{9D8B030D-6E8A-4147-A177-3AD203B41FA5}">
                          <a16:colId xmlns:a16="http://schemas.microsoft.com/office/drawing/2014/main" val="4224748231"/>
                        </a:ext>
                      </a:extLst>
                    </a:gridCol>
                    <a:gridCol w="3731748">
                      <a:extLst>
                        <a:ext uri="{9D8B030D-6E8A-4147-A177-3AD203B41FA5}">
                          <a16:colId xmlns:a16="http://schemas.microsoft.com/office/drawing/2014/main" val="3743994081"/>
                        </a:ext>
                      </a:extLst>
                    </a:gridCol>
                    <a:gridCol w="3224131">
                      <a:extLst>
                        <a:ext uri="{9D8B030D-6E8A-4147-A177-3AD203B41FA5}">
                          <a16:colId xmlns:a16="http://schemas.microsoft.com/office/drawing/2014/main" val="1962389778"/>
                        </a:ext>
                      </a:extLst>
                    </a:gridCol>
                  </a:tblGrid>
                  <a:tr h="4423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/>
                            <a:t>Distance-based</a:t>
                          </a:r>
                          <a:endParaRPr lang="zh-TW" altLang="en-US" sz="2200" dirty="0"/>
                        </a:p>
                      </a:txBody>
                      <a:tcPr marL="107051" marR="107051" marT="53525" marB="535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/>
                            <a:t>Regression-based</a:t>
                          </a:r>
                          <a:endParaRPr lang="zh-TW" altLang="en-US" sz="2200" dirty="0"/>
                        </a:p>
                      </a:txBody>
                      <a:tcPr marL="107051" marR="107051" marT="53525" marB="535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/>
                            <a:t>Other</a:t>
                          </a:r>
                          <a:endParaRPr lang="zh-TW" altLang="en-US" sz="2200" dirty="0"/>
                        </a:p>
                      </a:txBody>
                      <a:tcPr marL="107051" marR="107051" marT="53525" marB="53525"/>
                    </a:tc>
                    <a:extLst>
                      <a:ext uri="{0D108BD9-81ED-4DB2-BD59-A6C34878D82A}">
                        <a16:rowId xmlns:a16="http://schemas.microsoft.com/office/drawing/2014/main" val="1236643072"/>
                      </a:ext>
                    </a:extLst>
                  </a:tr>
                  <a:tr h="315505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07051" marR="107051" marT="53525" marB="53525">
                        <a:blipFill>
                          <a:blip r:embed="rId3"/>
                          <a:stretch>
                            <a:fillRect t="-15058" r="-203197" b="-30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07051" marR="107051" marT="53525" marB="53525">
                        <a:blipFill>
                          <a:blip r:embed="rId3"/>
                          <a:stretch>
                            <a:fillRect l="-91843" t="-15058" r="-86623" b="-30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07051" marR="107051" marT="53525" marB="53525">
                        <a:blipFill>
                          <a:blip r:embed="rId3"/>
                          <a:stretch>
                            <a:fillRect l="-222306" t="-15058" r="-378" b="-30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06888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56664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474172" y="947405"/>
                <a:ext cx="4293453" cy="37785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000" dirty="0"/>
                  <a:t>Most GSA methods perform badly in non-normal scenarios.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000" dirty="0" smtClean="0"/>
                  <a:t>            </a:t>
                </a:r>
                <a:r>
                  <a:rPr lang="en-US" altLang="zh-TW" sz="2000" dirty="0"/>
                  <a:t>Energy test performs better in MVT (</a:t>
                </a:r>
                <a:r>
                  <a:rPr lang="en-US" altLang="zh-TW" sz="2000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III</a:t>
                </a:r>
                <a:r>
                  <a:rPr lang="en-US" altLang="zh-TW" sz="2000" dirty="0"/>
                  <a:t>) (Euclidean </a:t>
                </a:r>
                <a:r>
                  <a:rPr lang="en-US" altLang="zh-TW" sz="2000" dirty="0" smtClean="0"/>
                  <a:t>distance).</a:t>
                </a:r>
                <a:endParaRPr lang="en-US" altLang="zh-TW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000" dirty="0"/>
                  <a:t>            </a:t>
                </a:r>
                <a:r>
                  <a:rPr lang="en-US" altLang="zh-TW" sz="2000" dirty="0" err="1"/>
                  <a:t>Hotelling's</a:t>
                </a:r>
                <a:r>
                  <a:rPr lang="en-US" altLang="zh-TW" sz="2000" dirty="0"/>
                  <a:t> T</a:t>
                </a:r>
                <a:r>
                  <a:rPr lang="en-US" altLang="zh-TW" sz="2000" baseline="30000" dirty="0"/>
                  <a:t>2</a:t>
                </a:r>
                <a:r>
                  <a:rPr lang="en-US" altLang="zh-TW" sz="2000" dirty="0"/>
                  <a:t> performs the </a:t>
                </a:r>
                <a:r>
                  <a:rPr lang="en-US" altLang="zh-TW" sz="2000" dirty="0" smtClean="0"/>
                  <a:t>worst.</a:t>
                </a:r>
                <a:endParaRPr lang="en-US" altLang="zh-TW" sz="2000" dirty="0"/>
              </a:p>
              <a:p>
                <a:endParaRPr lang="en-US" altLang="zh-TW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000" dirty="0" smtClean="0"/>
                  <a:t>As scenarios close to MVN,</a:t>
                </a:r>
                <a:endParaRPr lang="en-US" altLang="zh-TW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TW" dirty="0"/>
                  <a:t> The performance of GSA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endParaRPr lang="en-US" altLang="zh-TW" sz="2000" dirty="0" smtClean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172" y="947405"/>
                <a:ext cx="4293453" cy="3778535"/>
              </a:xfrm>
              <a:prstGeom prst="rect">
                <a:avLst/>
              </a:prstGeom>
              <a:blipFill>
                <a:blip r:embed="rId2"/>
                <a:stretch>
                  <a:fillRect l="-1278" r="-2699" b="-16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18" name="群組 17"/>
          <p:cNvGrpSpPr/>
          <p:nvPr/>
        </p:nvGrpSpPr>
        <p:grpSpPr>
          <a:xfrm>
            <a:off x="135222" y="1176418"/>
            <a:ext cx="6837074" cy="5340527"/>
            <a:chOff x="135222" y="1176418"/>
            <a:chExt cx="6837074" cy="5340527"/>
          </a:xfrm>
        </p:grpSpPr>
        <p:grpSp>
          <p:nvGrpSpPr>
            <p:cNvPr id="16" name="群組 15"/>
            <p:cNvGrpSpPr/>
            <p:nvPr/>
          </p:nvGrpSpPr>
          <p:grpSpPr>
            <a:xfrm>
              <a:off x="135222" y="1176418"/>
              <a:ext cx="6837074" cy="5340527"/>
              <a:chOff x="135222" y="1176418"/>
              <a:chExt cx="6837074" cy="5340527"/>
            </a:xfrm>
          </p:grpSpPr>
          <p:grpSp>
            <p:nvGrpSpPr>
              <p:cNvPr id="15" name="群組 14"/>
              <p:cNvGrpSpPr/>
              <p:nvPr/>
            </p:nvGrpSpPr>
            <p:grpSpPr>
              <a:xfrm>
                <a:off x="135222" y="1176418"/>
                <a:ext cx="6837074" cy="5340527"/>
                <a:chOff x="36283" y="252119"/>
                <a:chExt cx="8378011" cy="6485254"/>
              </a:xfrm>
            </p:grpSpPr>
            <p:grpSp>
              <p:nvGrpSpPr>
                <p:cNvPr id="14" name="群組 13"/>
                <p:cNvGrpSpPr/>
                <p:nvPr/>
              </p:nvGrpSpPr>
              <p:grpSpPr>
                <a:xfrm>
                  <a:off x="1168805" y="450830"/>
                  <a:ext cx="6736902" cy="6038249"/>
                  <a:chOff x="1168805" y="566836"/>
                  <a:chExt cx="6736902" cy="6038249"/>
                </a:xfrm>
              </p:grpSpPr>
              <p:pic>
                <p:nvPicPr>
                  <p:cNvPr id="2" name="圖片 1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704" t="11689" r="38518" b="8818"/>
                  <a:stretch/>
                </p:blipFill>
                <p:spPr>
                  <a:xfrm>
                    <a:off x="1168805" y="711285"/>
                    <a:ext cx="5325837" cy="5503008"/>
                  </a:xfrm>
                  <a:prstGeom prst="rect">
                    <a:avLst/>
                  </a:prstGeom>
                </p:spPr>
              </p:pic>
              <p:sp>
                <p:nvSpPr>
                  <p:cNvPr id="13" name="矩形 12"/>
                  <p:cNvSpPr/>
                  <p:nvPr/>
                </p:nvSpPr>
                <p:spPr>
                  <a:xfrm>
                    <a:off x="1346133" y="5909049"/>
                    <a:ext cx="1427756" cy="6960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7" name="矩形 36"/>
                  <p:cNvSpPr/>
                  <p:nvPr/>
                </p:nvSpPr>
                <p:spPr>
                  <a:xfrm>
                    <a:off x="4931982" y="5929434"/>
                    <a:ext cx="1427756" cy="6570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8" name="矩形 37"/>
                  <p:cNvSpPr/>
                  <p:nvPr/>
                </p:nvSpPr>
                <p:spPr>
                  <a:xfrm>
                    <a:off x="6477951" y="3125432"/>
                    <a:ext cx="1427756" cy="6960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9" name="矩形 38"/>
                  <p:cNvSpPr/>
                  <p:nvPr/>
                </p:nvSpPr>
                <p:spPr>
                  <a:xfrm>
                    <a:off x="1240208" y="566836"/>
                    <a:ext cx="1427756" cy="42531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0" name="矩形 39"/>
                  <p:cNvSpPr/>
                  <p:nvPr/>
                </p:nvSpPr>
                <p:spPr>
                  <a:xfrm>
                    <a:off x="4917316" y="592542"/>
                    <a:ext cx="1224178" cy="36313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文字方塊 3"/>
                    <p:cNvSpPr txBox="1"/>
                    <p:nvPr/>
                  </p:nvSpPr>
                  <p:spPr>
                    <a:xfrm>
                      <a:off x="36283" y="2904985"/>
                      <a:ext cx="1374976" cy="7341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TW" sz="1600" b="1" dirty="0" smtClean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III</a:t>
                      </a:r>
                      <a:r>
                        <a:rPr lang="en-US" altLang="zh-TW" sz="1600" b="1" dirty="0" smtClean="0">
                          <a:ea typeface="Cambria Math" panose="02040503050406030204" pitchFamily="18" charset="0"/>
                        </a:rPr>
                        <a:t>.</a:t>
                      </a:r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altLang="zh-TW" sz="1600" i="1" dirty="0" smtClean="0"/>
                        <a:t>MVT</a:t>
                      </a: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:0.9</m:t>
                            </m:r>
                          </m:oMath>
                        </m:oMathPara>
                      </a14:m>
                      <a:endParaRPr lang="zh-TW" altLang="en-US" sz="1600" i="1" dirty="0"/>
                    </a:p>
                  </p:txBody>
                </p:sp>
              </mc:Choice>
              <mc:Fallback xmlns="">
                <p:sp>
                  <p:nvSpPr>
                    <p:cNvPr id="4" name="文字方塊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283" y="2904985"/>
                      <a:ext cx="1374976" cy="73418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t="-4000" b="-3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文字方塊 35"/>
                    <p:cNvSpPr txBox="1"/>
                    <p:nvPr/>
                  </p:nvSpPr>
                  <p:spPr>
                    <a:xfrm>
                      <a:off x="735669" y="5663784"/>
                      <a:ext cx="2207558" cy="10735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TW" sz="1600" b="1" dirty="0" smtClean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VI</a:t>
                      </a:r>
                      <a:r>
                        <a:rPr lang="en-US" altLang="zh-TW" sz="1600" b="1" dirty="0" smtClean="0">
                          <a:ea typeface="Cambria Math" panose="02040503050406030204" pitchFamily="18" charset="0"/>
                        </a:rPr>
                        <a:t>.</a:t>
                      </a:r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altLang="zh-TW" sz="1600" i="1" dirty="0" smtClean="0"/>
                        <a:t>Mix of MVN</a:t>
                      </a: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oMath>
                        </m:oMathPara>
                      </a14:m>
                      <a:endParaRPr lang="en-US" altLang="zh-TW" sz="1600" b="1" i="1" dirty="0" smtClean="0"/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0.1, 0.9</m:t>
                            </m:r>
                          </m:oMath>
                        </m:oMathPara>
                      </a14:m>
                      <a:endParaRPr lang="zh-TW" altLang="en-US" sz="1600" i="1" dirty="0"/>
                    </a:p>
                  </p:txBody>
                </p:sp>
              </mc:Choice>
              <mc:Fallback xmlns="">
                <p:sp>
                  <p:nvSpPr>
                    <p:cNvPr id="36" name="文字方塊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5669" y="5663784"/>
                      <a:ext cx="2207558" cy="107358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t="-275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文字方塊 40"/>
                    <p:cNvSpPr txBox="1"/>
                    <p:nvPr/>
                  </p:nvSpPr>
                  <p:spPr>
                    <a:xfrm>
                      <a:off x="4798375" y="5658814"/>
                      <a:ext cx="2005756" cy="10735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TW" sz="1600" b="1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TW" sz="1600" b="1" dirty="0" smtClean="0">
                          <a:ea typeface="Cambria Math" panose="02040503050406030204" pitchFamily="18" charset="0"/>
                        </a:rPr>
                        <a:t>.</a:t>
                      </a:r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altLang="zh-TW" sz="1600" i="1" dirty="0" smtClean="0"/>
                        <a:t>Mix of MVN</a:t>
                      </a: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oMath>
                        </m:oMathPara>
                      </a14:m>
                      <a:endParaRPr lang="en-US" altLang="zh-TW" sz="1600" b="1" i="1" dirty="0" smtClean="0"/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0.1, 0.9</m:t>
                            </m:r>
                          </m:oMath>
                        </m:oMathPara>
                      </a14:m>
                      <a:endParaRPr lang="zh-TW" altLang="en-US" sz="1600" i="1" dirty="0"/>
                    </a:p>
                  </p:txBody>
                </p:sp>
              </mc:Choice>
              <mc:Fallback xmlns="">
                <p:sp>
                  <p:nvSpPr>
                    <p:cNvPr id="41" name="文字方塊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98375" y="5658814"/>
                      <a:ext cx="2005756" cy="1073588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t="-275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文字方塊 41"/>
                    <p:cNvSpPr txBox="1"/>
                    <p:nvPr/>
                  </p:nvSpPr>
                  <p:spPr>
                    <a:xfrm>
                      <a:off x="6309336" y="2891564"/>
                      <a:ext cx="2104958" cy="10735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TW" sz="1600" b="1" dirty="0" smtClean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IV</a:t>
                      </a:r>
                      <a:r>
                        <a:rPr lang="en-US" altLang="zh-TW" sz="1600" b="1" dirty="0" smtClean="0">
                          <a:ea typeface="Cambria Math" panose="02040503050406030204" pitchFamily="18" charset="0"/>
                        </a:rPr>
                        <a:t>.</a:t>
                      </a:r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altLang="zh-TW" sz="1600" i="1" dirty="0" smtClean="0"/>
                        <a:t>Mix of MVN</a:t>
                      </a: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altLang="zh-TW" sz="1600" b="1" i="1" dirty="0" smtClean="0"/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0.1, 0.9</m:t>
                            </m:r>
                          </m:oMath>
                        </m:oMathPara>
                      </a14:m>
                      <a:endParaRPr lang="zh-TW" altLang="en-US" sz="1600" i="1" dirty="0"/>
                    </a:p>
                  </p:txBody>
                </p:sp>
              </mc:Choice>
              <mc:Fallback xmlns="">
                <p:sp>
                  <p:nvSpPr>
                    <p:cNvPr id="42" name="文字方塊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09336" y="2891564"/>
                      <a:ext cx="2104958" cy="107358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t="-275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文字方塊 42"/>
                    <p:cNvSpPr txBox="1"/>
                    <p:nvPr/>
                  </p:nvSpPr>
                  <p:spPr>
                    <a:xfrm>
                      <a:off x="1540461" y="333772"/>
                      <a:ext cx="1209895" cy="7341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TW" sz="1600" b="1" dirty="0" smtClean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II</a:t>
                      </a:r>
                      <a:r>
                        <a:rPr lang="en-US" altLang="zh-TW" sz="1600" b="1" dirty="0" smtClean="0">
                          <a:ea typeface="Cambria Math" panose="02040503050406030204" pitchFamily="18" charset="0"/>
                        </a:rPr>
                        <a:t>.</a:t>
                      </a:r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altLang="zh-TW" sz="1600" i="1" dirty="0" smtClean="0"/>
                        <a:t>MVN</a:t>
                      </a: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:0.9</m:t>
                            </m:r>
                          </m:oMath>
                        </m:oMathPara>
                      </a14:m>
                      <a:endParaRPr lang="zh-TW" altLang="en-US" sz="1600" i="1" dirty="0"/>
                    </a:p>
                  </p:txBody>
                </p:sp>
              </mc:Choice>
              <mc:Fallback xmlns="">
                <p:sp>
                  <p:nvSpPr>
                    <p:cNvPr id="43" name="文字方塊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0461" y="333772"/>
                      <a:ext cx="1209895" cy="73418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t="-4040" b="-404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字方塊 44"/>
                    <p:cNvSpPr txBox="1"/>
                    <p:nvPr/>
                  </p:nvSpPr>
                  <p:spPr>
                    <a:xfrm>
                      <a:off x="5113527" y="252119"/>
                      <a:ext cx="1096200" cy="7341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TW" sz="1600" b="1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1600" b="1" dirty="0">
                          <a:ea typeface="Cambria Math" panose="02040503050406030204" pitchFamily="18" charset="0"/>
                        </a:rPr>
                        <a:t>.</a:t>
                      </a:r>
                      <a:r>
                        <a:rPr lang="en-US" altLang="zh-TW" sz="1600" dirty="0">
                          <a:solidFill>
                            <a:srgbClr val="FF0000"/>
                          </a:solidFill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altLang="zh-TW" sz="1600" i="1" dirty="0" smtClean="0"/>
                        <a:t>MVN</a:t>
                      </a: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:0.1</m:t>
                            </m:r>
                          </m:oMath>
                        </m:oMathPara>
                      </a14:m>
                      <a:endParaRPr lang="zh-TW" altLang="en-US" sz="1600" i="1" dirty="0"/>
                    </a:p>
                  </p:txBody>
                </p:sp>
              </mc:Choice>
              <mc:Fallback xmlns="">
                <p:sp>
                  <p:nvSpPr>
                    <p:cNvPr id="45" name="文字方塊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3527" y="252119"/>
                      <a:ext cx="1096200" cy="734181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t="-4040" b="-404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" name="矩形 2"/>
              <p:cNvSpPr/>
              <p:nvPr/>
            </p:nvSpPr>
            <p:spPr>
              <a:xfrm>
                <a:off x="5111647" y="2359726"/>
                <a:ext cx="615437" cy="218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67" name="文字方塊 66"/>
            <p:cNvSpPr txBox="1"/>
            <p:nvPr/>
          </p:nvSpPr>
          <p:spPr>
            <a:xfrm>
              <a:off x="5010976" y="2294537"/>
              <a:ext cx="816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>
                  <a:solidFill>
                    <a:srgbClr val="00B050"/>
                  </a:solidFill>
                </a:rPr>
                <a:t>Power</a:t>
              </a:r>
              <a:endParaRPr lang="zh-TW" altLang="en-US" b="1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6729" r="1"/>
          <a:stretch/>
        </p:blipFill>
        <p:spPr>
          <a:xfrm>
            <a:off x="7861021" y="3105118"/>
            <a:ext cx="544427" cy="370373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9592"/>
          <a:stretch/>
        </p:blipFill>
        <p:spPr>
          <a:xfrm>
            <a:off x="7840240" y="2120359"/>
            <a:ext cx="589713" cy="483552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434965" y="352799"/>
            <a:ext cx="359617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defTabSz="914400" latinLnBrk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800" b="1" dirty="0" smtClean="0">
                <a:solidFill>
                  <a:srgbClr val="3D4647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Power Performance</a:t>
            </a:r>
            <a:endParaRPr lang="en-US" altLang="ko-KR" sz="2800" b="1" dirty="0">
              <a:solidFill>
                <a:srgbClr val="3D4647"/>
              </a:solidFill>
              <a:effectLst>
                <a:outerShdw blurRad="25400" dist="12700" dir="5400000" algn="t" rotWithShape="0">
                  <a:prstClr val="black">
                    <a:alpha val="80000"/>
                  </a:prst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09" t="14904" r="2301" b="68278"/>
          <a:stretch/>
        </p:blipFill>
        <p:spPr>
          <a:xfrm>
            <a:off x="5173990" y="1156102"/>
            <a:ext cx="2308868" cy="106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59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474172" y="6416504"/>
                <a:ext cx="4293453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000" dirty="0" smtClean="0"/>
                  <a:t>Robustness </a:t>
                </a:r>
                <a:r>
                  <a:rPr lang="en-US" altLang="zh-TW" sz="2000" dirty="0"/>
                  <a:t>of the GSA method</a:t>
                </a:r>
              </a:p>
              <a:p>
                <a:r>
                  <a:rPr lang="en-US" altLang="zh-TW" sz="2000" dirty="0"/>
                  <a:t>	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altLang="zh-TW" sz="2000" dirty="0"/>
                  <a:t>Area of the </a:t>
                </a:r>
                <a:r>
                  <a:rPr lang="en-US" altLang="zh-TW" sz="2000" dirty="0" smtClean="0"/>
                  <a:t>polygon</a:t>
                </a:r>
                <a:endParaRPr lang="en-US" altLang="zh-TW" sz="20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172" y="6416504"/>
                <a:ext cx="4293453" cy="1323439"/>
              </a:xfrm>
              <a:prstGeom prst="rect">
                <a:avLst/>
              </a:prstGeom>
              <a:blipFill>
                <a:blip r:embed="rId2"/>
                <a:stretch>
                  <a:fillRect l="-1278" b="-73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字方塊 46"/>
          <p:cNvSpPr txBox="1"/>
          <p:nvPr/>
        </p:nvSpPr>
        <p:spPr>
          <a:xfrm>
            <a:off x="7474172" y="1219729"/>
            <a:ext cx="45017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Mean of elements in </a:t>
            </a:r>
            <a:r>
              <a:rPr lang="zh-TW" altLang="en-US" sz="2000" dirty="0" smtClean="0"/>
              <a:t>𝚫</a:t>
            </a:r>
            <a:r>
              <a:rPr lang="en-US" altLang="zh-TW" sz="2000" dirty="0" smtClean="0"/>
              <a:t>: 0.3                            Variance of elements in </a:t>
            </a:r>
            <a:r>
              <a:rPr lang="zh-TW" altLang="en-US" sz="2000" dirty="0" smtClean="0"/>
              <a:t>𝚫</a:t>
            </a:r>
            <a:r>
              <a:rPr lang="en-US" altLang="zh-TW" sz="2000" dirty="0" smtClean="0"/>
              <a:t>: 0.0621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Axis</a:t>
            </a:r>
            <a:r>
              <a:rPr lang="en-US" altLang="zh-TW" sz="2000" dirty="0"/>
              <a:t>: Scenario (</a:t>
            </a:r>
            <a:r>
              <a:rPr lang="en-US" altLang="zh-TW" sz="20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III, IV, VI</a:t>
            </a:r>
            <a:r>
              <a:rPr lang="en-US" altLang="zh-TW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           </a:t>
            </a:r>
            <a:r>
              <a:rPr lang="en-US" altLang="zh-TW" sz="2000" dirty="0" err="1" smtClean="0"/>
              <a:t>Hotelling's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T</a:t>
            </a:r>
            <a:r>
              <a:rPr lang="en-US" altLang="zh-TW" sz="2000" baseline="30000" dirty="0"/>
              <a:t>2</a:t>
            </a:r>
            <a:r>
              <a:rPr lang="en-US" altLang="zh-TW" sz="2000" dirty="0"/>
              <a:t> is dominating </a:t>
            </a:r>
            <a:r>
              <a:rPr lang="en-US" altLang="zh-TW" sz="2000" dirty="0" smtClean="0"/>
              <a:t>under </a:t>
            </a:r>
            <a:r>
              <a:rPr lang="en-US" altLang="zh-TW" sz="2000" dirty="0"/>
              <a:t>this difference vector structure (</a:t>
            </a:r>
            <a:r>
              <a:rPr lang="en-US" altLang="zh-TW" sz="2000" dirty="0" err="1"/>
              <a:t>Mahalanobis</a:t>
            </a:r>
            <a:r>
              <a:rPr lang="en-US" altLang="zh-TW" sz="2000" dirty="0"/>
              <a:t> distance).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7834224" y="1214046"/>
                <a:ext cx="2879270" cy="400110"/>
              </a:xfrm>
              <a:prstGeom prst="rect">
                <a:avLst/>
              </a:prstGeom>
              <a:solidFill>
                <a:srgbClr val="FCF6A2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0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altLang="zh-TW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TW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12, </m:t>
                          </m:r>
                          <m:sSub>
                            <m:sSubPr>
                              <m:ctrlPr>
                                <a:rPr lang="en-US" altLang="zh-TW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altLang="zh-TW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sub>
                          </m:sSub>
                          <m:r>
                            <a:rPr lang="en-US" altLang="zh-TW" sz="2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TW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e>
                      </m:d>
                      <m:r>
                        <a:rPr lang="en-US" altLang="zh-TW" sz="2000" b="1" i="1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en-US" altLang="zh-TW" sz="2000" b="1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224" y="1214046"/>
                <a:ext cx="287927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群組 27"/>
          <p:cNvGrpSpPr/>
          <p:nvPr/>
        </p:nvGrpSpPr>
        <p:grpSpPr>
          <a:xfrm>
            <a:off x="394103" y="1018125"/>
            <a:ext cx="6208486" cy="5351142"/>
            <a:chOff x="394103" y="1018125"/>
            <a:chExt cx="6208486" cy="5351142"/>
          </a:xfrm>
        </p:grpSpPr>
        <p:grpSp>
          <p:nvGrpSpPr>
            <p:cNvPr id="29" name="群組 28"/>
            <p:cNvGrpSpPr/>
            <p:nvPr/>
          </p:nvGrpSpPr>
          <p:grpSpPr>
            <a:xfrm>
              <a:off x="394103" y="1018125"/>
              <a:ext cx="6208486" cy="5351142"/>
              <a:chOff x="394103" y="614530"/>
              <a:chExt cx="6208486" cy="5351142"/>
            </a:xfrm>
          </p:grpSpPr>
          <p:grpSp>
            <p:nvGrpSpPr>
              <p:cNvPr id="31" name="群組 30"/>
              <p:cNvGrpSpPr/>
              <p:nvPr/>
            </p:nvGrpSpPr>
            <p:grpSpPr>
              <a:xfrm>
                <a:off x="394103" y="614530"/>
                <a:ext cx="5900597" cy="5351142"/>
                <a:chOff x="394103" y="614530"/>
                <a:chExt cx="5900597" cy="5351142"/>
              </a:xfrm>
            </p:grpSpPr>
            <p:pic>
              <p:nvPicPr>
                <p:cNvPr id="33" name="圖片 32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71" r="4601" b="1129"/>
                <a:stretch/>
              </p:blipFill>
              <p:spPr>
                <a:xfrm>
                  <a:off x="1059443" y="1382906"/>
                  <a:ext cx="4332654" cy="4582766"/>
                </a:xfrm>
                <a:prstGeom prst="rect">
                  <a:avLst/>
                </a:prstGeom>
              </p:spPr>
            </p:pic>
            <p:grpSp>
              <p:nvGrpSpPr>
                <p:cNvPr id="34" name="群組 33"/>
                <p:cNvGrpSpPr/>
                <p:nvPr/>
              </p:nvGrpSpPr>
              <p:grpSpPr>
                <a:xfrm>
                  <a:off x="394103" y="614530"/>
                  <a:ext cx="5900597" cy="4855991"/>
                  <a:chOff x="394103" y="614530"/>
                  <a:chExt cx="5900597" cy="4855991"/>
                </a:xfrm>
              </p:grpSpPr>
              <p:grpSp>
                <p:nvGrpSpPr>
                  <p:cNvPr id="35" name="群組 34"/>
                  <p:cNvGrpSpPr/>
                  <p:nvPr/>
                </p:nvGrpSpPr>
                <p:grpSpPr>
                  <a:xfrm>
                    <a:off x="394103" y="614530"/>
                    <a:ext cx="5900597" cy="4855991"/>
                    <a:chOff x="353510" y="-430212"/>
                    <a:chExt cx="7230471" cy="5896863"/>
                  </a:xfrm>
                </p:grpSpPr>
                <p:grpSp>
                  <p:nvGrpSpPr>
                    <p:cNvPr id="46" name="群組 45"/>
                    <p:cNvGrpSpPr/>
                    <p:nvPr/>
                  </p:nvGrpSpPr>
                  <p:grpSpPr>
                    <a:xfrm>
                      <a:off x="598880" y="450830"/>
                      <a:ext cx="6985101" cy="5015821"/>
                      <a:chOff x="598880" y="566836"/>
                      <a:chExt cx="6985101" cy="5015821"/>
                    </a:xfrm>
                  </p:grpSpPr>
                  <p:sp>
                    <p:nvSpPr>
                      <p:cNvPr id="51" name="矩形 50"/>
                      <p:cNvSpPr/>
                      <p:nvPr/>
                    </p:nvSpPr>
                    <p:spPr>
                      <a:xfrm>
                        <a:off x="598880" y="4827601"/>
                        <a:ext cx="806160" cy="65702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52" name="矩形 51"/>
                      <p:cNvSpPr/>
                      <p:nvPr/>
                    </p:nvSpPr>
                    <p:spPr>
                      <a:xfrm>
                        <a:off x="6156225" y="4886621"/>
                        <a:ext cx="1427756" cy="69603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53" name="矩形 52"/>
                      <p:cNvSpPr/>
                      <p:nvPr/>
                    </p:nvSpPr>
                    <p:spPr>
                      <a:xfrm>
                        <a:off x="1240208" y="566836"/>
                        <a:ext cx="1427756" cy="42531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54" name="矩形 53"/>
                      <p:cNvSpPr/>
                      <p:nvPr/>
                    </p:nvSpPr>
                    <p:spPr>
                      <a:xfrm>
                        <a:off x="4917316" y="592542"/>
                        <a:ext cx="1224178" cy="36313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9" name="文字方塊 48"/>
                        <p:cNvSpPr txBox="1"/>
                        <p:nvPr/>
                      </p:nvSpPr>
                      <p:spPr>
                        <a:xfrm>
                          <a:off x="353510" y="4665754"/>
                          <a:ext cx="1374976" cy="73418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TW" sz="1600" b="1" dirty="0" smtClean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III</a:t>
                          </a:r>
                          <a:r>
                            <a:rPr lang="en-US" altLang="zh-TW" sz="1600" b="1" dirty="0" smtClean="0">
                              <a:ea typeface="Cambria Math" panose="02040503050406030204" pitchFamily="18" charset="0"/>
                            </a:rPr>
                            <a:t>.</a:t>
                          </a:r>
                          <a:r>
                            <a:rPr lang="en-US" altLang="zh-TW" sz="1600" dirty="0" smtClean="0">
                              <a:solidFill>
                                <a:srgbClr val="FF0000"/>
                              </a:solidFill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altLang="zh-TW" sz="1600" i="1" dirty="0" smtClean="0"/>
                            <a:t>MVT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:0.9</m:t>
                                </m:r>
                              </m:oMath>
                            </m:oMathPara>
                          </a14:m>
                          <a:endParaRPr lang="zh-TW" altLang="en-US" sz="1600" i="1" dirty="0"/>
                        </a:p>
                      </p:txBody>
                    </p:sp>
                  </mc:Choice>
                  <mc:Fallback xmlns="">
                    <p:sp>
                      <p:nvSpPr>
                        <p:cNvPr id="4" name="文字方塊 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53510" y="4665754"/>
                          <a:ext cx="1374976" cy="734181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t="-4000" b="-3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0" name="文字方塊 49"/>
                        <p:cNvSpPr txBox="1"/>
                        <p:nvPr/>
                      </p:nvSpPr>
                      <p:spPr>
                        <a:xfrm>
                          <a:off x="2709757" y="-430212"/>
                          <a:ext cx="2207558" cy="107358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TW" sz="1600" b="1" dirty="0" smtClean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VI</a:t>
                          </a:r>
                          <a:r>
                            <a:rPr lang="en-US" altLang="zh-TW" sz="1600" b="1" dirty="0" smtClean="0">
                              <a:ea typeface="Cambria Math" panose="02040503050406030204" pitchFamily="18" charset="0"/>
                            </a:rPr>
                            <a:t>.</a:t>
                          </a:r>
                          <a:r>
                            <a:rPr lang="en-US" altLang="zh-TW" sz="1600" dirty="0" smtClean="0">
                              <a:solidFill>
                                <a:srgbClr val="FF0000"/>
                              </a:solidFill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altLang="zh-TW" sz="1600" i="1" dirty="0" smtClean="0"/>
                            <a:t>Mix of MVN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b="1" i="1" smtClean="0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  <m:r>
                                  <a:rPr lang="en-US" altLang="zh-TW" sz="1600" b="1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altLang="zh-TW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TW" sz="16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TW" sz="16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altLang="zh-TW" sz="1600" b="1" i="1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0.1, 0.9</m:t>
                                </m:r>
                              </m:oMath>
                            </m:oMathPara>
                          </a14:m>
                          <a:endParaRPr lang="zh-TW" altLang="en-US" sz="1600" i="1" dirty="0"/>
                        </a:p>
                      </p:txBody>
                    </p:sp>
                  </mc:Choice>
                  <mc:Fallback xmlns="">
                    <p:sp>
                      <p:nvSpPr>
                        <p:cNvPr id="50" name="文字方塊 4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709757" y="-430212"/>
                          <a:ext cx="2207558" cy="1073589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t="-275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44" name="矩形 43"/>
                  <p:cNvSpPr/>
                  <p:nvPr/>
                </p:nvSpPr>
                <p:spPr>
                  <a:xfrm>
                    <a:off x="5111647" y="2359726"/>
                    <a:ext cx="615437" cy="21836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字方塊 31"/>
                  <p:cNvSpPr txBox="1"/>
                  <p:nvPr/>
                </p:nvSpPr>
                <p:spPr>
                  <a:xfrm>
                    <a:off x="4884788" y="4810992"/>
                    <a:ext cx="1717801" cy="8840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1600" b="1" dirty="0" smtClean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IV</a:t>
                    </a:r>
                    <a:r>
                      <a:rPr lang="en-US" altLang="zh-TW" sz="1600" b="1" dirty="0" smtClean="0">
                        <a:ea typeface="Cambria Math" panose="02040503050406030204" pitchFamily="18" charset="0"/>
                      </a:rPr>
                      <a:t>.</a:t>
                    </a:r>
                    <a:r>
                      <a:rPr lang="en-US" altLang="zh-TW" sz="1600" dirty="0" smtClean="0">
                        <a:solidFill>
                          <a:srgbClr val="FF0000"/>
                        </a:solidFill>
                        <a:ea typeface="Cambria Math" panose="02040503050406030204" pitchFamily="18" charset="0"/>
                      </a:rPr>
                      <a:t> </a:t>
                    </a:r>
                    <a:r>
                      <a:rPr lang="en-US" altLang="zh-TW" sz="1600" i="1" dirty="0" smtClean="0"/>
                      <a:t>Mix of MVN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US" altLang="zh-TW" sz="1600" b="1" i="1" dirty="0" smtClean="0"/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0.1, 0.9</m:t>
                          </m:r>
                        </m:oMath>
                      </m:oMathPara>
                    </a14:m>
                    <a:endParaRPr lang="zh-TW" altLang="en-US" sz="1600" i="1" dirty="0"/>
                  </a:p>
                </p:txBody>
              </p:sp>
            </mc:Choice>
            <mc:Fallback xmlns="">
              <p:sp>
                <p:nvSpPr>
                  <p:cNvPr id="32" name="文字方塊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4788" y="4810992"/>
                    <a:ext cx="1717801" cy="8840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2759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" name="矩形 29"/>
            <p:cNvSpPr/>
            <p:nvPr/>
          </p:nvSpPr>
          <p:spPr>
            <a:xfrm>
              <a:off x="4935947" y="2557980"/>
              <a:ext cx="745433" cy="1387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55" name="圖片 54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07" t="14604" r="2071" b="68394"/>
          <a:stretch/>
        </p:blipFill>
        <p:spPr>
          <a:xfrm>
            <a:off x="4835799" y="1170709"/>
            <a:ext cx="2170242" cy="1031938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6729" r="1"/>
          <a:stretch/>
        </p:blipFill>
        <p:spPr>
          <a:xfrm>
            <a:off x="7834224" y="3389032"/>
            <a:ext cx="544427" cy="370373"/>
          </a:xfrm>
          <a:prstGeom prst="rect">
            <a:avLst/>
          </a:prstGeom>
        </p:spPr>
      </p:pic>
      <p:sp>
        <p:nvSpPr>
          <p:cNvPr id="57" name="文字方塊 56"/>
          <p:cNvSpPr txBox="1"/>
          <p:nvPr/>
        </p:nvSpPr>
        <p:spPr>
          <a:xfrm>
            <a:off x="4859916" y="2438603"/>
            <a:ext cx="8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00B050"/>
                </a:solidFill>
              </a:rPr>
              <a:t>Power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34965" y="352799"/>
            <a:ext cx="359617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defTabSz="914400" latinLnBrk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800" b="1" dirty="0" smtClean="0">
                <a:solidFill>
                  <a:srgbClr val="3D4647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Power Performance</a:t>
            </a:r>
            <a:endParaRPr lang="en-US" altLang="ko-KR" sz="2800" b="1" dirty="0">
              <a:solidFill>
                <a:srgbClr val="3D4647"/>
              </a:solidFill>
              <a:effectLst>
                <a:outerShdw blurRad="25400" dist="12700" dir="5400000" algn="t" rotWithShape="0">
                  <a:prstClr val="black">
                    <a:alpha val="80000"/>
                  </a:prst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234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96296E-6 L 2.91667E-6 -0.8824 " pathEditMode="relative" rAng="0" ptsTypes="AA">
                                      <p:cBhvr>
                                        <p:cTn id="31" dur="12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12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4.16667E-6 -0.90393 " pathEditMode="relative" rAng="0" ptsTypes="AA">
                                      <p:cBhvr>
                                        <p:cTn id="33" dur="125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18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6 L -3.75E-6 -0.90162 " pathEditMode="relative" rAng="0" ptsTypes="AA">
                                      <p:cBhvr>
                                        <p:cTn id="35" dur="125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06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48148E-6 L 1.04167E-6 -0.90926 " pathEditMode="relative" rAng="0" ptsTypes="AA">
                                      <p:cBhvr>
                                        <p:cTn id="37" dur="125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463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81481E-6 L -3.75E-6 -0.89328 " pathEditMode="relative" rAng="0" ptsTypes="AA">
                                      <p:cBhvr>
                                        <p:cTn id="39" dur="1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67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 L 2.91667E-6 -0.87778 " pathEditMode="relative" rAng="0" ptsTypes="AA">
                                      <p:cBhvr>
                                        <p:cTn id="41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889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1.66667E-6 -0.8419 " pathEditMode="relative" rAng="0" ptsTypes="AA">
                                      <p:cBhvr>
                                        <p:cTn id="43" dur="118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10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44444E-6 L -1.25E-6 -0.84189 " pathEditMode="relative" rAng="0" ptsTypes="AA">
                                      <p:cBhvr>
                                        <p:cTn id="45" dur="118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allAtOnce"/>
      <p:bldP spid="65" grpId="0" animBg="1"/>
      <p:bldP spid="6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/>
          <p:cNvGraphicFramePr/>
          <p:nvPr>
            <p:extLst/>
          </p:nvPr>
        </p:nvGraphicFramePr>
        <p:xfrm>
          <a:off x="5109148" y="1691871"/>
          <a:ext cx="1973704" cy="4791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手繪多邊形 21"/>
          <p:cNvSpPr/>
          <p:nvPr/>
        </p:nvSpPr>
        <p:spPr>
          <a:xfrm>
            <a:off x="2497577" y="1803907"/>
            <a:ext cx="1459375" cy="495977"/>
          </a:xfrm>
          <a:custGeom>
            <a:avLst/>
            <a:gdLst>
              <a:gd name="connsiteX0" fmla="*/ 0 w 1459375"/>
              <a:gd name="connsiteY0" fmla="*/ 0 h 519207"/>
              <a:gd name="connsiteX1" fmla="*/ 1459375 w 1459375"/>
              <a:gd name="connsiteY1" fmla="*/ 0 h 519207"/>
              <a:gd name="connsiteX2" fmla="*/ 1459375 w 1459375"/>
              <a:gd name="connsiteY2" fmla="*/ 519207 h 519207"/>
              <a:gd name="connsiteX3" fmla="*/ 0 w 1459375"/>
              <a:gd name="connsiteY3" fmla="*/ 519207 h 519207"/>
              <a:gd name="connsiteX4" fmla="*/ 0 w 1459375"/>
              <a:gd name="connsiteY4" fmla="*/ 0 h 519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375" h="519207">
                <a:moveTo>
                  <a:pt x="0" y="0"/>
                </a:moveTo>
                <a:lnTo>
                  <a:pt x="1459375" y="0"/>
                </a:lnTo>
                <a:lnTo>
                  <a:pt x="1459375" y="519207"/>
                </a:lnTo>
                <a:lnTo>
                  <a:pt x="0" y="5192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128" tIns="77216" rIns="135128" bIns="77216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2000" b="1" kern="1200" dirty="0" smtClean="0"/>
              <a:t>Breast </a:t>
            </a:r>
            <a:endParaRPr lang="zh-TW" altLang="en-US" sz="2000" b="1" kern="1200" dirty="0"/>
          </a:p>
        </p:txBody>
      </p:sp>
      <p:sp>
        <p:nvSpPr>
          <p:cNvPr id="23" name="手繪多邊形 22"/>
          <p:cNvSpPr/>
          <p:nvPr/>
        </p:nvSpPr>
        <p:spPr>
          <a:xfrm>
            <a:off x="2497577" y="2299884"/>
            <a:ext cx="1459375" cy="3936340"/>
          </a:xfrm>
          <a:custGeom>
            <a:avLst/>
            <a:gdLst>
              <a:gd name="connsiteX0" fmla="*/ 0 w 1459375"/>
              <a:gd name="connsiteY0" fmla="*/ 0 h 4120709"/>
              <a:gd name="connsiteX1" fmla="*/ 1459375 w 1459375"/>
              <a:gd name="connsiteY1" fmla="*/ 0 h 4120709"/>
              <a:gd name="connsiteX2" fmla="*/ 1459375 w 1459375"/>
              <a:gd name="connsiteY2" fmla="*/ 4120709 h 4120709"/>
              <a:gd name="connsiteX3" fmla="*/ 0 w 1459375"/>
              <a:gd name="connsiteY3" fmla="*/ 4120709 h 4120709"/>
              <a:gd name="connsiteX4" fmla="*/ 0 w 1459375"/>
              <a:gd name="connsiteY4" fmla="*/ 0 h 412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375" h="4120709">
                <a:moveTo>
                  <a:pt x="0" y="0"/>
                </a:moveTo>
                <a:lnTo>
                  <a:pt x="1459375" y="0"/>
                </a:lnTo>
                <a:lnTo>
                  <a:pt x="1459375" y="4120709"/>
                </a:lnTo>
                <a:lnTo>
                  <a:pt x="0" y="41207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113792" bIns="128016" numCol="1" spcCol="1270" anchor="t" anchorCtr="0">
            <a:noAutofit/>
          </a:bodyPr>
          <a:lstStyle/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kern="1200" dirty="0" smtClean="0"/>
              <a:t>CS/ADJ</a:t>
            </a:r>
            <a:endParaRPr lang="zh-TW" altLang="en-US" kern="1200" dirty="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TW" altLang="en-US" sz="1700" kern="1200" dirty="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smtClean="0"/>
              <a:t>Size: </a:t>
            </a:r>
            <a:r>
              <a:rPr lang="en-US" altLang="zh-TW" sz="1700" kern="1200" dirty="0" smtClean="0">
                <a:solidFill>
                  <a:srgbClr val="FF0000"/>
                </a:solidFill>
              </a:rPr>
              <a:t>13</a:t>
            </a:r>
            <a:endParaRPr lang="zh-TW" altLang="en-US" sz="1700" kern="1200" dirty="0">
              <a:solidFill>
                <a:srgbClr val="FF0000"/>
              </a:solidFill>
            </a:endParaRPr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TW" altLang="en-US" sz="1700" kern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smtClean="0"/>
              <a:t>Pathway: 2</a:t>
            </a:r>
            <a:endParaRPr lang="zh-TW" altLang="en-US" sz="1700" kern="1200" dirty="0"/>
          </a:p>
          <a:p>
            <a:pPr marL="342900" lvl="2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smtClean="0"/>
              <a:t>PI3K-AKT</a:t>
            </a:r>
            <a:endParaRPr lang="zh-TW" altLang="en-US" sz="1700" kern="1200" dirty="0"/>
          </a:p>
          <a:p>
            <a:pPr marL="342900" lvl="2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err="1" smtClean="0"/>
              <a:t>Wnt</a:t>
            </a:r>
            <a:endParaRPr lang="zh-TW" altLang="en-US" sz="1700" kern="1200" dirty="0"/>
          </a:p>
        </p:txBody>
      </p:sp>
      <p:sp>
        <p:nvSpPr>
          <p:cNvPr id="24" name="手繪多邊形 23"/>
          <p:cNvSpPr/>
          <p:nvPr/>
        </p:nvSpPr>
        <p:spPr>
          <a:xfrm>
            <a:off x="4098331" y="1803907"/>
            <a:ext cx="1518811" cy="495977"/>
          </a:xfrm>
          <a:custGeom>
            <a:avLst/>
            <a:gdLst>
              <a:gd name="connsiteX0" fmla="*/ 0 w 1518811"/>
              <a:gd name="connsiteY0" fmla="*/ 0 h 519207"/>
              <a:gd name="connsiteX1" fmla="*/ 1518811 w 1518811"/>
              <a:gd name="connsiteY1" fmla="*/ 0 h 519207"/>
              <a:gd name="connsiteX2" fmla="*/ 1518811 w 1518811"/>
              <a:gd name="connsiteY2" fmla="*/ 519207 h 519207"/>
              <a:gd name="connsiteX3" fmla="*/ 0 w 1518811"/>
              <a:gd name="connsiteY3" fmla="*/ 519207 h 519207"/>
              <a:gd name="connsiteX4" fmla="*/ 0 w 1518811"/>
              <a:gd name="connsiteY4" fmla="*/ 0 h 519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8811" h="519207">
                <a:moveTo>
                  <a:pt x="0" y="0"/>
                </a:moveTo>
                <a:lnTo>
                  <a:pt x="1518811" y="0"/>
                </a:lnTo>
                <a:lnTo>
                  <a:pt x="1518811" y="519207"/>
                </a:lnTo>
                <a:lnTo>
                  <a:pt x="0" y="5192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128" tIns="77216" rIns="135128" bIns="77216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2000" b="1" kern="1200" dirty="0" smtClean="0"/>
              <a:t>Colorectal </a:t>
            </a:r>
            <a:endParaRPr lang="zh-TW" altLang="en-US" sz="2000" b="1" kern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手繪多邊形 24"/>
              <p:cNvSpPr/>
              <p:nvPr/>
            </p:nvSpPr>
            <p:spPr>
              <a:xfrm>
                <a:off x="4098331" y="2299884"/>
                <a:ext cx="1518811" cy="3936340"/>
              </a:xfrm>
              <a:custGeom>
                <a:avLst/>
                <a:gdLst>
                  <a:gd name="connsiteX0" fmla="*/ 0 w 1518811"/>
                  <a:gd name="connsiteY0" fmla="*/ 0 h 4120709"/>
                  <a:gd name="connsiteX1" fmla="*/ 1518811 w 1518811"/>
                  <a:gd name="connsiteY1" fmla="*/ 0 h 4120709"/>
                  <a:gd name="connsiteX2" fmla="*/ 1518811 w 1518811"/>
                  <a:gd name="connsiteY2" fmla="*/ 4120709 h 4120709"/>
                  <a:gd name="connsiteX3" fmla="*/ 0 w 1518811"/>
                  <a:gd name="connsiteY3" fmla="*/ 4120709 h 4120709"/>
                  <a:gd name="connsiteX4" fmla="*/ 0 w 1518811"/>
                  <a:gd name="connsiteY4" fmla="*/ 0 h 4120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8811" h="4120709">
                    <a:moveTo>
                      <a:pt x="0" y="0"/>
                    </a:moveTo>
                    <a:lnTo>
                      <a:pt x="1518811" y="0"/>
                    </a:lnTo>
                    <a:lnTo>
                      <a:pt x="1518811" y="4120709"/>
                    </a:lnTo>
                    <a:lnTo>
                      <a:pt x="0" y="412070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6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5344" tIns="85344" rIns="113792" bIns="128016" numCol="1" spcCol="1270" anchor="t" anchorCtr="0">
                <a:noAutofit/>
              </a:bodyPr>
              <a:lstStyle/>
              <a:p>
                <a:pPr marL="171450" lvl="1" indent="-171450" algn="l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zh-TW" kern="1200" dirty="0" smtClean="0"/>
                  <a:t>CS/ADJ</a:t>
                </a:r>
                <a:endParaRPr lang="zh-TW" altLang="en-US" kern="1200" dirty="0"/>
              </a:p>
              <a:p>
                <a:pPr marL="171450" lvl="1" indent="-171450" algn="l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TW" altLang="en-US" sz="1700" kern="1200" dirty="0"/>
              </a:p>
              <a:p>
                <a:pPr marL="171450" lvl="1" indent="-171450" algn="l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zh-TW" sz="1700" kern="1200" dirty="0" smtClean="0"/>
                  <a:t>Size: </a:t>
                </a:r>
                <a:r>
                  <a:rPr lang="en-US" altLang="zh-TW" sz="1700" kern="1200" dirty="0" smtClean="0">
                    <a:solidFill>
                      <a:srgbClr val="FF0000"/>
                    </a:solidFill>
                  </a:rPr>
                  <a:t>11</a:t>
                </a:r>
                <a:endParaRPr lang="zh-TW" altLang="en-US" sz="1700" kern="1200" dirty="0">
                  <a:solidFill>
                    <a:srgbClr val="FF0000"/>
                  </a:solidFill>
                </a:endParaRPr>
              </a:p>
              <a:p>
                <a:pPr marL="171450" lvl="1" indent="-171450" algn="l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TW" altLang="en-US" sz="1700" kern="1200" dirty="0"/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zh-TW" sz="1700" kern="1200" dirty="0" smtClean="0"/>
                  <a:t>Pathway: 5</a:t>
                </a:r>
                <a:endParaRPr lang="zh-TW" altLang="en-US" sz="1700" kern="1200" dirty="0"/>
              </a:p>
              <a:p>
                <a:pPr marL="342900" lvl="2" indent="-171450" algn="l" defTabSz="711200">
                  <a:lnSpc>
                    <a:spcPct val="10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zh-TW" sz="1700" kern="1200" dirty="0" err="1" smtClean="0"/>
                  <a:t>Wnt</a:t>
                </a:r>
                <a:r>
                  <a:rPr lang="en-US" altLang="zh-TW" sz="1700" kern="1200" dirty="0" smtClean="0"/>
                  <a:t> </a:t>
                </a:r>
                <a:endParaRPr lang="zh-TW" altLang="en-US" sz="1700" kern="1200" dirty="0"/>
              </a:p>
              <a:p>
                <a:pPr marL="342900" lvl="2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zh-TW" sz="1700" kern="1200" dirty="0" smtClean="0"/>
                  <a:t>RAS</a:t>
                </a:r>
                <a:endParaRPr lang="zh-TW" altLang="en-US" sz="1700" kern="1200" dirty="0"/>
              </a:p>
              <a:p>
                <a:pPr marL="342900" lvl="2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zh-TW" sz="1700" kern="1200" dirty="0" smtClean="0"/>
                  <a:t>PI3K-AKT</a:t>
                </a:r>
                <a:endParaRPr lang="zh-TW" altLang="en-US" sz="1700" kern="1200" dirty="0"/>
              </a:p>
              <a:p>
                <a:pPr marL="342900" lvl="2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zh-TW" sz="1700" kern="1200" dirty="0" smtClean="0"/>
                  <a:t>P53</a:t>
                </a:r>
                <a:endParaRPr lang="zh-TW" altLang="en-US" sz="1700" kern="1200" dirty="0"/>
              </a:p>
              <a:p>
                <a:pPr marL="342900" lvl="2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zh-TW" sz="1700" kern="1200" dirty="0" smtClean="0"/>
                  <a:t>TGF-</a:t>
                </a:r>
                <a14:m>
                  <m:oMath xmlns:m="http://schemas.openxmlformats.org/officeDocument/2006/math">
                    <m:r>
                      <a:rPr lang="zh-TW" altLang="en-US" sz="1700" kern="120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zh-TW" altLang="en-US" sz="1700" kern="1200" dirty="0"/>
              </a:p>
            </p:txBody>
          </p:sp>
        </mc:Choice>
        <mc:Fallback xmlns="">
          <p:sp>
            <p:nvSpPr>
              <p:cNvPr id="25" name="手繪多邊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331" y="2299884"/>
                <a:ext cx="1518811" cy="3936340"/>
              </a:xfrm>
              <a:custGeom>
                <a:avLst/>
                <a:gdLst>
                  <a:gd name="connsiteX0" fmla="*/ 0 w 1518811"/>
                  <a:gd name="connsiteY0" fmla="*/ 0 h 4120709"/>
                  <a:gd name="connsiteX1" fmla="*/ 1518811 w 1518811"/>
                  <a:gd name="connsiteY1" fmla="*/ 0 h 4120709"/>
                  <a:gd name="connsiteX2" fmla="*/ 1518811 w 1518811"/>
                  <a:gd name="connsiteY2" fmla="*/ 4120709 h 4120709"/>
                  <a:gd name="connsiteX3" fmla="*/ 0 w 1518811"/>
                  <a:gd name="connsiteY3" fmla="*/ 4120709 h 4120709"/>
                  <a:gd name="connsiteX4" fmla="*/ 0 w 1518811"/>
                  <a:gd name="connsiteY4" fmla="*/ 0 h 4120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8811" h="4120709">
                    <a:moveTo>
                      <a:pt x="0" y="0"/>
                    </a:moveTo>
                    <a:lnTo>
                      <a:pt x="1518811" y="0"/>
                    </a:lnTo>
                    <a:lnTo>
                      <a:pt x="1518811" y="4120709"/>
                    </a:lnTo>
                    <a:lnTo>
                      <a:pt x="0" y="4120709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7"/>
                <a:stretch>
                  <a:fillRect l="-3175" t="-3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手繪多邊形 25"/>
          <p:cNvSpPr/>
          <p:nvPr/>
        </p:nvSpPr>
        <p:spPr>
          <a:xfrm>
            <a:off x="5739286" y="1803907"/>
            <a:ext cx="1459933" cy="495977"/>
          </a:xfrm>
          <a:custGeom>
            <a:avLst/>
            <a:gdLst>
              <a:gd name="connsiteX0" fmla="*/ 0 w 1459933"/>
              <a:gd name="connsiteY0" fmla="*/ 0 h 519207"/>
              <a:gd name="connsiteX1" fmla="*/ 1459933 w 1459933"/>
              <a:gd name="connsiteY1" fmla="*/ 0 h 519207"/>
              <a:gd name="connsiteX2" fmla="*/ 1459933 w 1459933"/>
              <a:gd name="connsiteY2" fmla="*/ 519207 h 519207"/>
              <a:gd name="connsiteX3" fmla="*/ 0 w 1459933"/>
              <a:gd name="connsiteY3" fmla="*/ 519207 h 519207"/>
              <a:gd name="connsiteX4" fmla="*/ 0 w 1459933"/>
              <a:gd name="connsiteY4" fmla="*/ 0 h 519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33" h="519207">
                <a:moveTo>
                  <a:pt x="0" y="0"/>
                </a:moveTo>
                <a:lnTo>
                  <a:pt x="1459933" y="0"/>
                </a:lnTo>
                <a:lnTo>
                  <a:pt x="1459933" y="519207"/>
                </a:lnTo>
                <a:lnTo>
                  <a:pt x="0" y="5192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128" tIns="77216" rIns="135128" bIns="77216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2000" b="1" kern="1200" dirty="0" smtClean="0"/>
              <a:t>Lung A</a:t>
            </a:r>
            <a:endParaRPr lang="zh-TW" altLang="en-US" sz="2000" b="1" kern="1200" dirty="0"/>
          </a:p>
        </p:txBody>
      </p:sp>
      <p:sp>
        <p:nvSpPr>
          <p:cNvPr id="27" name="手繪多邊形 26"/>
          <p:cNvSpPr/>
          <p:nvPr/>
        </p:nvSpPr>
        <p:spPr>
          <a:xfrm>
            <a:off x="5739286" y="2299884"/>
            <a:ext cx="1459933" cy="3936340"/>
          </a:xfrm>
          <a:custGeom>
            <a:avLst/>
            <a:gdLst>
              <a:gd name="connsiteX0" fmla="*/ 0 w 1459933"/>
              <a:gd name="connsiteY0" fmla="*/ 0 h 4120709"/>
              <a:gd name="connsiteX1" fmla="*/ 1459933 w 1459933"/>
              <a:gd name="connsiteY1" fmla="*/ 0 h 4120709"/>
              <a:gd name="connsiteX2" fmla="*/ 1459933 w 1459933"/>
              <a:gd name="connsiteY2" fmla="*/ 4120709 h 4120709"/>
              <a:gd name="connsiteX3" fmla="*/ 0 w 1459933"/>
              <a:gd name="connsiteY3" fmla="*/ 4120709 h 4120709"/>
              <a:gd name="connsiteX4" fmla="*/ 0 w 1459933"/>
              <a:gd name="connsiteY4" fmla="*/ 0 h 412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33" h="4120709">
                <a:moveTo>
                  <a:pt x="0" y="0"/>
                </a:moveTo>
                <a:lnTo>
                  <a:pt x="1459933" y="0"/>
                </a:lnTo>
                <a:lnTo>
                  <a:pt x="1459933" y="4120709"/>
                </a:lnTo>
                <a:lnTo>
                  <a:pt x="0" y="41207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113792" bIns="128016" numCol="1" spcCol="1270" anchor="t" anchorCtr="0">
            <a:noAutofit/>
          </a:bodyPr>
          <a:lstStyle/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kern="1200" dirty="0" smtClean="0"/>
              <a:t>CS/ADJ</a:t>
            </a:r>
            <a:endParaRPr lang="zh-TW" altLang="en-US" kern="1200" dirty="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TW" altLang="en-US" sz="1700" kern="1200" dirty="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smtClean="0"/>
              <a:t>Size: 21</a:t>
            </a:r>
            <a:endParaRPr lang="zh-TW" altLang="en-US" sz="1700" kern="1200" dirty="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TW" altLang="en-US" sz="1700" kern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smtClean="0"/>
              <a:t>Pathway: 7</a:t>
            </a:r>
            <a:endParaRPr lang="zh-TW" altLang="en-US" sz="1700" kern="1200" dirty="0"/>
          </a:p>
          <a:p>
            <a:pPr marL="342900" lvl="2" indent="-171450" algn="l" defTabSz="7112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smtClean="0"/>
              <a:t>MAPK</a:t>
            </a:r>
            <a:endParaRPr lang="zh-TW" altLang="en-US" sz="1700" kern="1200" dirty="0"/>
          </a:p>
          <a:p>
            <a:pPr marL="342900" lvl="2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err="1" smtClean="0"/>
              <a:t>Wnt</a:t>
            </a:r>
            <a:endParaRPr lang="zh-TW" altLang="en-US" sz="1700" kern="1200" dirty="0"/>
          </a:p>
          <a:p>
            <a:pPr marL="342900" lvl="2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smtClean="0"/>
              <a:t>Cell cycle</a:t>
            </a:r>
            <a:endParaRPr lang="zh-TW" altLang="en-US" sz="1700" kern="1200" dirty="0"/>
          </a:p>
          <a:p>
            <a:pPr marL="342900" lvl="2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err="1" smtClean="0">
                <a:solidFill>
                  <a:schemeClr val="tx1"/>
                </a:solidFill>
              </a:rPr>
              <a:t>mTOR</a:t>
            </a:r>
            <a:endParaRPr lang="zh-TW" altLang="en-US" sz="1700" kern="1200" dirty="0">
              <a:solidFill>
                <a:schemeClr val="tx1"/>
              </a:solidFill>
            </a:endParaRPr>
          </a:p>
          <a:p>
            <a:pPr marL="342900" lvl="2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smtClean="0">
                <a:solidFill>
                  <a:schemeClr val="tx1"/>
                </a:solidFill>
              </a:rPr>
              <a:t>P53</a:t>
            </a:r>
            <a:endParaRPr lang="zh-TW" altLang="en-US" sz="1700" kern="1200" dirty="0">
              <a:solidFill>
                <a:schemeClr val="tx1"/>
              </a:solidFill>
            </a:endParaRPr>
          </a:p>
          <a:p>
            <a:pPr marL="342900" lvl="2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smtClean="0">
                <a:solidFill>
                  <a:schemeClr val="tx1"/>
                </a:solidFill>
              </a:rPr>
              <a:t>EGFR</a:t>
            </a:r>
            <a:endParaRPr lang="zh-TW" altLang="en-US" sz="1700" kern="1200" dirty="0">
              <a:solidFill>
                <a:schemeClr val="tx1"/>
              </a:solidFill>
            </a:endParaRPr>
          </a:p>
          <a:p>
            <a:pPr marL="342900" lvl="2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smtClean="0">
                <a:solidFill>
                  <a:schemeClr val="tx1"/>
                </a:solidFill>
              </a:rPr>
              <a:t>JAK-STAT</a:t>
            </a:r>
            <a:endParaRPr lang="zh-TW" altLang="en-US" sz="1700" kern="1200" dirty="0">
              <a:solidFill>
                <a:schemeClr val="tx1"/>
              </a:solidFill>
            </a:endParaRPr>
          </a:p>
        </p:txBody>
      </p:sp>
      <p:sp>
        <p:nvSpPr>
          <p:cNvPr id="28" name="手繪多邊形 27"/>
          <p:cNvSpPr/>
          <p:nvPr/>
        </p:nvSpPr>
        <p:spPr>
          <a:xfrm>
            <a:off x="7312766" y="1803907"/>
            <a:ext cx="1447415" cy="495977"/>
          </a:xfrm>
          <a:custGeom>
            <a:avLst/>
            <a:gdLst>
              <a:gd name="connsiteX0" fmla="*/ 0 w 1298018"/>
              <a:gd name="connsiteY0" fmla="*/ 0 h 519207"/>
              <a:gd name="connsiteX1" fmla="*/ 1298018 w 1298018"/>
              <a:gd name="connsiteY1" fmla="*/ 0 h 519207"/>
              <a:gd name="connsiteX2" fmla="*/ 1298018 w 1298018"/>
              <a:gd name="connsiteY2" fmla="*/ 519207 h 519207"/>
              <a:gd name="connsiteX3" fmla="*/ 0 w 1298018"/>
              <a:gd name="connsiteY3" fmla="*/ 519207 h 519207"/>
              <a:gd name="connsiteX4" fmla="*/ 0 w 1298018"/>
              <a:gd name="connsiteY4" fmla="*/ 0 h 519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8018" h="519207">
                <a:moveTo>
                  <a:pt x="0" y="0"/>
                </a:moveTo>
                <a:lnTo>
                  <a:pt x="1298018" y="0"/>
                </a:lnTo>
                <a:lnTo>
                  <a:pt x="1298018" y="519207"/>
                </a:lnTo>
                <a:lnTo>
                  <a:pt x="0" y="5192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128" tIns="77216" rIns="135128" bIns="77216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2000" b="1" kern="1200" dirty="0" smtClean="0"/>
              <a:t>Lung B</a:t>
            </a:r>
            <a:endParaRPr lang="zh-TW" altLang="en-US" sz="2000" b="1" kern="1200" dirty="0"/>
          </a:p>
        </p:txBody>
      </p:sp>
      <p:sp>
        <p:nvSpPr>
          <p:cNvPr id="29" name="手繪多邊形 28"/>
          <p:cNvSpPr/>
          <p:nvPr/>
        </p:nvSpPr>
        <p:spPr>
          <a:xfrm>
            <a:off x="7312766" y="2299884"/>
            <a:ext cx="1447415" cy="3936340"/>
          </a:xfrm>
          <a:custGeom>
            <a:avLst/>
            <a:gdLst>
              <a:gd name="connsiteX0" fmla="*/ 0 w 1298018"/>
              <a:gd name="connsiteY0" fmla="*/ 0 h 4120709"/>
              <a:gd name="connsiteX1" fmla="*/ 1298018 w 1298018"/>
              <a:gd name="connsiteY1" fmla="*/ 0 h 4120709"/>
              <a:gd name="connsiteX2" fmla="*/ 1298018 w 1298018"/>
              <a:gd name="connsiteY2" fmla="*/ 4120709 h 4120709"/>
              <a:gd name="connsiteX3" fmla="*/ 0 w 1298018"/>
              <a:gd name="connsiteY3" fmla="*/ 4120709 h 4120709"/>
              <a:gd name="connsiteX4" fmla="*/ 0 w 1298018"/>
              <a:gd name="connsiteY4" fmla="*/ 0 h 412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8018" h="4120709">
                <a:moveTo>
                  <a:pt x="0" y="0"/>
                </a:moveTo>
                <a:lnTo>
                  <a:pt x="1298018" y="0"/>
                </a:lnTo>
                <a:lnTo>
                  <a:pt x="1298018" y="4120709"/>
                </a:lnTo>
                <a:lnTo>
                  <a:pt x="0" y="41207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113792" bIns="128016" numCol="1" spcCol="1270" anchor="t" anchorCtr="0">
            <a:noAutofit/>
          </a:bodyPr>
          <a:lstStyle/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kern="1200" dirty="0" smtClean="0"/>
              <a:t>CS/ADJ</a:t>
            </a:r>
            <a:endParaRPr lang="zh-TW" altLang="en-US" kern="1200" dirty="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TW" altLang="en-US" sz="1700" kern="1200" dirty="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smtClean="0"/>
              <a:t>Size: 47</a:t>
            </a:r>
            <a:endParaRPr lang="zh-TW" altLang="en-US" sz="1700" kern="1200" dirty="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TW" altLang="en-US" sz="1700" kern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smtClean="0"/>
              <a:t>Pathway: 7</a:t>
            </a:r>
            <a:endParaRPr lang="zh-TW" altLang="en-US" sz="1700" kern="1200" dirty="0"/>
          </a:p>
          <a:p>
            <a:pPr marL="342900" lvl="2" indent="-171450" algn="l" defTabSz="7112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smtClean="0"/>
              <a:t>MAPK</a:t>
            </a:r>
            <a:endParaRPr lang="zh-TW" altLang="en-US" sz="1700" kern="1200" dirty="0"/>
          </a:p>
          <a:p>
            <a:pPr marL="342900" lvl="2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err="1" smtClean="0"/>
              <a:t>Wnt</a:t>
            </a:r>
            <a:endParaRPr lang="zh-TW" altLang="en-US" sz="1700" kern="1200" dirty="0"/>
          </a:p>
          <a:p>
            <a:pPr marL="342900" lvl="2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smtClean="0"/>
              <a:t>Cell cycle</a:t>
            </a:r>
            <a:endParaRPr lang="zh-TW" altLang="en-US" sz="1700" kern="1200" dirty="0"/>
          </a:p>
          <a:p>
            <a:pPr marL="342900" lvl="2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err="1" smtClean="0"/>
              <a:t>mTOR</a:t>
            </a:r>
            <a:endParaRPr lang="zh-TW" altLang="en-US" sz="1700" kern="1200" dirty="0"/>
          </a:p>
          <a:p>
            <a:pPr marL="342900" lvl="2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smtClean="0"/>
              <a:t>P53</a:t>
            </a:r>
            <a:endParaRPr lang="zh-TW" altLang="en-US" sz="1700" kern="1200" dirty="0"/>
          </a:p>
          <a:p>
            <a:pPr marL="342900" lvl="2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smtClean="0"/>
              <a:t>EGFR</a:t>
            </a:r>
            <a:endParaRPr lang="zh-TW" altLang="en-US" sz="1700" kern="1200" dirty="0"/>
          </a:p>
          <a:p>
            <a:pPr marL="342900" lvl="2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smtClean="0"/>
              <a:t>JAK-STAT</a:t>
            </a:r>
            <a:endParaRPr lang="zh-TW" altLang="en-US" sz="1700" kern="1200" dirty="0"/>
          </a:p>
        </p:txBody>
      </p:sp>
      <p:sp>
        <p:nvSpPr>
          <p:cNvPr id="30" name="手繪多邊形 29"/>
          <p:cNvSpPr/>
          <p:nvPr/>
        </p:nvSpPr>
        <p:spPr>
          <a:xfrm>
            <a:off x="8886643" y="1803907"/>
            <a:ext cx="1393624" cy="495977"/>
          </a:xfrm>
          <a:custGeom>
            <a:avLst/>
            <a:gdLst>
              <a:gd name="connsiteX0" fmla="*/ 0 w 1298018"/>
              <a:gd name="connsiteY0" fmla="*/ 0 h 519207"/>
              <a:gd name="connsiteX1" fmla="*/ 1298018 w 1298018"/>
              <a:gd name="connsiteY1" fmla="*/ 0 h 519207"/>
              <a:gd name="connsiteX2" fmla="*/ 1298018 w 1298018"/>
              <a:gd name="connsiteY2" fmla="*/ 519207 h 519207"/>
              <a:gd name="connsiteX3" fmla="*/ 0 w 1298018"/>
              <a:gd name="connsiteY3" fmla="*/ 519207 h 519207"/>
              <a:gd name="connsiteX4" fmla="*/ 0 w 1298018"/>
              <a:gd name="connsiteY4" fmla="*/ 0 h 519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8018" h="519207">
                <a:moveTo>
                  <a:pt x="0" y="0"/>
                </a:moveTo>
                <a:lnTo>
                  <a:pt x="1298018" y="0"/>
                </a:lnTo>
                <a:lnTo>
                  <a:pt x="1298018" y="519207"/>
                </a:lnTo>
                <a:lnTo>
                  <a:pt x="0" y="5192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128" tIns="77216" rIns="135128" bIns="77216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2000" b="1" kern="1200" dirty="0" smtClean="0"/>
              <a:t>Leukemia</a:t>
            </a:r>
            <a:endParaRPr lang="zh-TW" altLang="en-US" sz="2000" b="1" kern="1200" dirty="0"/>
          </a:p>
        </p:txBody>
      </p:sp>
      <p:sp>
        <p:nvSpPr>
          <p:cNvPr id="31" name="手繪多邊形 30"/>
          <p:cNvSpPr/>
          <p:nvPr/>
        </p:nvSpPr>
        <p:spPr>
          <a:xfrm>
            <a:off x="8886643" y="2299884"/>
            <a:ext cx="1393624" cy="3936340"/>
          </a:xfrm>
          <a:custGeom>
            <a:avLst/>
            <a:gdLst>
              <a:gd name="connsiteX0" fmla="*/ 0 w 1298018"/>
              <a:gd name="connsiteY0" fmla="*/ 0 h 4120709"/>
              <a:gd name="connsiteX1" fmla="*/ 1298018 w 1298018"/>
              <a:gd name="connsiteY1" fmla="*/ 0 h 4120709"/>
              <a:gd name="connsiteX2" fmla="*/ 1298018 w 1298018"/>
              <a:gd name="connsiteY2" fmla="*/ 4120709 h 4120709"/>
              <a:gd name="connsiteX3" fmla="*/ 0 w 1298018"/>
              <a:gd name="connsiteY3" fmla="*/ 4120709 h 4120709"/>
              <a:gd name="connsiteX4" fmla="*/ 0 w 1298018"/>
              <a:gd name="connsiteY4" fmla="*/ 0 h 412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8018" h="4120709">
                <a:moveTo>
                  <a:pt x="0" y="0"/>
                </a:moveTo>
                <a:lnTo>
                  <a:pt x="1298018" y="0"/>
                </a:lnTo>
                <a:lnTo>
                  <a:pt x="1298018" y="4120709"/>
                </a:lnTo>
                <a:lnTo>
                  <a:pt x="0" y="41207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113792" bIns="128016" numCol="1" spcCol="1270" anchor="t" anchorCtr="0">
            <a:noAutofit/>
          </a:bodyPr>
          <a:lstStyle/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kern="1200" dirty="0" smtClean="0"/>
              <a:t>CS/CN</a:t>
            </a:r>
            <a:endParaRPr lang="zh-TW" altLang="en-US" kern="1200" dirty="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TW" altLang="en-US" sz="1700" kern="1200" dirty="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smtClean="0"/>
              <a:t>Size: 19/</a:t>
            </a:r>
            <a:r>
              <a:rPr lang="en-US" altLang="zh-TW" sz="1700" kern="1200" dirty="0" smtClean="0">
                <a:solidFill>
                  <a:srgbClr val="FF0000"/>
                </a:solidFill>
              </a:rPr>
              <a:t>10</a:t>
            </a:r>
            <a:endParaRPr lang="zh-TW" altLang="en-US" sz="1700" kern="1200" dirty="0">
              <a:solidFill>
                <a:srgbClr val="FF0000"/>
              </a:solidFill>
            </a:endParaRPr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TW" altLang="en-US" sz="1700" kern="1200" dirty="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smtClean="0"/>
              <a:t>Pathway: 4</a:t>
            </a:r>
            <a:endParaRPr lang="zh-TW" altLang="en-US" sz="1700" kern="1200" dirty="0"/>
          </a:p>
          <a:p>
            <a:pPr marL="342900" lvl="2" indent="-171450" algn="l" defTabSz="7112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en-US" sz="1700" kern="1200" dirty="0" smtClean="0"/>
              <a:t>PI3K-Akt</a:t>
            </a:r>
            <a:endParaRPr lang="zh-TW" altLang="en-US" sz="1700" kern="1200" dirty="0"/>
          </a:p>
          <a:p>
            <a:pPr marL="342900" lvl="2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err="1" smtClean="0"/>
              <a:t>mTOR</a:t>
            </a:r>
            <a:endParaRPr lang="zh-TW" altLang="en-US" sz="1700" kern="1200" dirty="0"/>
          </a:p>
          <a:p>
            <a:pPr marL="342900" lvl="2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smtClean="0"/>
              <a:t>JAK-STAT</a:t>
            </a:r>
            <a:endParaRPr lang="zh-TW" altLang="en-US" sz="1700" kern="1200" dirty="0"/>
          </a:p>
          <a:p>
            <a:pPr marL="342900" lvl="2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err="1" smtClean="0"/>
              <a:t>Wnt</a:t>
            </a:r>
            <a:r>
              <a:rPr lang="en-US" altLang="zh-TW" sz="1700" kern="1200" dirty="0" smtClean="0"/>
              <a:t> signaling</a:t>
            </a:r>
            <a:endParaRPr lang="zh-TW" altLang="en-US" sz="1700" kern="1200" dirty="0"/>
          </a:p>
        </p:txBody>
      </p:sp>
      <p:sp>
        <p:nvSpPr>
          <p:cNvPr id="32" name="手繪多邊形 31"/>
          <p:cNvSpPr/>
          <p:nvPr/>
        </p:nvSpPr>
        <p:spPr>
          <a:xfrm>
            <a:off x="10406727" y="1803907"/>
            <a:ext cx="1438269" cy="495977"/>
          </a:xfrm>
          <a:custGeom>
            <a:avLst/>
            <a:gdLst>
              <a:gd name="connsiteX0" fmla="*/ 0 w 1363919"/>
              <a:gd name="connsiteY0" fmla="*/ 0 h 519207"/>
              <a:gd name="connsiteX1" fmla="*/ 1363919 w 1363919"/>
              <a:gd name="connsiteY1" fmla="*/ 0 h 519207"/>
              <a:gd name="connsiteX2" fmla="*/ 1363919 w 1363919"/>
              <a:gd name="connsiteY2" fmla="*/ 519207 h 519207"/>
              <a:gd name="connsiteX3" fmla="*/ 0 w 1363919"/>
              <a:gd name="connsiteY3" fmla="*/ 519207 h 519207"/>
              <a:gd name="connsiteX4" fmla="*/ 0 w 1363919"/>
              <a:gd name="connsiteY4" fmla="*/ 0 h 519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3919" h="519207">
                <a:moveTo>
                  <a:pt x="0" y="0"/>
                </a:moveTo>
                <a:lnTo>
                  <a:pt x="1363919" y="0"/>
                </a:lnTo>
                <a:lnTo>
                  <a:pt x="1363919" y="519207"/>
                </a:lnTo>
                <a:lnTo>
                  <a:pt x="0" y="5192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128" tIns="77216" rIns="135128" bIns="77216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2000" b="1" kern="1200" dirty="0" smtClean="0"/>
              <a:t>Ovarian</a:t>
            </a:r>
            <a:endParaRPr lang="zh-TW" altLang="en-US" sz="2000" b="1" kern="1200" dirty="0"/>
          </a:p>
        </p:txBody>
      </p:sp>
      <p:sp>
        <p:nvSpPr>
          <p:cNvPr id="33" name="手繪多邊形 32"/>
          <p:cNvSpPr/>
          <p:nvPr/>
        </p:nvSpPr>
        <p:spPr>
          <a:xfrm>
            <a:off x="10406727" y="2299884"/>
            <a:ext cx="1438269" cy="3936340"/>
          </a:xfrm>
          <a:custGeom>
            <a:avLst/>
            <a:gdLst>
              <a:gd name="connsiteX0" fmla="*/ 0 w 1363919"/>
              <a:gd name="connsiteY0" fmla="*/ 0 h 4120709"/>
              <a:gd name="connsiteX1" fmla="*/ 1363919 w 1363919"/>
              <a:gd name="connsiteY1" fmla="*/ 0 h 4120709"/>
              <a:gd name="connsiteX2" fmla="*/ 1363919 w 1363919"/>
              <a:gd name="connsiteY2" fmla="*/ 4120709 h 4120709"/>
              <a:gd name="connsiteX3" fmla="*/ 0 w 1363919"/>
              <a:gd name="connsiteY3" fmla="*/ 4120709 h 4120709"/>
              <a:gd name="connsiteX4" fmla="*/ 0 w 1363919"/>
              <a:gd name="connsiteY4" fmla="*/ 0 h 412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3919" h="4120709">
                <a:moveTo>
                  <a:pt x="0" y="0"/>
                </a:moveTo>
                <a:lnTo>
                  <a:pt x="1363919" y="0"/>
                </a:lnTo>
                <a:lnTo>
                  <a:pt x="1363919" y="4120709"/>
                </a:lnTo>
                <a:lnTo>
                  <a:pt x="0" y="41207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346" tIns="101346" rIns="135128" bIns="152019" numCol="1" spcCol="1270" anchor="t" anchorCtr="0">
            <a:noAutofit/>
          </a:bodyPr>
          <a:lstStyle/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kern="1200" dirty="0" smtClean="0"/>
              <a:t>CS/CN</a:t>
            </a:r>
            <a:endParaRPr lang="zh-TW" altLang="en-US" kern="1200" dirty="0"/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TW" altLang="en-US" sz="1700" kern="1200" dirty="0"/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smtClean="0"/>
              <a:t>Size:47/116</a:t>
            </a:r>
            <a:endParaRPr lang="zh-TW" altLang="en-US" sz="1700" kern="1200" dirty="0"/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TW" altLang="en-US" sz="1900" kern="1200" dirty="0"/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smtClean="0"/>
              <a:t>Pathway: 4</a:t>
            </a:r>
            <a:endParaRPr lang="zh-TW" altLang="en-US" sz="1700" kern="1200" dirty="0"/>
          </a:p>
          <a:p>
            <a:pPr marL="342900" lvl="2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en-US" sz="1700" kern="1200" dirty="0" smtClean="0"/>
              <a:t>PI3K-Akt</a:t>
            </a:r>
            <a:endParaRPr lang="zh-TW" altLang="en-US" sz="1700" kern="1200" dirty="0"/>
          </a:p>
          <a:p>
            <a:pPr marL="342900" lvl="2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err="1" smtClean="0"/>
              <a:t>mTOR</a:t>
            </a:r>
            <a:endParaRPr lang="zh-TW" altLang="en-US" sz="1700" kern="1200" dirty="0"/>
          </a:p>
          <a:p>
            <a:pPr marL="342900" lvl="2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err="1" smtClean="0"/>
              <a:t>Jak</a:t>
            </a:r>
            <a:r>
              <a:rPr lang="en-US" altLang="zh-TW" sz="1700" kern="1200" dirty="0" smtClean="0"/>
              <a:t>-STAT</a:t>
            </a:r>
            <a:endParaRPr lang="zh-TW" altLang="en-US" sz="1700" kern="1200" dirty="0"/>
          </a:p>
          <a:p>
            <a:pPr marL="342900" lvl="2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700" kern="1200" dirty="0" smtClean="0"/>
              <a:t>p53</a:t>
            </a:r>
            <a:endParaRPr lang="zh-TW" altLang="en-US" sz="1700" kern="12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1" y="215538"/>
            <a:ext cx="12089674" cy="932754"/>
          </a:xfrm>
          <a:prstGeom prst="rect">
            <a:avLst/>
          </a:prstGeom>
          <a:solidFill>
            <a:srgbClr val="004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638774" y="406773"/>
            <a:ext cx="69144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latinLnBrk="1">
              <a:lnSpc>
                <a:spcPct val="90000"/>
              </a:lnSpc>
              <a:defRPr/>
            </a:pPr>
            <a:r>
              <a:rPr lang="en-US" altLang="ko-KR" sz="4000" b="1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Non-normality of Real Data</a:t>
            </a:r>
            <a:endParaRPr lang="en-US" altLang="ko-KR" sz="4000" b="1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80000"/>
                  </a:prst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4965" y="1223237"/>
            <a:ext cx="300434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defTabSz="914400" latinLnBrk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800" b="1" dirty="0" smtClean="0">
                <a:solidFill>
                  <a:srgbClr val="3D4647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Data processing</a:t>
            </a:r>
            <a:endParaRPr lang="en-US" altLang="ko-KR" sz="2800" b="1" dirty="0">
              <a:solidFill>
                <a:srgbClr val="3D4647"/>
              </a:solidFill>
              <a:effectLst>
                <a:outerShdw blurRad="25400" dist="12700" dir="5400000" algn="t" rotWithShape="0">
                  <a:prstClr val="black">
                    <a:alpha val="80000"/>
                  </a:prst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4252824" y="4289156"/>
            <a:ext cx="1235446" cy="571232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圓角矩形 19"/>
          <p:cNvSpPr/>
          <p:nvPr/>
        </p:nvSpPr>
        <p:spPr>
          <a:xfrm>
            <a:off x="10576666" y="4052778"/>
            <a:ext cx="1235446" cy="571232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85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38503 -4.8148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58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  <p:bldP spid="22" grpId="0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2" grpId="1" animBg="1"/>
      <p:bldP spid="33" grpId="0" animBg="1"/>
      <p:bldP spid="33" grpId="1" animBg="1"/>
      <p:bldP spid="7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5537"/>
            <a:ext cx="12089674" cy="1159215"/>
          </a:xfrm>
          <a:prstGeom prst="rect">
            <a:avLst/>
          </a:prstGeom>
          <a:solidFill>
            <a:srgbClr val="004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024703" y="406773"/>
            <a:ext cx="41426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latinLnBrk="1">
              <a:lnSpc>
                <a:spcPct val="90000"/>
              </a:lnSpc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Project Experience</a:t>
            </a:r>
            <a:endParaRPr lang="en-US" altLang="ko-KR" sz="4000" b="1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80000"/>
                  </a:prst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2" name="手繪多邊形 21"/>
          <p:cNvSpPr/>
          <p:nvPr/>
        </p:nvSpPr>
        <p:spPr>
          <a:xfrm>
            <a:off x="1359106" y="2195403"/>
            <a:ext cx="2969709" cy="779978"/>
          </a:xfrm>
          <a:custGeom>
            <a:avLst/>
            <a:gdLst>
              <a:gd name="connsiteX0" fmla="*/ 0 w 2969709"/>
              <a:gd name="connsiteY0" fmla="*/ 0 h 779978"/>
              <a:gd name="connsiteX1" fmla="*/ 2969709 w 2969709"/>
              <a:gd name="connsiteY1" fmla="*/ 0 h 779978"/>
              <a:gd name="connsiteX2" fmla="*/ 2969709 w 2969709"/>
              <a:gd name="connsiteY2" fmla="*/ 779978 h 779978"/>
              <a:gd name="connsiteX3" fmla="*/ 0 w 2969709"/>
              <a:gd name="connsiteY3" fmla="*/ 779978 h 779978"/>
              <a:gd name="connsiteX4" fmla="*/ 0 w 2969709"/>
              <a:gd name="connsiteY4" fmla="*/ 0 h 779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9709" h="779978">
                <a:moveTo>
                  <a:pt x="0" y="0"/>
                </a:moveTo>
                <a:lnTo>
                  <a:pt x="2969709" y="0"/>
                </a:lnTo>
                <a:lnTo>
                  <a:pt x="2969709" y="779978"/>
                </a:lnTo>
                <a:lnTo>
                  <a:pt x="0" y="779978"/>
                </a:lnTo>
                <a:lnTo>
                  <a:pt x="0" y="0"/>
                </a:lnTo>
                <a:close/>
              </a:path>
            </a:pathLst>
          </a:custGeom>
          <a:solidFill>
            <a:srgbClr val="2683C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65024" rIns="113792" bIns="65024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b="1" i="1" kern="12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Body weight and body fat prediction</a:t>
            </a:r>
            <a:endParaRPr lang="zh-TW" altLang="en-US" kern="1200" dirty="0"/>
          </a:p>
        </p:txBody>
      </p:sp>
      <p:sp>
        <p:nvSpPr>
          <p:cNvPr id="23" name="手繪多邊形 22"/>
          <p:cNvSpPr/>
          <p:nvPr/>
        </p:nvSpPr>
        <p:spPr>
          <a:xfrm>
            <a:off x="1359106" y="2976307"/>
            <a:ext cx="2969709" cy="1433464"/>
          </a:xfrm>
          <a:custGeom>
            <a:avLst/>
            <a:gdLst>
              <a:gd name="connsiteX0" fmla="*/ 0 w 2969709"/>
              <a:gd name="connsiteY0" fmla="*/ 0 h 2283840"/>
              <a:gd name="connsiteX1" fmla="*/ 2969709 w 2969709"/>
              <a:gd name="connsiteY1" fmla="*/ 0 h 2283840"/>
              <a:gd name="connsiteX2" fmla="*/ 2969709 w 2969709"/>
              <a:gd name="connsiteY2" fmla="*/ 2283840 h 2283840"/>
              <a:gd name="connsiteX3" fmla="*/ 0 w 2969709"/>
              <a:gd name="connsiteY3" fmla="*/ 2283840 h 2283840"/>
              <a:gd name="connsiteX4" fmla="*/ 0 w 2969709"/>
              <a:gd name="connsiteY4" fmla="*/ 0 h 228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9709" h="2283840">
                <a:moveTo>
                  <a:pt x="0" y="0"/>
                </a:moveTo>
                <a:lnTo>
                  <a:pt x="2969709" y="0"/>
                </a:lnTo>
                <a:lnTo>
                  <a:pt x="2969709" y="2283840"/>
                </a:lnTo>
                <a:lnTo>
                  <a:pt x="0" y="2283840"/>
                </a:lnTo>
                <a:lnTo>
                  <a:pt x="0" y="0"/>
                </a:lnTo>
                <a:close/>
              </a:path>
            </a:pathLst>
          </a:custGeom>
          <a:solidFill>
            <a:srgbClr val="D2DDE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113792" bIns="128016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600" b="1" i="1" kern="12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Observation measurement</a:t>
            </a:r>
            <a:endParaRPr lang="en-US" altLang="zh-TW" sz="1600" b="1" i="1" kern="1200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600" b="1" i="1" kern="12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Data management</a:t>
            </a:r>
            <a:endParaRPr lang="en-US" altLang="zh-TW" sz="1600" b="1" i="1" kern="1200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600" b="1" i="1" kern="12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Variable selection – </a:t>
            </a:r>
            <a:r>
              <a:rPr lang="en-US" altLang="zh-TW" sz="1600" b="1" i="1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</a:t>
            </a:r>
            <a:r>
              <a:rPr lang="en-US" altLang="zh-TW" sz="1600" b="1" i="1" kern="1200" dirty="0" err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ulticollinearity</a:t>
            </a:r>
            <a:r>
              <a:rPr lang="en-US" altLang="zh-TW" sz="1600" b="1" i="1" kern="12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problem</a:t>
            </a:r>
            <a:endParaRPr lang="en-US" altLang="zh-TW" sz="1600" b="1" i="1" kern="1200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600" b="1" i="1" kern="12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Model diagnostic</a:t>
            </a:r>
            <a:endParaRPr lang="en-US" altLang="zh-TW" sz="1600" b="1" i="1" kern="1200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4" name="手繪多邊形 23"/>
          <p:cNvSpPr/>
          <p:nvPr/>
        </p:nvSpPr>
        <p:spPr>
          <a:xfrm>
            <a:off x="4247563" y="4673240"/>
            <a:ext cx="3694442" cy="781200"/>
          </a:xfrm>
          <a:custGeom>
            <a:avLst/>
            <a:gdLst>
              <a:gd name="connsiteX0" fmla="*/ 0 w 2262187"/>
              <a:gd name="connsiteY0" fmla="*/ 0 h 779978"/>
              <a:gd name="connsiteX1" fmla="*/ 2262187 w 2262187"/>
              <a:gd name="connsiteY1" fmla="*/ 0 h 779978"/>
              <a:gd name="connsiteX2" fmla="*/ 2262187 w 2262187"/>
              <a:gd name="connsiteY2" fmla="*/ 779978 h 779978"/>
              <a:gd name="connsiteX3" fmla="*/ 0 w 2262187"/>
              <a:gd name="connsiteY3" fmla="*/ 779978 h 779978"/>
              <a:gd name="connsiteX4" fmla="*/ 0 w 2262187"/>
              <a:gd name="connsiteY4" fmla="*/ 0 h 779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2187" h="779978">
                <a:moveTo>
                  <a:pt x="0" y="0"/>
                </a:moveTo>
                <a:lnTo>
                  <a:pt x="2262187" y="0"/>
                </a:lnTo>
                <a:lnTo>
                  <a:pt x="2262187" y="779978"/>
                </a:lnTo>
                <a:lnTo>
                  <a:pt x="0" y="779978"/>
                </a:lnTo>
                <a:lnTo>
                  <a:pt x="0" y="0"/>
                </a:lnTo>
                <a:close/>
              </a:path>
            </a:pathLst>
          </a:custGeom>
          <a:solidFill>
            <a:srgbClr val="2683C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65024" rIns="113792" bIns="65024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b="1" i="1" kern="12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Lung cancer survival data prediction comparison</a:t>
            </a:r>
            <a:endParaRPr lang="zh-TW" altLang="en-US" kern="1200" dirty="0"/>
          </a:p>
        </p:txBody>
      </p:sp>
      <p:sp>
        <p:nvSpPr>
          <p:cNvPr id="25" name="手繪多邊形 24"/>
          <p:cNvSpPr/>
          <p:nvPr/>
        </p:nvSpPr>
        <p:spPr>
          <a:xfrm>
            <a:off x="4247563" y="5453218"/>
            <a:ext cx="3694442" cy="1124563"/>
          </a:xfrm>
          <a:custGeom>
            <a:avLst/>
            <a:gdLst>
              <a:gd name="connsiteX0" fmla="*/ 0 w 2262187"/>
              <a:gd name="connsiteY0" fmla="*/ 0 h 2283840"/>
              <a:gd name="connsiteX1" fmla="*/ 2262187 w 2262187"/>
              <a:gd name="connsiteY1" fmla="*/ 0 h 2283840"/>
              <a:gd name="connsiteX2" fmla="*/ 2262187 w 2262187"/>
              <a:gd name="connsiteY2" fmla="*/ 2283840 h 2283840"/>
              <a:gd name="connsiteX3" fmla="*/ 0 w 2262187"/>
              <a:gd name="connsiteY3" fmla="*/ 2283840 h 2283840"/>
              <a:gd name="connsiteX4" fmla="*/ 0 w 2262187"/>
              <a:gd name="connsiteY4" fmla="*/ 0 h 228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2187" h="2283840">
                <a:moveTo>
                  <a:pt x="0" y="0"/>
                </a:moveTo>
                <a:lnTo>
                  <a:pt x="2262187" y="0"/>
                </a:lnTo>
                <a:lnTo>
                  <a:pt x="2262187" y="2283840"/>
                </a:lnTo>
                <a:lnTo>
                  <a:pt x="0" y="2283840"/>
                </a:lnTo>
                <a:lnTo>
                  <a:pt x="0" y="0"/>
                </a:lnTo>
                <a:close/>
              </a:path>
            </a:pathLst>
          </a:custGeom>
          <a:solidFill>
            <a:srgbClr val="D2DDE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113792" bIns="128016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600" b="1" i="1" kern="12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Gene algorithm (GA)</a:t>
            </a:r>
            <a:endParaRPr lang="zh-TW" altLang="en-US" sz="1600" kern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600" b="1" i="1" kern="12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Stepwise selection</a:t>
            </a:r>
            <a:endParaRPr lang="en-US" altLang="zh-TW" sz="1600" b="1" i="1" kern="1200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600" b="1" i="1" kern="12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GA (0.95) is better than stepwise selection (0.64)</a:t>
            </a:r>
            <a:endParaRPr lang="en-US" altLang="zh-TW" sz="1600" b="1" i="1" kern="1200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6" name="手繪多邊形 25"/>
          <p:cNvSpPr/>
          <p:nvPr/>
        </p:nvSpPr>
        <p:spPr>
          <a:xfrm>
            <a:off x="8050575" y="2092276"/>
            <a:ext cx="3549032" cy="779978"/>
          </a:xfrm>
          <a:custGeom>
            <a:avLst/>
            <a:gdLst>
              <a:gd name="connsiteX0" fmla="*/ 0 w 2262187"/>
              <a:gd name="connsiteY0" fmla="*/ 0 h 779978"/>
              <a:gd name="connsiteX1" fmla="*/ 2262187 w 2262187"/>
              <a:gd name="connsiteY1" fmla="*/ 0 h 779978"/>
              <a:gd name="connsiteX2" fmla="*/ 2262187 w 2262187"/>
              <a:gd name="connsiteY2" fmla="*/ 779978 h 779978"/>
              <a:gd name="connsiteX3" fmla="*/ 0 w 2262187"/>
              <a:gd name="connsiteY3" fmla="*/ 779978 h 779978"/>
              <a:gd name="connsiteX4" fmla="*/ 0 w 2262187"/>
              <a:gd name="connsiteY4" fmla="*/ 0 h 779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2187" h="779978">
                <a:moveTo>
                  <a:pt x="0" y="0"/>
                </a:moveTo>
                <a:lnTo>
                  <a:pt x="2262187" y="0"/>
                </a:lnTo>
                <a:lnTo>
                  <a:pt x="2262187" y="779978"/>
                </a:lnTo>
                <a:lnTo>
                  <a:pt x="0" y="779978"/>
                </a:lnTo>
                <a:lnTo>
                  <a:pt x="0" y="0"/>
                </a:lnTo>
                <a:close/>
              </a:path>
            </a:pathLst>
          </a:custGeom>
          <a:solidFill>
            <a:srgbClr val="2683C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65024" rIns="113792" bIns="65024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b="1" i="1" kern="12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Clinical group prediction with gene expression</a:t>
            </a:r>
            <a:endParaRPr lang="zh-TW" altLang="en-US" kern="1200" dirty="0"/>
          </a:p>
        </p:txBody>
      </p:sp>
      <p:sp>
        <p:nvSpPr>
          <p:cNvPr id="27" name="手繪多邊形 26"/>
          <p:cNvSpPr/>
          <p:nvPr/>
        </p:nvSpPr>
        <p:spPr>
          <a:xfrm>
            <a:off x="8050575" y="2872253"/>
            <a:ext cx="3549032" cy="1648127"/>
          </a:xfrm>
          <a:custGeom>
            <a:avLst/>
            <a:gdLst>
              <a:gd name="connsiteX0" fmla="*/ 0 w 2262187"/>
              <a:gd name="connsiteY0" fmla="*/ 0 h 2283840"/>
              <a:gd name="connsiteX1" fmla="*/ 2262187 w 2262187"/>
              <a:gd name="connsiteY1" fmla="*/ 0 h 2283840"/>
              <a:gd name="connsiteX2" fmla="*/ 2262187 w 2262187"/>
              <a:gd name="connsiteY2" fmla="*/ 2283840 h 2283840"/>
              <a:gd name="connsiteX3" fmla="*/ 0 w 2262187"/>
              <a:gd name="connsiteY3" fmla="*/ 2283840 h 2283840"/>
              <a:gd name="connsiteX4" fmla="*/ 0 w 2262187"/>
              <a:gd name="connsiteY4" fmla="*/ 0 h 228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2187" h="2283840">
                <a:moveTo>
                  <a:pt x="0" y="0"/>
                </a:moveTo>
                <a:lnTo>
                  <a:pt x="2262187" y="0"/>
                </a:lnTo>
                <a:lnTo>
                  <a:pt x="2262187" y="2283840"/>
                </a:lnTo>
                <a:lnTo>
                  <a:pt x="0" y="2283840"/>
                </a:lnTo>
                <a:lnTo>
                  <a:pt x="0" y="0"/>
                </a:lnTo>
                <a:close/>
              </a:path>
            </a:pathLst>
          </a:custGeom>
          <a:solidFill>
            <a:srgbClr val="D2DDE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113792" bIns="128016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600" b="1" i="1" kern="12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Generalized linear model</a:t>
            </a:r>
            <a:endParaRPr lang="zh-TW" altLang="en-US" sz="1600" kern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600" b="1" i="1" kern="12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SVM with different kernel functions</a:t>
            </a:r>
            <a:endParaRPr lang="en-US" altLang="zh-TW" sz="1600" b="1" i="1" kern="1200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600" b="1" i="1" kern="12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CART</a:t>
            </a:r>
            <a:endParaRPr lang="en-US" altLang="zh-TW" sz="1600" b="1" i="1" kern="1200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600" b="1" i="1" kern="12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Cross validation</a:t>
            </a:r>
            <a:endParaRPr lang="en-US" altLang="zh-TW" sz="1600" b="1" i="1" kern="1200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1600" b="1" i="1" kern="12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SVM (sigmoid): 0.95, CART: 0.89</a:t>
            </a:r>
            <a:endParaRPr lang="en-US" altLang="zh-TW" sz="1600" b="1" i="1" kern="1200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/>
          <a:lstStyle/>
          <a:p>
            <a:r>
              <a:rPr lang="en-US" dirty="0"/>
              <a:t>2</a:t>
            </a:r>
            <a:endParaRPr 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5416039" y="2318747"/>
            <a:ext cx="1352549" cy="1352549"/>
            <a:chOff x="3560507" y="1560257"/>
            <a:chExt cx="2022986" cy="2022986"/>
          </a:xfrm>
        </p:grpSpPr>
        <p:sp>
          <p:nvSpPr>
            <p:cNvPr id="12" name="椭圆 31"/>
            <p:cNvSpPr/>
            <p:nvPr/>
          </p:nvSpPr>
          <p:spPr>
            <a:xfrm>
              <a:off x="3560507" y="1560257"/>
              <a:ext cx="2022986" cy="2022986"/>
            </a:xfrm>
            <a:prstGeom prst="ellipse">
              <a:avLst/>
            </a:prstGeom>
            <a:noFill/>
            <a:ln w="38100" cmpd="sng">
              <a:solidFill>
                <a:srgbClr val="004F6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Freeform 136"/>
            <p:cNvSpPr>
              <a:spLocks noEditPoints="1"/>
            </p:cNvSpPr>
            <p:nvPr/>
          </p:nvSpPr>
          <p:spPr bwMode="auto">
            <a:xfrm>
              <a:off x="3968497" y="2108541"/>
              <a:ext cx="1207008" cy="957819"/>
            </a:xfrm>
            <a:custGeom>
              <a:avLst/>
              <a:gdLst/>
              <a:ahLst/>
              <a:cxnLst>
                <a:cxn ang="0">
                  <a:pos x="216" y="36"/>
                </a:cxn>
                <a:cxn ang="0">
                  <a:pos x="206" y="16"/>
                </a:cxn>
                <a:cxn ang="0">
                  <a:pos x="178" y="2"/>
                </a:cxn>
                <a:cxn ang="0">
                  <a:pos x="156" y="0"/>
                </a:cxn>
                <a:cxn ang="0">
                  <a:pos x="122" y="6"/>
                </a:cxn>
                <a:cxn ang="0">
                  <a:pos x="100" y="22"/>
                </a:cxn>
                <a:cxn ang="0">
                  <a:pos x="24" y="36"/>
                </a:cxn>
                <a:cxn ang="0">
                  <a:pos x="8" y="42"/>
                </a:cxn>
                <a:cxn ang="0">
                  <a:pos x="0" y="108"/>
                </a:cxn>
                <a:cxn ang="0">
                  <a:pos x="6" y="122"/>
                </a:cxn>
                <a:cxn ang="0">
                  <a:pos x="22" y="224"/>
                </a:cxn>
                <a:cxn ang="0">
                  <a:pos x="28" y="240"/>
                </a:cxn>
                <a:cxn ang="0">
                  <a:pos x="266" y="246"/>
                </a:cxn>
                <a:cxn ang="0">
                  <a:pos x="284" y="240"/>
                </a:cxn>
                <a:cxn ang="0">
                  <a:pos x="290" y="130"/>
                </a:cxn>
                <a:cxn ang="0">
                  <a:pos x="304" y="122"/>
                </a:cxn>
                <a:cxn ang="0">
                  <a:pos x="310" y="60"/>
                </a:cxn>
                <a:cxn ang="0">
                  <a:pos x="304" y="42"/>
                </a:cxn>
                <a:cxn ang="0">
                  <a:pos x="286" y="36"/>
                </a:cxn>
                <a:cxn ang="0">
                  <a:pos x="294" y="110"/>
                </a:cxn>
                <a:cxn ang="0">
                  <a:pos x="286" y="116"/>
                </a:cxn>
                <a:cxn ang="0">
                  <a:pos x="204" y="98"/>
                </a:cxn>
                <a:cxn ang="0">
                  <a:pos x="114" y="90"/>
                </a:cxn>
                <a:cxn ang="0">
                  <a:pos x="106" y="98"/>
                </a:cxn>
                <a:cxn ang="0">
                  <a:pos x="24" y="116"/>
                </a:cxn>
                <a:cxn ang="0">
                  <a:pos x="16" y="110"/>
                </a:cxn>
                <a:cxn ang="0">
                  <a:pos x="16" y="60"/>
                </a:cxn>
                <a:cxn ang="0">
                  <a:pos x="22" y="52"/>
                </a:cxn>
                <a:cxn ang="0">
                  <a:pos x="286" y="50"/>
                </a:cxn>
                <a:cxn ang="0">
                  <a:pos x="294" y="56"/>
                </a:cxn>
                <a:cxn ang="0">
                  <a:pos x="266" y="232"/>
                </a:cxn>
                <a:cxn ang="0">
                  <a:pos x="42" y="230"/>
                </a:cxn>
                <a:cxn ang="0">
                  <a:pos x="36" y="224"/>
                </a:cxn>
                <a:cxn ang="0">
                  <a:pos x="106" y="138"/>
                </a:cxn>
                <a:cxn ang="0">
                  <a:pos x="114" y="146"/>
                </a:cxn>
                <a:cxn ang="0">
                  <a:pos x="202" y="144"/>
                </a:cxn>
                <a:cxn ang="0">
                  <a:pos x="276" y="130"/>
                </a:cxn>
                <a:cxn ang="0">
                  <a:pos x="274" y="226"/>
                </a:cxn>
                <a:cxn ang="0">
                  <a:pos x="266" y="232"/>
                </a:cxn>
                <a:cxn ang="0">
                  <a:pos x="122" y="132"/>
                </a:cxn>
                <a:cxn ang="0">
                  <a:pos x="190" y="132"/>
                </a:cxn>
                <a:cxn ang="0">
                  <a:pos x="174" y="16"/>
                </a:cxn>
                <a:cxn ang="0">
                  <a:pos x="200" y="32"/>
                </a:cxn>
                <a:cxn ang="0">
                  <a:pos x="110" y="36"/>
                </a:cxn>
                <a:cxn ang="0">
                  <a:pos x="124" y="22"/>
                </a:cxn>
                <a:cxn ang="0">
                  <a:pos x="156" y="14"/>
                </a:cxn>
              </a:cxnLst>
              <a:rect l="0" t="0" r="r" b="b"/>
              <a:pathLst>
                <a:path w="310" h="246">
                  <a:moveTo>
                    <a:pt x="286" y="36"/>
                  </a:moveTo>
                  <a:lnTo>
                    <a:pt x="216" y="36"/>
                  </a:lnTo>
                  <a:lnTo>
                    <a:pt x="216" y="36"/>
                  </a:lnTo>
                  <a:lnTo>
                    <a:pt x="214" y="28"/>
                  </a:lnTo>
                  <a:lnTo>
                    <a:pt x="212" y="22"/>
                  </a:lnTo>
                  <a:lnTo>
                    <a:pt x="206" y="16"/>
                  </a:lnTo>
                  <a:lnTo>
                    <a:pt x="198" y="10"/>
                  </a:lnTo>
                  <a:lnTo>
                    <a:pt x="190" y="6"/>
                  </a:lnTo>
                  <a:lnTo>
                    <a:pt x="178" y="2"/>
                  </a:lnTo>
                  <a:lnTo>
                    <a:pt x="168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44" y="0"/>
                  </a:lnTo>
                  <a:lnTo>
                    <a:pt x="132" y="2"/>
                  </a:lnTo>
                  <a:lnTo>
                    <a:pt x="122" y="6"/>
                  </a:lnTo>
                  <a:lnTo>
                    <a:pt x="114" y="10"/>
                  </a:lnTo>
                  <a:lnTo>
                    <a:pt x="106" y="16"/>
                  </a:lnTo>
                  <a:lnTo>
                    <a:pt x="100" y="22"/>
                  </a:lnTo>
                  <a:lnTo>
                    <a:pt x="96" y="28"/>
                  </a:lnTo>
                  <a:lnTo>
                    <a:pt x="9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16" y="38"/>
                  </a:lnTo>
                  <a:lnTo>
                    <a:pt x="8" y="42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2" y="116"/>
                  </a:lnTo>
                  <a:lnTo>
                    <a:pt x="6" y="122"/>
                  </a:lnTo>
                  <a:lnTo>
                    <a:pt x="14" y="128"/>
                  </a:lnTo>
                  <a:lnTo>
                    <a:pt x="22" y="130"/>
                  </a:lnTo>
                  <a:lnTo>
                    <a:pt x="22" y="224"/>
                  </a:lnTo>
                  <a:lnTo>
                    <a:pt x="22" y="224"/>
                  </a:lnTo>
                  <a:lnTo>
                    <a:pt x="22" y="232"/>
                  </a:lnTo>
                  <a:lnTo>
                    <a:pt x="28" y="240"/>
                  </a:lnTo>
                  <a:lnTo>
                    <a:pt x="36" y="244"/>
                  </a:lnTo>
                  <a:lnTo>
                    <a:pt x="46" y="246"/>
                  </a:lnTo>
                  <a:lnTo>
                    <a:pt x="266" y="246"/>
                  </a:lnTo>
                  <a:lnTo>
                    <a:pt x="266" y="246"/>
                  </a:lnTo>
                  <a:lnTo>
                    <a:pt x="276" y="244"/>
                  </a:lnTo>
                  <a:lnTo>
                    <a:pt x="284" y="240"/>
                  </a:lnTo>
                  <a:lnTo>
                    <a:pt x="288" y="232"/>
                  </a:lnTo>
                  <a:lnTo>
                    <a:pt x="290" y="224"/>
                  </a:lnTo>
                  <a:lnTo>
                    <a:pt x="290" y="130"/>
                  </a:lnTo>
                  <a:lnTo>
                    <a:pt x="290" y="130"/>
                  </a:lnTo>
                  <a:lnTo>
                    <a:pt x="298" y="128"/>
                  </a:lnTo>
                  <a:lnTo>
                    <a:pt x="304" y="122"/>
                  </a:lnTo>
                  <a:lnTo>
                    <a:pt x="308" y="116"/>
                  </a:lnTo>
                  <a:lnTo>
                    <a:pt x="310" y="108"/>
                  </a:lnTo>
                  <a:lnTo>
                    <a:pt x="310" y="60"/>
                  </a:lnTo>
                  <a:lnTo>
                    <a:pt x="310" y="60"/>
                  </a:lnTo>
                  <a:lnTo>
                    <a:pt x="308" y="50"/>
                  </a:lnTo>
                  <a:lnTo>
                    <a:pt x="304" y="42"/>
                  </a:lnTo>
                  <a:lnTo>
                    <a:pt x="296" y="38"/>
                  </a:lnTo>
                  <a:lnTo>
                    <a:pt x="286" y="36"/>
                  </a:lnTo>
                  <a:lnTo>
                    <a:pt x="286" y="36"/>
                  </a:lnTo>
                  <a:close/>
                  <a:moveTo>
                    <a:pt x="296" y="108"/>
                  </a:moveTo>
                  <a:lnTo>
                    <a:pt x="296" y="108"/>
                  </a:lnTo>
                  <a:lnTo>
                    <a:pt x="294" y="110"/>
                  </a:lnTo>
                  <a:lnTo>
                    <a:pt x="292" y="114"/>
                  </a:lnTo>
                  <a:lnTo>
                    <a:pt x="290" y="114"/>
                  </a:lnTo>
                  <a:lnTo>
                    <a:pt x="286" y="116"/>
                  </a:lnTo>
                  <a:lnTo>
                    <a:pt x="204" y="116"/>
                  </a:lnTo>
                  <a:lnTo>
                    <a:pt x="204" y="98"/>
                  </a:lnTo>
                  <a:lnTo>
                    <a:pt x="204" y="98"/>
                  </a:lnTo>
                  <a:lnTo>
                    <a:pt x="202" y="92"/>
                  </a:lnTo>
                  <a:lnTo>
                    <a:pt x="196" y="90"/>
                  </a:lnTo>
                  <a:lnTo>
                    <a:pt x="114" y="90"/>
                  </a:lnTo>
                  <a:lnTo>
                    <a:pt x="114" y="90"/>
                  </a:lnTo>
                  <a:lnTo>
                    <a:pt x="110" y="92"/>
                  </a:lnTo>
                  <a:lnTo>
                    <a:pt x="106" y="98"/>
                  </a:lnTo>
                  <a:lnTo>
                    <a:pt x="106" y="116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4"/>
                  </a:lnTo>
                  <a:lnTo>
                    <a:pt x="18" y="114"/>
                  </a:lnTo>
                  <a:lnTo>
                    <a:pt x="16" y="110"/>
                  </a:lnTo>
                  <a:lnTo>
                    <a:pt x="16" y="108"/>
                  </a:lnTo>
                  <a:lnTo>
                    <a:pt x="16" y="60"/>
                  </a:lnTo>
                  <a:lnTo>
                    <a:pt x="16" y="60"/>
                  </a:lnTo>
                  <a:lnTo>
                    <a:pt x="16" y="56"/>
                  </a:lnTo>
                  <a:lnTo>
                    <a:pt x="18" y="54"/>
                  </a:lnTo>
                  <a:lnTo>
                    <a:pt x="22" y="52"/>
                  </a:lnTo>
                  <a:lnTo>
                    <a:pt x="24" y="50"/>
                  </a:lnTo>
                  <a:lnTo>
                    <a:pt x="286" y="50"/>
                  </a:lnTo>
                  <a:lnTo>
                    <a:pt x="286" y="50"/>
                  </a:lnTo>
                  <a:lnTo>
                    <a:pt x="290" y="52"/>
                  </a:lnTo>
                  <a:lnTo>
                    <a:pt x="292" y="54"/>
                  </a:lnTo>
                  <a:lnTo>
                    <a:pt x="294" y="56"/>
                  </a:lnTo>
                  <a:lnTo>
                    <a:pt x="296" y="60"/>
                  </a:lnTo>
                  <a:lnTo>
                    <a:pt x="296" y="108"/>
                  </a:lnTo>
                  <a:close/>
                  <a:moveTo>
                    <a:pt x="266" y="232"/>
                  </a:moveTo>
                  <a:lnTo>
                    <a:pt x="46" y="232"/>
                  </a:lnTo>
                  <a:lnTo>
                    <a:pt x="46" y="232"/>
                  </a:lnTo>
                  <a:lnTo>
                    <a:pt x="42" y="230"/>
                  </a:lnTo>
                  <a:lnTo>
                    <a:pt x="38" y="230"/>
                  </a:lnTo>
                  <a:lnTo>
                    <a:pt x="36" y="226"/>
                  </a:lnTo>
                  <a:lnTo>
                    <a:pt x="36" y="224"/>
                  </a:lnTo>
                  <a:lnTo>
                    <a:pt x="36" y="130"/>
                  </a:lnTo>
                  <a:lnTo>
                    <a:pt x="106" y="130"/>
                  </a:lnTo>
                  <a:lnTo>
                    <a:pt x="106" y="138"/>
                  </a:lnTo>
                  <a:lnTo>
                    <a:pt x="106" y="138"/>
                  </a:lnTo>
                  <a:lnTo>
                    <a:pt x="110" y="144"/>
                  </a:lnTo>
                  <a:lnTo>
                    <a:pt x="114" y="146"/>
                  </a:lnTo>
                  <a:lnTo>
                    <a:pt x="196" y="146"/>
                  </a:lnTo>
                  <a:lnTo>
                    <a:pt x="196" y="146"/>
                  </a:lnTo>
                  <a:lnTo>
                    <a:pt x="202" y="144"/>
                  </a:lnTo>
                  <a:lnTo>
                    <a:pt x="204" y="138"/>
                  </a:lnTo>
                  <a:lnTo>
                    <a:pt x="204" y="130"/>
                  </a:lnTo>
                  <a:lnTo>
                    <a:pt x="276" y="130"/>
                  </a:lnTo>
                  <a:lnTo>
                    <a:pt x="276" y="224"/>
                  </a:lnTo>
                  <a:lnTo>
                    <a:pt x="276" y="224"/>
                  </a:lnTo>
                  <a:lnTo>
                    <a:pt x="274" y="226"/>
                  </a:lnTo>
                  <a:lnTo>
                    <a:pt x="272" y="230"/>
                  </a:lnTo>
                  <a:lnTo>
                    <a:pt x="270" y="230"/>
                  </a:lnTo>
                  <a:lnTo>
                    <a:pt x="266" y="232"/>
                  </a:lnTo>
                  <a:lnTo>
                    <a:pt x="266" y="232"/>
                  </a:lnTo>
                  <a:close/>
                  <a:moveTo>
                    <a:pt x="190" y="132"/>
                  </a:moveTo>
                  <a:lnTo>
                    <a:pt x="122" y="132"/>
                  </a:lnTo>
                  <a:lnTo>
                    <a:pt x="122" y="106"/>
                  </a:lnTo>
                  <a:lnTo>
                    <a:pt x="190" y="106"/>
                  </a:lnTo>
                  <a:lnTo>
                    <a:pt x="190" y="132"/>
                  </a:lnTo>
                  <a:close/>
                  <a:moveTo>
                    <a:pt x="156" y="14"/>
                  </a:moveTo>
                  <a:lnTo>
                    <a:pt x="156" y="14"/>
                  </a:lnTo>
                  <a:lnTo>
                    <a:pt x="174" y="16"/>
                  </a:lnTo>
                  <a:lnTo>
                    <a:pt x="188" y="22"/>
                  </a:lnTo>
                  <a:lnTo>
                    <a:pt x="198" y="28"/>
                  </a:lnTo>
                  <a:lnTo>
                    <a:pt x="200" y="32"/>
                  </a:lnTo>
                  <a:lnTo>
                    <a:pt x="202" y="36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10" y="32"/>
                  </a:lnTo>
                  <a:lnTo>
                    <a:pt x="114" y="28"/>
                  </a:lnTo>
                  <a:lnTo>
                    <a:pt x="124" y="22"/>
                  </a:lnTo>
                  <a:lnTo>
                    <a:pt x="138" y="16"/>
                  </a:lnTo>
                  <a:lnTo>
                    <a:pt x="156" y="14"/>
                  </a:lnTo>
                  <a:lnTo>
                    <a:pt x="156" y="14"/>
                  </a:lnTo>
                  <a:close/>
                </a:path>
              </a:pathLst>
            </a:custGeom>
            <a:solidFill>
              <a:srgbClr val="004F60"/>
            </a:solidFill>
            <a:ln w="38100">
              <a:solidFill>
                <a:srgbClr val="004F60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" name="椭圆 29"/>
          <p:cNvSpPr/>
          <p:nvPr/>
        </p:nvSpPr>
        <p:spPr>
          <a:xfrm>
            <a:off x="4628907" y="2636524"/>
            <a:ext cx="667368" cy="667368"/>
          </a:xfrm>
          <a:prstGeom prst="ellipse">
            <a:avLst/>
          </a:prstGeom>
          <a:solidFill>
            <a:srgbClr val="004F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600" b="1" dirty="0" smtClean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Century Gothic" panose="020B0502020202020204" pitchFamily="34" charset="0"/>
                <a:cs typeface="Segoe UI Light"/>
              </a:rPr>
              <a:t>1</a:t>
            </a:r>
            <a:endParaRPr kumimoji="1" lang="zh-CN" altLang="en-US" sz="3600" b="1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Century Gothic" panose="020B0502020202020204" pitchFamily="34" charset="0"/>
              <a:cs typeface="Segoe UI Light"/>
            </a:endParaRPr>
          </a:p>
        </p:txBody>
      </p:sp>
      <p:sp>
        <p:nvSpPr>
          <p:cNvPr id="15" name="椭圆 35"/>
          <p:cNvSpPr/>
          <p:nvPr/>
        </p:nvSpPr>
        <p:spPr>
          <a:xfrm>
            <a:off x="5754943" y="3823296"/>
            <a:ext cx="667368" cy="667368"/>
          </a:xfrm>
          <a:prstGeom prst="ellipse">
            <a:avLst/>
          </a:prstGeom>
          <a:solidFill>
            <a:srgbClr val="004F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600" b="1" dirty="0" smtClean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Century Gothic" panose="020B0502020202020204" pitchFamily="34" charset="0"/>
                <a:cs typeface="Segoe UI Light"/>
              </a:rPr>
              <a:t>3</a:t>
            </a:r>
            <a:endParaRPr kumimoji="1" lang="zh-CN" altLang="en-US" sz="3600" b="1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Century Gothic" panose="020B0502020202020204" pitchFamily="34" charset="0"/>
              <a:cs typeface="Segoe UI Light"/>
            </a:endParaRPr>
          </a:p>
        </p:txBody>
      </p:sp>
      <p:sp>
        <p:nvSpPr>
          <p:cNvPr id="16" name="椭圆 36"/>
          <p:cNvSpPr/>
          <p:nvPr/>
        </p:nvSpPr>
        <p:spPr>
          <a:xfrm flipH="1">
            <a:off x="6888352" y="2636524"/>
            <a:ext cx="667368" cy="667368"/>
          </a:xfrm>
          <a:prstGeom prst="ellipse">
            <a:avLst/>
          </a:prstGeom>
          <a:solidFill>
            <a:srgbClr val="004F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600" b="1" dirty="0" smtClean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Century Gothic" panose="020B0502020202020204" pitchFamily="34" charset="0"/>
                <a:cs typeface="Segoe UI Light"/>
              </a:rPr>
              <a:t>2</a:t>
            </a:r>
            <a:endParaRPr kumimoji="1" lang="zh-CN" altLang="en-US" sz="3600" b="1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Century Gothic" panose="020B0502020202020204" pitchFamily="34" charset="0"/>
              <a:cs typeface="Segoe UI Ligh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3696" y="1412333"/>
            <a:ext cx="31517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dirty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Statistical Modeling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031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215537"/>
            <a:ext cx="12089674" cy="1159215"/>
          </a:xfrm>
          <a:prstGeom prst="rect">
            <a:avLst/>
          </a:prstGeom>
          <a:solidFill>
            <a:srgbClr val="004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880112" y="406773"/>
            <a:ext cx="44317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latinLnBrk="1">
              <a:lnSpc>
                <a:spcPct val="90000"/>
              </a:lnSpc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Working Experience</a:t>
            </a:r>
            <a:endParaRPr lang="en-US" altLang="ko-KR" sz="4000" b="1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80000"/>
                  </a:prst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/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8" name="圆角右箭头 33"/>
          <p:cNvSpPr/>
          <p:nvPr/>
        </p:nvSpPr>
        <p:spPr>
          <a:xfrm rot="16200000" flipH="1" flipV="1">
            <a:off x="4637282" y="-1206056"/>
            <a:ext cx="1227079" cy="10057613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rgbClr val="2683C6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9" name="圆角右箭头 34"/>
          <p:cNvSpPr/>
          <p:nvPr/>
        </p:nvSpPr>
        <p:spPr>
          <a:xfrm rot="5400000" flipH="1">
            <a:off x="1525273" y="994366"/>
            <a:ext cx="1227079" cy="3833591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rgbClr val="EAB200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>
              <a:solidFill>
                <a:srgbClr val="000000"/>
              </a:solidFill>
            </a:endParaRPr>
          </a:p>
        </p:txBody>
      </p:sp>
      <p:grpSp>
        <p:nvGrpSpPr>
          <p:cNvPr id="10" name="组 35"/>
          <p:cNvGrpSpPr/>
          <p:nvPr/>
        </p:nvGrpSpPr>
        <p:grpSpPr>
          <a:xfrm>
            <a:off x="1542365" y="1334572"/>
            <a:ext cx="5418869" cy="1065747"/>
            <a:chOff x="1952593" y="646800"/>
            <a:chExt cx="4064151" cy="799311"/>
          </a:xfrm>
        </p:grpSpPr>
        <p:sp>
          <p:nvSpPr>
            <p:cNvPr id="11" name="文本框 36"/>
            <p:cNvSpPr txBox="1"/>
            <p:nvPr/>
          </p:nvSpPr>
          <p:spPr>
            <a:xfrm>
              <a:off x="1952594" y="646800"/>
              <a:ext cx="2904641" cy="3462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defTabSz="609585"/>
              <a:r>
                <a:rPr kumimoji="1" lang="en-US" altLang="zh-CN" sz="2400" b="1" dirty="0" smtClean="0">
                  <a:solidFill>
                    <a:srgbClr val="EAB2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JUL</a:t>
              </a:r>
              <a:r>
                <a:rPr kumimoji="1" lang="en-US" altLang="zh-CN" sz="2400" b="1" dirty="0">
                  <a:solidFill>
                    <a:srgbClr val="EAB2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., 2017   </a:t>
              </a:r>
              <a:r>
                <a:rPr kumimoji="1" lang="en-US" altLang="zh-CN" sz="2400" b="1" i="1" dirty="0">
                  <a:solidFill>
                    <a:srgbClr val="EAB2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Project Assistant </a:t>
              </a:r>
              <a:endParaRPr kumimoji="1" lang="zh-CN" altLang="en-US" sz="2400" b="1" i="1" dirty="0">
                <a:solidFill>
                  <a:srgbClr val="EAB2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文本框 37"/>
            <p:cNvSpPr txBox="1"/>
            <p:nvPr/>
          </p:nvSpPr>
          <p:spPr>
            <a:xfrm>
              <a:off x="1952593" y="896730"/>
              <a:ext cx="4064151" cy="5493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 defTabSz="609585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kumimoji="1" lang="en-US" altLang="zh-CN" sz="1600" b="1" dirty="0">
                  <a:solidFill>
                    <a:srgbClr val="EAB2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Evaluation and decision for the scopes of questions.</a:t>
              </a:r>
            </a:p>
            <a:p>
              <a:pPr marL="285750" indent="-285750" defTabSz="609585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kumimoji="1" lang="en-US" altLang="zh-CN" sz="1600" b="1" dirty="0">
                  <a:solidFill>
                    <a:srgbClr val="EAB2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Refined the dialogue data in the shows from TV program</a:t>
              </a:r>
              <a:r>
                <a:rPr kumimoji="1" lang="en-US" altLang="zh-CN" sz="1600" b="1" dirty="0" smtClean="0">
                  <a:solidFill>
                    <a:srgbClr val="EAB2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kumimoji="1" lang="en-US" altLang="zh-CN" sz="1600" b="1" dirty="0">
                <a:solidFill>
                  <a:srgbClr val="EAB2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" name="组 35"/>
          <p:cNvGrpSpPr/>
          <p:nvPr/>
        </p:nvGrpSpPr>
        <p:grpSpPr>
          <a:xfrm>
            <a:off x="5095566" y="4152628"/>
            <a:ext cx="7075223" cy="2335632"/>
            <a:chOff x="1952594" y="722106"/>
            <a:chExt cx="3881641" cy="989759"/>
          </a:xfrm>
        </p:grpSpPr>
        <p:sp>
          <p:nvSpPr>
            <p:cNvPr id="22" name="文本框 36"/>
            <p:cNvSpPr txBox="1"/>
            <p:nvPr/>
          </p:nvSpPr>
          <p:spPr>
            <a:xfrm>
              <a:off x="1952594" y="722106"/>
              <a:ext cx="2646277" cy="19563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defTabSz="609585"/>
              <a:r>
                <a:rPr kumimoji="1" lang="en-US" altLang="zh-CN" sz="2400" b="1" dirty="0" smtClean="0">
                  <a:solidFill>
                    <a:srgbClr val="2683C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JUN</a:t>
              </a:r>
              <a:r>
                <a:rPr kumimoji="1" lang="en-US" altLang="zh-CN" sz="2400" b="1" dirty="0" smtClean="0">
                  <a:solidFill>
                    <a:srgbClr val="2683C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., 2018   </a:t>
              </a:r>
              <a:r>
                <a:rPr kumimoji="1" lang="en-US" altLang="zh-CN" sz="2400" b="1" i="1" dirty="0" smtClean="0">
                  <a:solidFill>
                    <a:srgbClr val="2683C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Research </a:t>
              </a:r>
              <a:r>
                <a:rPr kumimoji="1" lang="en-US" altLang="zh-CN" sz="2400" b="1" i="1" dirty="0">
                  <a:solidFill>
                    <a:srgbClr val="2683C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Assistant </a:t>
              </a:r>
              <a:endParaRPr kumimoji="1" lang="zh-CN" altLang="en-US" sz="2400" b="1" i="1" dirty="0">
                <a:solidFill>
                  <a:srgbClr val="2683C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文本框 37"/>
            <p:cNvSpPr txBox="1"/>
            <p:nvPr/>
          </p:nvSpPr>
          <p:spPr>
            <a:xfrm>
              <a:off x="1952594" y="858886"/>
              <a:ext cx="3881641" cy="8529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 defTabSz="609585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kumimoji="1" lang="en-US" altLang="zh-CN" sz="1600" b="1" dirty="0" smtClean="0">
                  <a:solidFill>
                    <a:srgbClr val="2683C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Master’s Thesis.</a:t>
              </a:r>
            </a:p>
            <a:p>
              <a:pPr marL="285750" indent="-285750" defTabSz="609585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kumimoji="1" lang="en-US" altLang="zh-CN" sz="1600" b="1" dirty="0">
                  <a:solidFill>
                    <a:srgbClr val="2683C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The multivariate normality </a:t>
              </a:r>
              <a:r>
                <a:rPr kumimoji="1" lang="en-US" altLang="zh-CN" sz="1600" b="1" dirty="0" smtClean="0">
                  <a:solidFill>
                    <a:srgbClr val="2683C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 </a:t>
              </a:r>
              <a:r>
                <a:rPr kumimoji="1" lang="en-US" altLang="zh-CN" sz="1600" b="1" dirty="0">
                  <a:solidFill>
                    <a:srgbClr val="2683C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the real data. </a:t>
              </a:r>
              <a:r>
                <a:rPr kumimoji="1" lang="en-US" altLang="zh-CN" sz="1600" b="1" dirty="0" smtClean="0">
                  <a:solidFill>
                    <a:srgbClr val="2683C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(Distance-based methods)</a:t>
              </a:r>
            </a:p>
            <a:p>
              <a:pPr marL="285750" indent="-285750" defTabSz="609585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kumimoji="1" lang="en-US" altLang="zh-CN" sz="1600" b="1" dirty="0" smtClean="0">
                  <a:solidFill>
                    <a:srgbClr val="2683C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Simulation </a:t>
              </a:r>
              <a:r>
                <a:rPr kumimoji="1" lang="en-US" altLang="zh-CN" sz="1600" b="1" dirty="0">
                  <a:solidFill>
                    <a:srgbClr val="2683C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construction with the mixture distributions.</a:t>
              </a:r>
            </a:p>
            <a:p>
              <a:pPr marL="285750" indent="-285750" defTabSz="609585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kumimoji="1" lang="en-US" altLang="zh-CN" sz="1600" b="1" dirty="0">
                  <a:solidFill>
                    <a:srgbClr val="2683C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Evaluation of gene-set analysis </a:t>
              </a:r>
              <a:r>
                <a:rPr kumimoji="1" lang="en-US" altLang="zh-CN" sz="1600" b="1" dirty="0" smtClean="0">
                  <a:solidFill>
                    <a:srgbClr val="2683C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methods. (Distance-based, Regression-based)</a:t>
              </a:r>
              <a:endParaRPr kumimoji="1" lang="en-US" altLang="zh-CN" sz="1600" b="1" dirty="0">
                <a:solidFill>
                  <a:srgbClr val="2683C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50" indent="-285750" defTabSz="609585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kumimoji="1" lang="en-US" altLang="zh-CN" sz="1600" b="1" dirty="0">
                  <a:solidFill>
                    <a:srgbClr val="2683C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kumimoji="1" lang="en-US" altLang="zh-CN" sz="1600" b="1" dirty="0" smtClean="0">
                  <a:solidFill>
                    <a:srgbClr val="2683C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nteractive </a:t>
              </a:r>
              <a:r>
                <a:rPr kumimoji="1" lang="en-US" altLang="zh-CN" sz="1600" b="1" dirty="0">
                  <a:solidFill>
                    <a:srgbClr val="2683C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plots package,“</a:t>
              </a:r>
              <a:r>
                <a:rPr kumimoji="1" lang="en-US" altLang="zh-CN" sz="1600" b="1" dirty="0" err="1">
                  <a:solidFill>
                    <a:srgbClr val="2683C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plotly</a:t>
              </a:r>
              <a:r>
                <a:rPr kumimoji="1" lang="en-US" altLang="zh-CN" sz="1600" b="1" dirty="0">
                  <a:solidFill>
                    <a:srgbClr val="2683C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”.</a:t>
              </a:r>
            </a:p>
            <a:p>
              <a:pPr marL="285750" indent="-285750" defTabSz="609585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kumimoji="1" lang="en-US" altLang="zh-CN" sz="1600" b="1" dirty="0">
                  <a:solidFill>
                    <a:srgbClr val="2683C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Radar plots and grouped dot plots development</a:t>
              </a:r>
              <a:r>
                <a:rPr kumimoji="1" lang="en-US" altLang="zh-CN" sz="1600" b="1" dirty="0" smtClean="0">
                  <a:solidFill>
                    <a:srgbClr val="2683C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kumimoji="1" lang="en-US" altLang="zh-CN" sz="1600" b="1" dirty="0">
                <a:solidFill>
                  <a:srgbClr val="2683C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819755" y="3547637"/>
            <a:ext cx="29942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>
                <a:solidFill>
                  <a:srgbClr val="EAB2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1</a:t>
            </a:r>
            <a:r>
              <a:rPr lang="en-US" altLang="zh-TW" b="1" i="1" baseline="30000" dirty="0">
                <a:solidFill>
                  <a:srgbClr val="EAB2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</a:t>
            </a:r>
            <a:r>
              <a:rPr lang="en-US" altLang="zh-TW" b="1" i="1" dirty="0">
                <a:solidFill>
                  <a:srgbClr val="EAB2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Formosa Grand Challenge </a:t>
            </a:r>
            <a:endParaRPr lang="en-US" altLang="zh-TW" b="1" i="1" dirty="0" smtClean="0">
              <a:solidFill>
                <a:srgbClr val="EAB2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r>
              <a:rPr lang="en-US" altLang="zh-TW" b="1" i="1" dirty="0" smtClean="0">
                <a:solidFill>
                  <a:srgbClr val="EAB2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– </a:t>
            </a:r>
            <a:r>
              <a:rPr lang="en-US" altLang="zh-TW" b="1" i="1" dirty="0">
                <a:solidFill>
                  <a:srgbClr val="EAB2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Talk to AI, NTU</a:t>
            </a:r>
            <a:endParaRPr lang="zh-TW" altLang="en-US" dirty="0">
              <a:solidFill>
                <a:srgbClr val="EAB2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503051" y="2710509"/>
            <a:ext cx="3580917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i="1" dirty="0">
                <a:solidFill>
                  <a:srgbClr val="2683C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</a:t>
            </a:r>
            <a:r>
              <a:rPr lang="de-DE" altLang="zh-TW" b="1" i="1" dirty="0">
                <a:solidFill>
                  <a:srgbClr val="2683C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r.  Chuhsing Kate Hsiao’s Lab, NTU</a:t>
            </a:r>
            <a:endParaRPr lang="en-US" altLang="zh-TW" b="1" i="1" dirty="0">
              <a:solidFill>
                <a:srgbClr val="2683C6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00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215537"/>
            <a:ext cx="12089674" cy="1159215"/>
          </a:xfrm>
          <a:prstGeom prst="rect">
            <a:avLst/>
          </a:prstGeom>
          <a:solidFill>
            <a:srgbClr val="004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171456" y="406773"/>
            <a:ext cx="58491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latinLnBrk="1">
              <a:lnSpc>
                <a:spcPct val="90000"/>
              </a:lnSpc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Awards </a:t>
            </a:r>
            <a:r>
              <a:rPr lang="en-US" altLang="ko-KR" sz="4000" b="1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and Club Activities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179258" y="1467432"/>
            <a:ext cx="539180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b="1" i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Awards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b="1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</a:t>
            </a:r>
            <a:r>
              <a:rPr lang="en-US" altLang="zh-TW" sz="1600" b="1" i="1" dirty="0">
                <a:solidFill>
                  <a:srgbClr val="FF002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first place (43 participants)</a:t>
            </a:r>
            <a:r>
              <a:rPr lang="en-US" altLang="zh-TW" sz="1600" b="1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at master’s thesis poster exhibition, 2018.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1600" b="1" i="1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b="1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</a:t>
            </a:r>
            <a:r>
              <a:rPr lang="en-US" altLang="zh-TW" sz="1600" b="1" i="1" dirty="0">
                <a:solidFill>
                  <a:srgbClr val="FF002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third place </a:t>
            </a:r>
            <a:r>
              <a:rPr lang="en-US" altLang="zh-TW" sz="1600" b="1" i="1" dirty="0" smtClean="0">
                <a:solidFill>
                  <a:srgbClr val="FF002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(425 participants) </a:t>
            </a:r>
            <a:r>
              <a:rPr lang="en-US" altLang="zh-TW" sz="1600" b="1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 the 2015 statistical competition in NCKU</a:t>
            </a:r>
            <a:r>
              <a:rPr lang="en-US" altLang="zh-TW" sz="1600" b="1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1600" b="1" i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TW" sz="2800" b="1" i="1" dirty="0" smtClean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800" b="1" i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Club Activities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b="1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</a:t>
            </a:r>
            <a:r>
              <a:rPr lang="en-US" altLang="zh-TW" sz="1600" b="1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ctivities department</a:t>
            </a:r>
            <a:r>
              <a:rPr lang="en-US" altLang="zh-TW" sz="1600" b="1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</a:t>
            </a:r>
            <a:r>
              <a:rPr lang="en-US" altLang="zh-TW" sz="1600" b="1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</a:t>
            </a:r>
            <a:r>
              <a:rPr lang="en-US" altLang="zh-TW" sz="1600" b="1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</a:t>
            </a:r>
            <a:r>
              <a:rPr lang="en-US" altLang="zh-TW" sz="1600" b="1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ifth and six math camp</a:t>
            </a:r>
            <a:r>
              <a:rPr lang="en-US" altLang="zh-TW" sz="1600" b="1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N</a:t>
            </a:r>
            <a:r>
              <a:rPr lang="en-US" altLang="zh-TW" sz="1600" b="1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CKU.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1600" b="1" i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b="1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</a:t>
            </a:r>
            <a:r>
              <a:rPr lang="en-US" altLang="zh-TW" sz="1600" b="1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dministration department</a:t>
            </a:r>
            <a:r>
              <a:rPr lang="en-US" altLang="zh-TW" sz="1600" b="1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</a:t>
            </a:r>
            <a:r>
              <a:rPr lang="en-US" altLang="zh-TW" sz="1600" b="1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student </a:t>
            </a:r>
            <a:r>
              <a:rPr lang="en-US" altLang="zh-TW" sz="1600" b="1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</a:t>
            </a:r>
            <a:r>
              <a:rPr lang="en-US" altLang="zh-TW" sz="1600" b="1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ssociation of mathematics, </a:t>
            </a:r>
            <a:r>
              <a:rPr lang="en-US" altLang="zh-TW" sz="1600" b="1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NCKU.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1600" b="1" i="1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603" r="2140" b="293"/>
          <a:stretch/>
        </p:blipFill>
        <p:spPr>
          <a:xfrm>
            <a:off x="7139563" y="1462151"/>
            <a:ext cx="3552153" cy="5052322"/>
          </a:xfrm>
          <a:prstGeom prst="rect">
            <a:avLst/>
          </a:prstGeom>
        </p:spPr>
      </p:pic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/>
          <a:lstStyle/>
          <a:p>
            <a:r>
              <a:rPr lang="en-US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5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215537"/>
            <a:ext cx="12089674" cy="1159215"/>
          </a:xfrm>
          <a:prstGeom prst="rect">
            <a:avLst/>
          </a:prstGeom>
          <a:solidFill>
            <a:srgbClr val="004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919979" y="406773"/>
            <a:ext cx="63520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latinLnBrk="1">
              <a:lnSpc>
                <a:spcPct val="90000"/>
              </a:lnSpc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Self-learning and Career Plan</a:t>
            </a:r>
            <a:endParaRPr lang="en-US" altLang="ko-KR" sz="4000" b="1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80000"/>
                  </a:prst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2166152634"/>
              </p:ext>
            </p:extLst>
          </p:nvPr>
        </p:nvGraphicFramePr>
        <p:xfrm>
          <a:off x="4831951" y="1553343"/>
          <a:ext cx="7110940" cy="5061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090974" y="2385048"/>
            <a:ext cx="49062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b="1" i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Certifications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1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Information System Training Program </a:t>
            </a:r>
            <a:r>
              <a:rPr lang="en-US" altLang="zh-TW" b="1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of CSIE, NTU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Python</a:t>
            </a:r>
            <a:r>
              <a:rPr lang="en-US" altLang="zh-TW" sz="16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Linux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MySQL</a:t>
            </a:r>
            <a:endParaRPr lang="en-US" altLang="zh-TW" sz="1600" b="1" i="1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/>
          <a:lstStyle/>
          <a:p>
            <a:r>
              <a:rPr lang="en-US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3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435" y="2750820"/>
            <a:ext cx="5267131" cy="1356360"/>
          </a:xfrm>
        </p:spPr>
        <p:txBody>
          <a:bodyPr>
            <a:noAutofit/>
          </a:bodyPr>
          <a:lstStyle/>
          <a:p>
            <a:pPr algn="ctr"/>
            <a:r>
              <a:rPr lang="en-US" altLang="zh-TW" sz="60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THANK YOU</a:t>
            </a:r>
            <a:endParaRPr lang="zh-TW" altLang="en-US" sz="60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85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462435" y="2750820"/>
            <a:ext cx="5267131" cy="135636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60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Appendix</a:t>
            </a:r>
            <a:endParaRPr lang="zh-TW" altLang="en-US" sz="60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16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1" y="215538"/>
            <a:ext cx="12089674" cy="932754"/>
          </a:xfrm>
          <a:prstGeom prst="rect">
            <a:avLst/>
          </a:prstGeom>
          <a:solidFill>
            <a:srgbClr val="004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638774" y="406773"/>
            <a:ext cx="69144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latinLnBrk="1">
              <a:lnSpc>
                <a:spcPct val="90000"/>
              </a:lnSpc>
              <a:defRPr/>
            </a:pPr>
            <a:r>
              <a:rPr lang="en-US" altLang="ko-KR" sz="4000" b="1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Non-normality of Real Data</a:t>
            </a:r>
            <a:endParaRPr lang="en-US" altLang="ko-KR" sz="4000" b="1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80000"/>
                  </a:prst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4965" y="1223237"/>
            <a:ext cx="338066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defTabSz="914400" latinLnBrk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800" b="1" dirty="0" smtClean="0">
                <a:solidFill>
                  <a:srgbClr val="3D4647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The normality </a:t>
            </a:r>
            <a:r>
              <a:rPr lang="en-US" altLang="ko-KR" sz="2800" b="1" dirty="0">
                <a:solidFill>
                  <a:srgbClr val="3D4647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en-US" altLang="ko-KR" sz="2800" b="1" dirty="0" smtClean="0">
                <a:solidFill>
                  <a:srgbClr val="3D4647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est</a:t>
            </a:r>
            <a:endParaRPr lang="en-US" altLang="ko-KR" sz="2800" b="1" dirty="0">
              <a:solidFill>
                <a:srgbClr val="3D4647"/>
              </a:solidFill>
              <a:effectLst>
                <a:outerShdw blurRad="25400" dist="12700" dir="5400000" algn="t" rotWithShape="0">
                  <a:prstClr val="black">
                    <a:alpha val="80000"/>
                  </a:prst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832763" y="1788325"/>
                <a:ext cx="10966151" cy="4555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2000" dirty="0" smtClean="0"/>
                  <a:t>Data are </a:t>
                </a:r>
                <a:r>
                  <a:rPr lang="en-US" altLang="zh-TW" sz="2000" dirty="0"/>
                  <a:t>normally </a:t>
                </a:r>
                <a:r>
                  <a:rPr lang="en-US" altLang="zh-TW" sz="2000" dirty="0" smtClean="0"/>
                  <a:t>distributed.</a:t>
                </a:r>
              </a:p>
              <a:p>
                <a:pPr marL="342900" lvl="0" indent="-3429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zh-TW" sz="2000" dirty="0" smtClean="0">
                  <a:solidFill>
                    <a:prstClr val="black"/>
                  </a:solidFill>
                </a:endParaRPr>
              </a:p>
              <a:p>
                <a:pPr marL="342900" lvl="0" indent="-3429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zh-TW" sz="2000" dirty="0">
                  <a:solidFill>
                    <a:prstClr val="black"/>
                  </a:solidFill>
                </a:endParaRPr>
              </a:p>
              <a:p>
                <a:pPr marL="342900" lvl="0" indent="-3429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zh-TW" sz="2000" dirty="0" smtClean="0">
                  <a:solidFill>
                    <a:prstClr val="black"/>
                  </a:solidFill>
                </a:endParaRPr>
              </a:p>
              <a:p>
                <a:pPr marL="342900" lvl="0" indent="-3429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zh-TW" sz="2000" dirty="0">
                  <a:solidFill>
                    <a:prstClr val="black"/>
                  </a:solidFill>
                </a:endParaRPr>
              </a:p>
              <a:p>
                <a:pPr marL="342900" lvl="0" indent="-3429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zh-TW" sz="2000" dirty="0" smtClean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250000"/>
                  </a:lnSpc>
                  <a:spcAft>
                    <a:spcPts val="600"/>
                  </a:spcAft>
                </a:pPr>
                <a:endParaRPr lang="en-US" altLang="zh-TW" sz="2000" dirty="0" smtClean="0">
                  <a:solidFill>
                    <a:prstClr val="black"/>
                  </a:solidFill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altLang="zh-TW" sz="2000" dirty="0" smtClean="0">
                    <a:solidFill>
                      <a:prstClr val="black"/>
                    </a:solidFill>
                  </a:rPr>
                  <a:t>Problem: </a:t>
                </a:r>
                <a:r>
                  <a:rPr lang="en-US" altLang="zh-TW" sz="2000" dirty="0"/>
                  <a:t>S</a:t>
                </a:r>
                <a:r>
                  <a:rPr lang="en-US" altLang="zh-TW" sz="2000" dirty="0" smtClean="0"/>
                  <a:t>ingular matrix (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TW" sz="2000" dirty="0" smtClean="0"/>
                  <a:t> &gt;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000" dirty="0" smtClean="0"/>
                  <a:t>)</a:t>
                </a:r>
                <a:endParaRPr lang="en-US" altLang="zh-TW" sz="2000" dirty="0"/>
              </a:p>
              <a:p>
                <a:pPr lvl="0"/>
                <a:r>
                  <a:rPr lang="en-US" altLang="zh-TW" sz="2000" dirty="0" smtClean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TW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altLang="zh-TW" sz="2000" dirty="0" smtClean="0"/>
                  <a:t>Sample </a:t>
                </a:r>
                <a:r>
                  <a:rPr lang="en-US" altLang="zh-TW" sz="2000" dirty="0"/>
                  <a:t>4</a:t>
                </a:r>
                <a:r>
                  <a:rPr lang="en-US" altLang="zh-TW" sz="2000" dirty="0" smtClean="0"/>
                  <a:t> genes from each pathway to test </a:t>
                </a:r>
                <a:r>
                  <a:rPr lang="en-US" altLang="zh-TW" sz="2000" dirty="0"/>
                  <a:t>(</a:t>
                </a:r>
                <a:r>
                  <a:rPr lang="en-US" altLang="zh-TW" sz="2000" dirty="0" smtClean="0"/>
                  <a:t>repeat 500 times)</a:t>
                </a: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63" y="1788325"/>
                <a:ext cx="10966151" cy="4555093"/>
              </a:xfrm>
              <a:prstGeom prst="rect">
                <a:avLst/>
              </a:prstGeom>
              <a:blipFill>
                <a:blip r:embed="rId3"/>
                <a:stretch>
                  <a:fillRect l="-500" t="-668" b="-13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6213900"/>
                  </p:ext>
                </p:extLst>
              </p:nvPr>
            </p:nvGraphicFramePr>
            <p:xfrm>
              <a:off x="1179124" y="2355590"/>
              <a:ext cx="9717475" cy="3003020"/>
            </p:xfrm>
            <a:graphic>
              <a:graphicData uri="http://schemas.openxmlformats.org/drawingml/2006/table">
                <a:tbl>
                  <a:tblPr firstRow="1" bandRow="1">
                    <a:tableStyleId>{85BE263C-DBD7-4A20-BB59-AAB30ACAA65A}</a:tableStyleId>
                  </a:tblPr>
                  <a:tblGrid>
                    <a:gridCol w="5736577">
                      <a:extLst>
                        <a:ext uri="{9D8B030D-6E8A-4147-A177-3AD203B41FA5}">
                          <a16:colId xmlns:a16="http://schemas.microsoft.com/office/drawing/2014/main" val="4224748231"/>
                        </a:ext>
                      </a:extLst>
                    </a:gridCol>
                    <a:gridCol w="3980898">
                      <a:extLst>
                        <a:ext uri="{9D8B030D-6E8A-4147-A177-3AD203B41FA5}">
                          <a16:colId xmlns:a16="http://schemas.microsoft.com/office/drawing/2014/main" val="1962389778"/>
                        </a:ext>
                      </a:extLst>
                    </a:gridCol>
                  </a:tblGrid>
                  <a:tr h="428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/>
                            <a:t>Distance-based</a:t>
                          </a:r>
                          <a:endParaRPr lang="zh-TW" altLang="en-US" sz="2200" dirty="0"/>
                        </a:p>
                      </a:txBody>
                      <a:tcPr marL="107051" marR="107051" marT="53525" marB="535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/>
                            <a:t>Other</a:t>
                          </a:r>
                          <a:endParaRPr lang="zh-TW" altLang="en-US" sz="2200" dirty="0"/>
                        </a:p>
                      </a:txBody>
                      <a:tcPr marL="107051" marR="107051" marT="53525" marB="53525"/>
                    </a:tc>
                    <a:extLst>
                      <a:ext uri="{0D108BD9-81ED-4DB2-BD59-A6C34878D82A}">
                        <a16:rowId xmlns:a16="http://schemas.microsoft.com/office/drawing/2014/main" val="1236643072"/>
                      </a:ext>
                    </a:extLst>
                  </a:tr>
                  <a:tr h="434150">
                    <a:tc>
                      <a:txBody>
                        <a:bodyPr/>
                        <a:lstStyle/>
                        <a:p>
                          <a:pPr marL="342900" lvl="0" indent="-34290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TW" sz="2000" b="1" dirty="0" smtClean="0"/>
                            <a:t>Henze-Zirkler’s test</a:t>
                          </a:r>
                        </a:p>
                        <a:p>
                          <a:pPr marL="0" lvl="0" indent="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altLang="zh-TW" sz="2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TW" sz="2000" dirty="0">
                              <a:solidFill>
                                <a:prstClr val="black"/>
                              </a:solidFill>
                            </a:rPr>
                            <a:t> </a:t>
                          </a:r>
                          <a:r>
                            <a:rPr lang="en-US" altLang="zh-TW" sz="2000" dirty="0"/>
                            <a:t>T</a:t>
                          </a:r>
                          <a:r>
                            <a:rPr lang="en-US" altLang="zh-TW" sz="2000" dirty="0" smtClean="0"/>
                            <a:t>est the expected distance </a:t>
                          </a:r>
                        </a:p>
                        <a:p>
                          <a:pPr lvl="0">
                            <a:lnSpc>
                              <a:spcPct val="100000"/>
                            </a:lnSpc>
                          </a:pPr>
                          <a:r>
                            <a:rPr lang="en-US" altLang="zh-TW" sz="2000" b="0" dirty="0" smtClean="0">
                              <a:solidFill>
                                <a:prstClr val="black"/>
                              </a:solidFill>
                            </a:rPr>
                            <a:t>    </a:t>
                          </a:r>
                          <a:r>
                            <a:rPr lang="en-US" altLang="zh-TW" sz="2000" b="0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𝑀𝑉𝑁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TW" sz="2000" dirty="0" smtClean="0"/>
                            <a:t>.</a:t>
                          </a:r>
                        </a:p>
                        <a:p>
                          <a:pPr marL="285750" lvl="0" indent="-285750">
                            <a:lnSpc>
                              <a:spcPct val="20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TW" sz="2000" b="1" dirty="0" smtClean="0"/>
                            <a:t>One-sample</a:t>
                          </a:r>
                          <a:r>
                            <a:rPr lang="en-US" altLang="zh-TW" sz="2000" b="1" dirty="0"/>
                            <a:t> </a:t>
                          </a:r>
                          <a:r>
                            <a:rPr lang="en-US" altLang="zh-TW" sz="2000" b="1" dirty="0" smtClean="0"/>
                            <a:t>energy test</a:t>
                          </a:r>
                        </a:p>
                        <a:p>
                          <a:pPr lvl="0">
                            <a:lnSpc>
                              <a:spcPct val="10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TW" sz="20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TW" sz="2000" dirty="0" smtClean="0">
                              <a:solidFill>
                                <a:prstClr val="black"/>
                              </a:solidFill>
                            </a:rPr>
                            <a:t> </a:t>
                          </a:r>
                          <a:r>
                            <a:rPr lang="en-US" altLang="zh-TW" sz="2000" dirty="0" smtClean="0"/>
                            <a:t>Detect the expected </a:t>
                          </a:r>
                          <a:r>
                            <a:rPr lang="en-US" altLang="zh-TW" sz="2000" dirty="0"/>
                            <a:t>Euclidean </a:t>
                          </a:r>
                          <a:r>
                            <a:rPr lang="en-US" altLang="zh-TW" sz="2000" dirty="0" smtClean="0"/>
                            <a:t>distance</a:t>
                          </a:r>
                        </a:p>
                        <a:p>
                          <a:pPr lvl="0">
                            <a:lnSpc>
                              <a:spcPct val="100000"/>
                            </a:lnSpc>
                          </a:pPr>
                          <a:r>
                            <a:rPr lang="en-US" altLang="zh-TW" sz="2000" dirty="0" smtClean="0"/>
                            <a:t>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𝑑𝑖𝑠</m:t>
                              </m:r>
                              <m:sSub>
                                <m:sSubPr>
                                  <m:ctrlPr>
                                    <a:rPr lang="en-US" altLang="zh-TW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  <m:r>
                                <a:rPr lang="en-US" altLang="zh-TW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TW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𝑑𝑖𝑠</m:t>
                              </m:r>
                              <m:sSub>
                                <m:sSubPr>
                                  <m:ctrlPr>
                                    <a:rPr lang="en-US" altLang="zh-TW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𝑀𝑉𝑁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TW" sz="21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.</a:t>
                          </a:r>
                          <a:endParaRPr lang="zh-TW" altLang="en-US" sz="21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07051" marR="107051" marT="53525" marB="53525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85750" lvl="0" indent="-28575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TW" sz="2000" b="1" dirty="0" smtClean="0"/>
                            <a:t>Mardia’s test</a:t>
                          </a:r>
                        </a:p>
                        <a:p>
                          <a:pPr lvl="0" algn="l">
                            <a:lnSpc>
                              <a:spcPct val="10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TW" sz="2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TW" sz="2000" dirty="0" smtClean="0">
                              <a:solidFill>
                                <a:prstClr val="black"/>
                              </a:solidFill>
                            </a:rPr>
                            <a:t> Examine the </a:t>
                          </a:r>
                          <a:r>
                            <a:rPr lang="en-US" altLang="zh-TW" sz="2000" dirty="0" smtClean="0"/>
                            <a:t>multivariate </a:t>
                          </a:r>
                        </a:p>
                        <a:p>
                          <a:pPr lvl="0" algn="l">
                            <a:lnSpc>
                              <a:spcPct val="100000"/>
                            </a:lnSpc>
                          </a:pPr>
                          <a:r>
                            <a:rPr lang="en-US" altLang="zh-TW" sz="2000" baseline="0" dirty="0" smtClean="0"/>
                            <a:t>     </a:t>
                          </a:r>
                          <a:r>
                            <a:rPr lang="en-US" altLang="zh-TW" sz="2000" dirty="0" smtClean="0">
                              <a:solidFill>
                                <a:srgbClr val="FF0000"/>
                              </a:solidFill>
                            </a:rPr>
                            <a:t>skewness and</a:t>
                          </a:r>
                          <a:r>
                            <a:rPr lang="en-US" altLang="zh-TW" sz="2000" baseline="0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altLang="zh-TW" sz="2000" dirty="0" smtClean="0">
                              <a:solidFill>
                                <a:srgbClr val="FF0000"/>
                              </a:solidFill>
                            </a:rPr>
                            <a:t>kurtosis</a:t>
                          </a:r>
                          <a:r>
                            <a:rPr lang="en-US" altLang="zh-TW" sz="2000" dirty="0" smtClean="0"/>
                            <a:t>.</a:t>
                          </a:r>
                        </a:p>
                        <a:p>
                          <a:pPr marL="285750" lvl="0" indent="-285750">
                            <a:lnSpc>
                              <a:spcPct val="20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TW" sz="2000" b="1" dirty="0" smtClean="0"/>
                            <a:t>Royston’s test</a:t>
                          </a:r>
                        </a:p>
                        <a:p>
                          <a:pPr lvl="0">
                            <a:lnSpc>
                              <a:spcPct val="10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TW" sz="2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TW" sz="2000" dirty="0">
                              <a:solidFill>
                                <a:prstClr val="black"/>
                              </a:solidFill>
                            </a:rPr>
                            <a:t> </a:t>
                          </a:r>
                          <a:r>
                            <a:rPr lang="en-US" altLang="zh-TW" sz="2000" dirty="0" smtClean="0"/>
                            <a:t>Use the </a:t>
                          </a:r>
                          <a:r>
                            <a:rPr lang="en-US" altLang="zh-TW" sz="2000" dirty="0"/>
                            <a:t>multivariate </a:t>
                          </a:r>
                          <a:r>
                            <a:rPr lang="en-US" altLang="zh-TW" sz="2000" dirty="0" smtClean="0"/>
                            <a:t>version of </a:t>
                          </a:r>
                        </a:p>
                        <a:p>
                          <a:pPr lvl="0">
                            <a:lnSpc>
                              <a:spcPct val="100000"/>
                            </a:lnSpc>
                          </a:pPr>
                          <a:r>
                            <a:rPr lang="en-US" altLang="zh-TW" sz="2000" dirty="0" smtClean="0"/>
                            <a:t>     </a:t>
                          </a:r>
                          <a:r>
                            <a:rPr lang="en-US" altLang="zh-TW" sz="2000" dirty="0" smtClean="0">
                              <a:solidFill>
                                <a:srgbClr val="FF0000"/>
                              </a:solidFill>
                            </a:rPr>
                            <a:t>Shapiro-Wilk/Shapiro-</a:t>
                          </a:r>
                          <a:r>
                            <a:rPr lang="en-US" altLang="zh-TW" sz="2000" dirty="0" err="1" smtClean="0">
                              <a:solidFill>
                                <a:srgbClr val="FF0000"/>
                              </a:solidFill>
                            </a:rPr>
                            <a:t>Francia</a:t>
                          </a:r>
                          <a:r>
                            <a:rPr lang="en-US" altLang="zh-TW" sz="2000" dirty="0" smtClean="0"/>
                            <a:t>.</a:t>
                          </a:r>
                        </a:p>
                      </a:txBody>
                      <a:tcPr marL="107051" marR="107051" marT="53525" marB="53525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0688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6213900"/>
                  </p:ext>
                </p:extLst>
              </p:nvPr>
            </p:nvGraphicFramePr>
            <p:xfrm>
              <a:off x="1179124" y="2355590"/>
              <a:ext cx="9717475" cy="3003020"/>
            </p:xfrm>
            <a:graphic>
              <a:graphicData uri="http://schemas.openxmlformats.org/drawingml/2006/table">
                <a:tbl>
                  <a:tblPr firstRow="1" bandRow="1">
                    <a:tableStyleId>{85BE263C-DBD7-4A20-BB59-AAB30ACAA65A}</a:tableStyleId>
                  </a:tblPr>
                  <a:tblGrid>
                    <a:gridCol w="5736577">
                      <a:extLst>
                        <a:ext uri="{9D8B030D-6E8A-4147-A177-3AD203B41FA5}">
                          <a16:colId xmlns:a16="http://schemas.microsoft.com/office/drawing/2014/main" val="4224748231"/>
                        </a:ext>
                      </a:extLst>
                    </a:gridCol>
                    <a:gridCol w="3980898">
                      <a:extLst>
                        <a:ext uri="{9D8B030D-6E8A-4147-A177-3AD203B41FA5}">
                          <a16:colId xmlns:a16="http://schemas.microsoft.com/office/drawing/2014/main" val="1962389778"/>
                        </a:ext>
                      </a:extLst>
                    </a:gridCol>
                  </a:tblGrid>
                  <a:tr h="4423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/>
                            <a:t>Distance-based</a:t>
                          </a:r>
                          <a:endParaRPr lang="zh-TW" altLang="en-US" sz="2200" dirty="0"/>
                        </a:p>
                      </a:txBody>
                      <a:tcPr marL="107051" marR="107051" marT="53525" marB="535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/>
                            <a:t>Other</a:t>
                          </a:r>
                          <a:endParaRPr lang="zh-TW" altLang="en-US" sz="2200" dirty="0"/>
                        </a:p>
                      </a:txBody>
                      <a:tcPr marL="107051" marR="107051" marT="53525" marB="53525"/>
                    </a:tc>
                    <a:extLst>
                      <a:ext uri="{0D108BD9-81ED-4DB2-BD59-A6C34878D82A}">
                        <a16:rowId xmlns:a16="http://schemas.microsoft.com/office/drawing/2014/main" val="1236643072"/>
                      </a:ext>
                    </a:extLst>
                  </a:tr>
                  <a:tr h="256069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07051" marR="107051" marT="53525" marB="53525" anchor="ctr">
                        <a:blipFill>
                          <a:blip r:embed="rId4"/>
                          <a:stretch>
                            <a:fillRect t="-18527" r="-69533" b="-4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07051" marR="107051" marT="53525" marB="53525" anchor="ctr">
                        <a:blipFill>
                          <a:blip r:embed="rId4"/>
                          <a:stretch>
                            <a:fillRect l="-144257" t="-18527" r="-306" b="-40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06888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73009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" t="5722" r="20022" b="2366"/>
          <a:stretch/>
        </p:blipFill>
        <p:spPr>
          <a:xfrm>
            <a:off x="5527963" y="1780316"/>
            <a:ext cx="6420641" cy="4658400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1" y="215538"/>
            <a:ext cx="12089674" cy="932754"/>
          </a:xfrm>
          <a:prstGeom prst="rect">
            <a:avLst/>
          </a:prstGeom>
          <a:solidFill>
            <a:srgbClr val="004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638774" y="406773"/>
            <a:ext cx="69144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latinLnBrk="1">
              <a:lnSpc>
                <a:spcPct val="90000"/>
              </a:lnSpc>
              <a:defRPr/>
            </a:pPr>
            <a:r>
              <a:rPr lang="en-US" altLang="ko-KR" sz="4000" b="1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Non-normality of Real Data</a:t>
            </a:r>
            <a:endParaRPr lang="en-US" altLang="ko-KR" sz="4000" b="1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80000"/>
                  </a:prst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1279338" y="5070763"/>
            <a:ext cx="3654366" cy="1518189"/>
            <a:chOff x="7119314" y="1391449"/>
            <a:chExt cx="3217107" cy="1336532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005" t="4810" r="1792" b="74174"/>
            <a:stretch/>
          </p:blipFill>
          <p:spPr>
            <a:xfrm>
              <a:off x="7119314" y="1391449"/>
              <a:ext cx="1668339" cy="1244176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005" t="26205" r="2348" b="49844"/>
            <a:stretch/>
          </p:blipFill>
          <p:spPr>
            <a:xfrm>
              <a:off x="8719063" y="1391449"/>
              <a:ext cx="1617358" cy="1336532"/>
            </a:xfrm>
            <a:prstGeom prst="rect">
              <a:avLst/>
            </a:prstGeom>
          </p:spPr>
        </p:pic>
      </p:grpSp>
      <p:sp>
        <p:nvSpPr>
          <p:cNvPr id="13" name="文字方塊 12"/>
          <p:cNvSpPr txBox="1"/>
          <p:nvPr/>
        </p:nvSpPr>
        <p:spPr>
          <a:xfrm>
            <a:off x="728008" y="2328786"/>
            <a:ext cx="53516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CS: 47,    CN: 116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           is based on 50 samples.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           </a:t>
            </a:r>
            <a:r>
              <a:rPr lang="en-US" altLang="zh-TW" sz="2000" dirty="0"/>
              <a:t>is based on </a:t>
            </a:r>
            <a:r>
              <a:rPr lang="en-US" altLang="zh-TW" sz="2000" dirty="0" smtClean="0"/>
              <a:t>100 </a:t>
            </a:r>
            <a:r>
              <a:rPr lang="en-US" altLang="zh-TW" sz="2000" dirty="0"/>
              <a:t>samples.</a:t>
            </a:r>
            <a:endParaRPr lang="en-US" altLang="zh-TW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D</a:t>
            </a:r>
            <a:r>
              <a:rPr lang="en-US" altLang="zh-TW" sz="2000" dirty="0" smtClean="0"/>
              <a:t>ata is </a:t>
            </a:r>
            <a:r>
              <a:rPr lang="en-US" altLang="zh-TW" sz="2000" dirty="0"/>
              <a:t>not </a:t>
            </a:r>
            <a:r>
              <a:rPr lang="en-US" altLang="zh-TW" sz="2000" dirty="0" smtClean="0"/>
              <a:t>normally (</a:t>
            </a:r>
            <a:r>
              <a:rPr lang="en-US" altLang="zh-TW" sz="2000" dirty="0"/>
              <a:t>log-normally) </a:t>
            </a:r>
          </a:p>
          <a:p>
            <a:r>
              <a:rPr lang="en-US" altLang="zh-TW" sz="2000" dirty="0" smtClean="0"/>
              <a:t>      distributed</a:t>
            </a:r>
            <a:r>
              <a:rPr lang="en-US" altLang="zh-TW" sz="2000" dirty="0"/>
              <a:t>.</a:t>
            </a:r>
            <a:endParaRPr lang="en-US" altLang="zh-TW" sz="2000" dirty="0" smtClean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5" t="34950" r="16386" b="58918"/>
          <a:stretch/>
        </p:blipFill>
        <p:spPr>
          <a:xfrm>
            <a:off x="1136342" y="2891034"/>
            <a:ext cx="451828" cy="495898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50" t="42660" r="16441" b="51208"/>
          <a:stretch/>
        </p:blipFill>
        <p:spPr>
          <a:xfrm>
            <a:off x="1136342" y="3482164"/>
            <a:ext cx="451828" cy="49589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34965" y="1430641"/>
            <a:ext cx="4561826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defTabSz="914400" latinLnBrk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800" b="1" dirty="0" smtClean="0">
                <a:solidFill>
                  <a:srgbClr val="3D4647"/>
                </a:solidFill>
                <a:effectLst>
                  <a:outerShdw blurRad="25400" dist="12700" dir="5400000" algn="t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Ovarian cancer data result</a:t>
            </a:r>
            <a:endParaRPr lang="en-US" altLang="ko-KR" sz="2800" b="1" dirty="0">
              <a:solidFill>
                <a:srgbClr val="3D4647"/>
              </a:solidFill>
              <a:effectLst>
                <a:outerShdw blurRad="25400" dist="12700" dir="5400000" algn="t" rotWithShape="0">
                  <a:prstClr val="black">
                    <a:alpha val="80000"/>
                  </a:prst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714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9378</TotalTime>
  <Words>747</Words>
  <Application>Microsoft Office PowerPoint</Application>
  <PresentationFormat>寬螢幕</PresentationFormat>
  <Paragraphs>282</Paragraphs>
  <Slides>13</Slides>
  <Notes>1</Notes>
  <HiddenSlides>7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6" baseType="lpstr">
      <vt:lpstr>Arial Rounded MT Bold</vt:lpstr>
      <vt:lpstr>宋体</vt:lpstr>
      <vt:lpstr>微軟正黑體</vt:lpstr>
      <vt:lpstr>新細明體</vt:lpstr>
      <vt:lpstr>Arial</vt:lpstr>
      <vt:lpstr>Calibri</vt:lpstr>
      <vt:lpstr>Cambria Math</vt:lpstr>
      <vt:lpstr>Century Gothic</vt:lpstr>
      <vt:lpstr>Corbel</vt:lpstr>
      <vt:lpstr>Segoe UI Light</vt:lpstr>
      <vt:lpstr>Tahoma</vt:lpstr>
      <vt:lpstr>Times New Roman</vt:lpstr>
      <vt:lpstr>Basis</vt:lpstr>
      <vt:lpstr>PowerPoint 簡報</vt:lpstr>
      <vt:lpstr>PowerPoint 簡報</vt:lpstr>
      <vt:lpstr>PowerPoint 簡報</vt:lpstr>
      <vt:lpstr>PowerPoint 簡報</vt:lpstr>
      <vt:lpstr>PowerPoint 簡報</vt:lpstr>
      <vt:lpstr>THANK YOU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of Pomalidomide and Carfilzomib in Combination with Ibrutinib Versus Dexamethasone in Subjects with  Refractory or Relapsed Multiple Myeloma Subjects</dc:title>
  <dc:creator>chels</dc:creator>
  <cp:lastModifiedBy>奇軒 何</cp:lastModifiedBy>
  <cp:revision>798</cp:revision>
  <cp:lastPrinted>2017-08-22T06:11:37Z</cp:lastPrinted>
  <dcterms:created xsi:type="dcterms:W3CDTF">2017-05-26T06:23:06Z</dcterms:created>
  <dcterms:modified xsi:type="dcterms:W3CDTF">2018-12-25T13:47:42Z</dcterms:modified>
</cp:coreProperties>
</file>