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6" r:id="rId3"/>
    <p:sldId id="326" r:id="rId4"/>
    <p:sldId id="303" r:id="rId5"/>
    <p:sldId id="284" r:id="rId6"/>
    <p:sldId id="267" r:id="rId7"/>
    <p:sldId id="273" r:id="rId8"/>
    <p:sldId id="322" r:id="rId9"/>
    <p:sldId id="285" r:id="rId10"/>
    <p:sldId id="286" r:id="rId11"/>
    <p:sldId id="287" r:id="rId12"/>
    <p:sldId id="308" r:id="rId13"/>
    <p:sldId id="321" r:id="rId14"/>
    <p:sldId id="289" r:id="rId15"/>
    <p:sldId id="296" r:id="rId16"/>
    <p:sldId id="290" r:id="rId17"/>
    <p:sldId id="309" r:id="rId18"/>
    <p:sldId id="291" r:id="rId19"/>
    <p:sldId id="310" r:id="rId20"/>
    <p:sldId id="311" r:id="rId21"/>
    <p:sldId id="315" r:id="rId22"/>
    <p:sldId id="316" r:id="rId23"/>
    <p:sldId id="312" r:id="rId24"/>
    <p:sldId id="324" r:id="rId25"/>
    <p:sldId id="282" r:id="rId26"/>
    <p:sldId id="320" r:id="rId27"/>
    <p:sldId id="302" r:id="rId28"/>
    <p:sldId id="264" r:id="rId29"/>
    <p:sldId id="317" r:id="rId30"/>
    <p:sldId id="318" r:id="rId31"/>
    <p:sldId id="323" r:id="rId32"/>
    <p:sldId id="314" r:id="rId33"/>
    <p:sldId id="327" r:id="rId34"/>
    <p:sldId id="313" r:id="rId35"/>
    <p:sldId id="304" r:id="rId36"/>
    <p:sldId id="305" r:id="rId37"/>
    <p:sldId id="306" r:id="rId38"/>
    <p:sldId id="307" r:id="rId3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E6"/>
    <a:srgbClr val="72B789"/>
    <a:srgbClr val="FFBF84"/>
    <a:srgbClr val="FCF6A2"/>
    <a:srgbClr val="A8D6F9"/>
    <a:srgbClr val="91FDD1"/>
    <a:srgbClr val="CFB3DB"/>
    <a:srgbClr val="FFFFFF"/>
    <a:srgbClr val="4BFBB4"/>
    <a:srgbClr val="9BC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2" autoAdjust="0"/>
    <p:restoredTop sz="94439" autoAdjust="0"/>
  </p:normalViewPr>
  <p:slideViewPr>
    <p:cSldViewPr snapToGrid="0">
      <p:cViewPr varScale="1">
        <p:scale>
          <a:sx n="76" d="100"/>
          <a:sy n="76" d="100"/>
        </p:scale>
        <p:origin x="384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DC-4C72-9089-E11FD6293F00}"/>
              </c:ext>
            </c:extLst>
          </c:dPt>
          <c:dPt>
            <c:idx val="1"/>
            <c:bubble3D val="0"/>
            <c:spPr>
              <a:solidFill>
                <a:srgbClr val="2683C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DC-4C72-9089-E11FD6293F0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DC-4C72-9089-E11FD6293F00}"/>
              </c:ext>
            </c:extLst>
          </c:dPt>
          <c:cat>
            <c:strRef>
              <c:f>工作表1!$A$2:$A$4</c:f>
              <c:strCache>
                <c:ptCount val="3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C-4C72-9089-E11FD6293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2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A8BDB-5178-49B9-8126-8311251A0301}" type="doc">
      <dgm:prSet loTypeId="urn:microsoft.com/office/officeart/2005/8/layout/process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06CD26B3-0EB7-4EF8-8CAB-BC19819853E3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Quantile Normalization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F13E27A3-A41A-4DD7-A588-F4B94EFB25C0}" type="parTrans" cxnId="{83BB5BF0-BA3C-4F0A-99D3-C29511189F14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B016E926-BB43-411A-A21F-DB320597808D}" type="sibTrans" cxnId="{83BB5BF0-BA3C-4F0A-99D3-C29511189F14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AFC48A2A-79CA-4DC3-BBB4-765BE2DC5527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Raw Data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(NCBI GEO/TCGA)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0E0253B5-78D3-4908-B5E4-7BE7657C949B}" type="parTrans" cxnId="{C45C79DB-AC8B-491F-9888-20752C79D157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AD3390D1-A629-4345-94C8-8FB87CD46FD4}" type="sibTrans" cxnId="{C45C79DB-AC8B-491F-9888-20752C79D157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C83EA76F-D3EB-4759-A1A4-0599FE06CD8F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RMA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(Robust Multi-array Average)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58E0E782-16C9-475E-B407-C40351AD1DBB}" type="parTrans" cxnId="{133764EE-9C6A-4BA9-9E5D-B6024DF513BA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CB0E0C31-64FE-40FC-A888-871766584A64}" type="sibTrans" cxnId="{133764EE-9C6A-4BA9-9E5D-B6024DF513BA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D4D68069-CA56-4927-99FD-D7F241C75CBD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en-US" sz="1600" b="1" dirty="0" smtClean="0">
              <a:solidFill>
                <a:schemeClr val="tx1"/>
              </a:solidFill>
            </a:rPr>
            <a:t>Disease-related Pathways Data Selection (GSA)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D92542BB-2549-42FA-92FF-BB193F803C06}" type="parTrans" cxnId="{FCFDC69C-0307-4854-B719-4EAA85819515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F23CD4A1-2B5E-4C2C-B325-7593914040B5}" type="sibTrans" cxnId="{FCFDC69C-0307-4854-B719-4EAA85819515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30822CBA-BD1A-41A4-8DEC-8F4A7B5F74FA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Homogeneous Clinical  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Data Management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999C2AEA-F450-4371-A3E7-7645736EECE0}" type="parTrans" cxnId="{7C32B658-5BC2-4F9D-AC7F-5EED30995F92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E0AD11BA-BEAE-479F-8AF8-73479A67C274}" type="sibTrans" cxnId="{7C32B658-5BC2-4F9D-AC7F-5EED30995F92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ED6F6E5F-88CE-49C3-B384-59541464AC46}" type="pres">
      <dgm:prSet presAssocID="{009A8BDB-5178-49B9-8126-8311251A0301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0C1C19-D235-40B5-9053-E23569CF1DEA}" type="pres">
      <dgm:prSet presAssocID="{AFC48A2A-79CA-4DC3-BBB4-765BE2DC5527}" presName="node" presStyleLbl="node1" presStyleIdx="0" presStyleCnt="5" custScaleX="178625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A97796-2719-4086-BE35-365B1DD26D7B}" type="pres">
      <dgm:prSet presAssocID="{AD3390D1-A629-4345-94C8-8FB87CD46FD4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AD966019-F9A6-4DE5-9B19-B4199328E029}" type="pres">
      <dgm:prSet presAssocID="{AD3390D1-A629-4345-94C8-8FB87CD46FD4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08D1CB14-C707-48B7-B135-81591F1E6415}" type="pres">
      <dgm:prSet presAssocID="{C83EA76F-D3EB-4759-A1A4-0599FE06CD8F}" presName="node" presStyleLbl="node1" presStyleIdx="1" presStyleCnt="5" custScaleX="178625" custScaleY="111610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51A973-F940-43CF-B502-73EA3FA38161}" type="pres">
      <dgm:prSet presAssocID="{CB0E0C31-64FE-40FC-A888-871766584A6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9F5B4129-41E0-4DF0-8BF7-3B52706EF888}" type="pres">
      <dgm:prSet presAssocID="{CB0E0C31-64FE-40FC-A888-871766584A6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E675BA3D-318C-4345-92C2-7C5E0832E094}" type="pres">
      <dgm:prSet presAssocID="{06CD26B3-0EB7-4EF8-8CAB-BC19819853E3}" presName="node" presStyleLbl="node1" presStyleIdx="2" presStyleCnt="5" custScaleX="178625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0A4AD7-2885-4EBE-81C4-054D1F07EA4A}" type="pres">
      <dgm:prSet presAssocID="{B016E926-BB43-411A-A21F-DB320597808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A0E0B12C-73DE-499F-92F9-D43E0E0CCC58}" type="pres">
      <dgm:prSet presAssocID="{B016E926-BB43-411A-A21F-DB320597808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8337FE7-0EA7-4897-91B3-64F5DDD89AFF}" type="pres">
      <dgm:prSet presAssocID="{D4D68069-CA56-4927-99FD-D7F241C75CBD}" presName="node" presStyleLbl="node1" presStyleIdx="3" presStyleCnt="5" custScaleX="178625" custScaleY="120662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99E9F0-7D5A-4F80-9998-3029106D5C52}" type="pres">
      <dgm:prSet presAssocID="{F23CD4A1-2B5E-4C2C-B325-7593914040B5}" presName="sibTrans" presStyleLbl="sibTrans2D1" presStyleIdx="3" presStyleCnt="4" custLinFactNeighborY="2662"/>
      <dgm:spPr/>
      <dgm:t>
        <a:bodyPr/>
        <a:lstStyle/>
        <a:p>
          <a:endParaRPr lang="zh-TW" altLang="en-US"/>
        </a:p>
      </dgm:t>
    </dgm:pt>
    <dgm:pt modelId="{AA114611-293C-4BD9-B7DC-7318E9343EB6}" type="pres">
      <dgm:prSet presAssocID="{F23CD4A1-2B5E-4C2C-B325-7593914040B5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273FCA9E-E614-4244-B13C-244A3AF596A1}" type="pres">
      <dgm:prSet presAssocID="{30822CBA-BD1A-41A4-8DEC-8F4A7B5F74FA}" presName="node" presStyleLbl="node1" presStyleIdx="4" presStyleCnt="5" custScaleX="178625" custScaleY="131961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FDC69C-0307-4854-B719-4EAA85819515}" srcId="{009A8BDB-5178-49B9-8126-8311251A0301}" destId="{D4D68069-CA56-4927-99FD-D7F241C75CBD}" srcOrd="3" destOrd="0" parTransId="{D92542BB-2549-42FA-92FF-BB193F803C06}" sibTransId="{F23CD4A1-2B5E-4C2C-B325-7593914040B5}"/>
    <dgm:cxn modelId="{838D5083-D2B5-4E26-BC09-C9FF6421D36F}" type="presOf" srcId="{C83EA76F-D3EB-4759-A1A4-0599FE06CD8F}" destId="{08D1CB14-C707-48B7-B135-81591F1E6415}" srcOrd="0" destOrd="0" presId="urn:microsoft.com/office/officeart/2005/8/layout/process2"/>
    <dgm:cxn modelId="{C2F8CD1B-828E-46D4-B5E3-52E4329EFA7B}" type="presOf" srcId="{06CD26B3-0EB7-4EF8-8CAB-BC19819853E3}" destId="{E675BA3D-318C-4345-92C2-7C5E0832E094}" srcOrd="0" destOrd="0" presId="urn:microsoft.com/office/officeart/2005/8/layout/process2"/>
    <dgm:cxn modelId="{7C32B658-5BC2-4F9D-AC7F-5EED30995F92}" srcId="{009A8BDB-5178-49B9-8126-8311251A0301}" destId="{30822CBA-BD1A-41A4-8DEC-8F4A7B5F74FA}" srcOrd="4" destOrd="0" parTransId="{999C2AEA-F450-4371-A3E7-7645736EECE0}" sibTransId="{E0AD11BA-BEAE-479F-8AF8-73479A67C274}"/>
    <dgm:cxn modelId="{5EF7B8B8-FDD6-453D-959E-6268F54A0828}" type="presOf" srcId="{B016E926-BB43-411A-A21F-DB320597808D}" destId="{A0E0B12C-73DE-499F-92F9-D43E0E0CCC58}" srcOrd="1" destOrd="0" presId="urn:microsoft.com/office/officeart/2005/8/layout/process2"/>
    <dgm:cxn modelId="{D42B73D9-7A98-4323-90F0-C3D75CD9B5EF}" type="presOf" srcId="{D4D68069-CA56-4927-99FD-D7F241C75CBD}" destId="{58337FE7-0EA7-4897-91B3-64F5DDD89AFF}" srcOrd="0" destOrd="0" presId="urn:microsoft.com/office/officeart/2005/8/layout/process2"/>
    <dgm:cxn modelId="{83BB5BF0-BA3C-4F0A-99D3-C29511189F14}" srcId="{009A8BDB-5178-49B9-8126-8311251A0301}" destId="{06CD26B3-0EB7-4EF8-8CAB-BC19819853E3}" srcOrd="2" destOrd="0" parTransId="{F13E27A3-A41A-4DD7-A588-F4B94EFB25C0}" sibTransId="{B016E926-BB43-411A-A21F-DB320597808D}"/>
    <dgm:cxn modelId="{18C2CD64-3478-48AD-B5E1-A04E4F065445}" type="presOf" srcId="{009A8BDB-5178-49B9-8126-8311251A0301}" destId="{ED6F6E5F-88CE-49C3-B384-59541464AC46}" srcOrd="0" destOrd="0" presId="urn:microsoft.com/office/officeart/2005/8/layout/process2"/>
    <dgm:cxn modelId="{93B0BB2F-B511-4DD9-85DB-8DAB0959B241}" type="presOf" srcId="{AD3390D1-A629-4345-94C8-8FB87CD46FD4}" destId="{B8A97796-2719-4086-BE35-365B1DD26D7B}" srcOrd="0" destOrd="0" presId="urn:microsoft.com/office/officeart/2005/8/layout/process2"/>
    <dgm:cxn modelId="{133764EE-9C6A-4BA9-9E5D-B6024DF513BA}" srcId="{009A8BDB-5178-49B9-8126-8311251A0301}" destId="{C83EA76F-D3EB-4759-A1A4-0599FE06CD8F}" srcOrd="1" destOrd="0" parTransId="{58E0E782-16C9-475E-B407-C40351AD1DBB}" sibTransId="{CB0E0C31-64FE-40FC-A888-871766584A64}"/>
    <dgm:cxn modelId="{796659C9-5A06-4895-A2A0-16071560E220}" type="presOf" srcId="{F23CD4A1-2B5E-4C2C-B325-7593914040B5}" destId="{AA114611-293C-4BD9-B7DC-7318E9343EB6}" srcOrd="1" destOrd="0" presId="urn:microsoft.com/office/officeart/2005/8/layout/process2"/>
    <dgm:cxn modelId="{C45C79DB-AC8B-491F-9888-20752C79D157}" srcId="{009A8BDB-5178-49B9-8126-8311251A0301}" destId="{AFC48A2A-79CA-4DC3-BBB4-765BE2DC5527}" srcOrd="0" destOrd="0" parTransId="{0E0253B5-78D3-4908-B5E4-7BE7657C949B}" sibTransId="{AD3390D1-A629-4345-94C8-8FB87CD46FD4}"/>
    <dgm:cxn modelId="{B359C376-BB5F-4FBB-A1C9-6E3C981BD279}" type="presOf" srcId="{CB0E0C31-64FE-40FC-A888-871766584A64}" destId="{9F5B4129-41E0-4DF0-8BF7-3B52706EF888}" srcOrd="1" destOrd="0" presId="urn:microsoft.com/office/officeart/2005/8/layout/process2"/>
    <dgm:cxn modelId="{D002CF23-CE02-45C6-8250-2992C11FE8CA}" type="presOf" srcId="{B016E926-BB43-411A-A21F-DB320597808D}" destId="{260A4AD7-2885-4EBE-81C4-054D1F07EA4A}" srcOrd="0" destOrd="0" presId="urn:microsoft.com/office/officeart/2005/8/layout/process2"/>
    <dgm:cxn modelId="{E020DECB-A3EF-4E73-B797-51E46E653762}" type="presOf" srcId="{F23CD4A1-2B5E-4C2C-B325-7593914040B5}" destId="{8F99E9F0-7D5A-4F80-9998-3029106D5C52}" srcOrd="0" destOrd="0" presId="urn:microsoft.com/office/officeart/2005/8/layout/process2"/>
    <dgm:cxn modelId="{2C35C7E1-2FB3-400C-85AE-285E107510FE}" type="presOf" srcId="{AFC48A2A-79CA-4DC3-BBB4-765BE2DC5527}" destId="{700C1C19-D235-40B5-9053-E23569CF1DEA}" srcOrd="0" destOrd="0" presId="urn:microsoft.com/office/officeart/2005/8/layout/process2"/>
    <dgm:cxn modelId="{7E666E7C-35FF-4115-8D46-A7D96F0F599F}" type="presOf" srcId="{CB0E0C31-64FE-40FC-A888-871766584A64}" destId="{E451A973-F940-43CF-B502-73EA3FA38161}" srcOrd="0" destOrd="0" presId="urn:microsoft.com/office/officeart/2005/8/layout/process2"/>
    <dgm:cxn modelId="{63B0366A-5DF0-491D-BE64-162992A79CB3}" type="presOf" srcId="{AD3390D1-A629-4345-94C8-8FB87CD46FD4}" destId="{AD966019-F9A6-4DE5-9B19-B4199328E029}" srcOrd="1" destOrd="0" presId="urn:microsoft.com/office/officeart/2005/8/layout/process2"/>
    <dgm:cxn modelId="{C91ECA7E-4E53-4B73-A810-F4049E9768C9}" type="presOf" srcId="{30822CBA-BD1A-41A4-8DEC-8F4A7B5F74FA}" destId="{273FCA9E-E614-4244-B13C-244A3AF596A1}" srcOrd="0" destOrd="0" presId="urn:microsoft.com/office/officeart/2005/8/layout/process2"/>
    <dgm:cxn modelId="{0BB053EB-F202-4A3E-9535-B2D61175C4E3}" type="presParOf" srcId="{ED6F6E5F-88CE-49C3-B384-59541464AC46}" destId="{700C1C19-D235-40B5-9053-E23569CF1DEA}" srcOrd="0" destOrd="0" presId="urn:microsoft.com/office/officeart/2005/8/layout/process2"/>
    <dgm:cxn modelId="{79828A7F-9D4A-4564-AB79-260A2A857AAF}" type="presParOf" srcId="{ED6F6E5F-88CE-49C3-B384-59541464AC46}" destId="{B8A97796-2719-4086-BE35-365B1DD26D7B}" srcOrd="1" destOrd="0" presId="urn:microsoft.com/office/officeart/2005/8/layout/process2"/>
    <dgm:cxn modelId="{86884D78-324F-4D00-85FB-FE520AB3A929}" type="presParOf" srcId="{B8A97796-2719-4086-BE35-365B1DD26D7B}" destId="{AD966019-F9A6-4DE5-9B19-B4199328E029}" srcOrd="0" destOrd="0" presId="urn:microsoft.com/office/officeart/2005/8/layout/process2"/>
    <dgm:cxn modelId="{C33A855E-58CD-4774-8A4B-C17A92F2EF3B}" type="presParOf" srcId="{ED6F6E5F-88CE-49C3-B384-59541464AC46}" destId="{08D1CB14-C707-48B7-B135-81591F1E6415}" srcOrd="2" destOrd="0" presId="urn:microsoft.com/office/officeart/2005/8/layout/process2"/>
    <dgm:cxn modelId="{D352570A-7BF1-4E65-9036-C5CD49C8CA6C}" type="presParOf" srcId="{ED6F6E5F-88CE-49C3-B384-59541464AC46}" destId="{E451A973-F940-43CF-B502-73EA3FA38161}" srcOrd="3" destOrd="0" presId="urn:microsoft.com/office/officeart/2005/8/layout/process2"/>
    <dgm:cxn modelId="{0CFAB784-B703-47F4-8C25-268374D724B1}" type="presParOf" srcId="{E451A973-F940-43CF-B502-73EA3FA38161}" destId="{9F5B4129-41E0-4DF0-8BF7-3B52706EF888}" srcOrd="0" destOrd="0" presId="urn:microsoft.com/office/officeart/2005/8/layout/process2"/>
    <dgm:cxn modelId="{0E4765BF-0B3E-487A-8FC8-D37B159702C8}" type="presParOf" srcId="{ED6F6E5F-88CE-49C3-B384-59541464AC46}" destId="{E675BA3D-318C-4345-92C2-7C5E0832E094}" srcOrd="4" destOrd="0" presId="urn:microsoft.com/office/officeart/2005/8/layout/process2"/>
    <dgm:cxn modelId="{C9D2266A-83A8-4CE5-86E0-C2EE9FAA85D4}" type="presParOf" srcId="{ED6F6E5F-88CE-49C3-B384-59541464AC46}" destId="{260A4AD7-2885-4EBE-81C4-054D1F07EA4A}" srcOrd="5" destOrd="0" presId="urn:microsoft.com/office/officeart/2005/8/layout/process2"/>
    <dgm:cxn modelId="{97AAA70E-7D0E-4314-9463-E04BE5341649}" type="presParOf" srcId="{260A4AD7-2885-4EBE-81C4-054D1F07EA4A}" destId="{A0E0B12C-73DE-499F-92F9-D43E0E0CCC58}" srcOrd="0" destOrd="0" presId="urn:microsoft.com/office/officeart/2005/8/layout/process2"/>
    <dgm:cxn modelId="{6D1322B5-B2FD-4F6B-9736-2388D92028CF}" type="presParOf" srcId="{ED6F6E5F-88CE-49C3-B384-59541464AC46}" destId="{58337FE7-0EA7-4897-91B3-64F5DDD89AFF}" srcOrd="6" destOrd="0" presId="urn:microsoft.com/office/officeart/2005/8/layout/process2"/>
    <dgm:cxn modelId="{6FAC017F-0F48-4B77-A7FC-F88258130B06}" type="presParOf" srcId="{ED6F6E5F-88CE-49C3-B384-59541464AC46}" destId="{8F99E9F0-7D5A-4F80-9998-3029106D5C52}" srcOrd="7" destOrd="0" presId="urn:microsoft.com/office/officeart/2005/8/layout/process2"/>
    <dgm:cxn modelId="{54C5624D-9F3D-4A94-81E7-BA57434A5897}" type="presParOf" srcId="{8F99E9F0-7D5A-4F80-9998-3029106D5C52}" destId="{AA114611-293C-4BD9-B7DC-7318E9343EB6}" srcOrd="0" destOrd="0" presId="urn:microsoft.com/office/officeart/2005/8/layout/process2"/>
    <dgm:cxn modelId="{4F561135-2153-4F55-884E-1B3348E99D6A}" type="presParOf" srcId="{ED6F6E5F-88CE-49C3-B384-59541464AC46}" destId="{273FCA9E-E614-4244-B13C-244A3AF596A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A8BDB-5178-49B9-8126-8311251A0301}" type="doc">
      <dgm:prSet loTypeId="urn:microsoft.com/office/officeart/2005/8/layout/process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06CD26B3-0EB7-4EF8-8CAB-BC19819853E3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Quantile Normalization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F13E27A3-A41A-4DD7-A588-F4B94EFB25C0}" type="parTrans" cxnId="{83BB5BF0-BA3C-4F0A-99D3-C29511189F14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B016E926-BB43-411A-A21F-DB320597808D}" type="sibTrans" cxnId="{83BB5BF0-BA3C-4F0A-99D3-C29511189F14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AFC48A2A-79CA-4DC3-BBB4-765BE2DC5527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Raw Data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(NCBI GEO/TCGA)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0E0253B5-78D3-4908-B5E4-7BE7657C949B}" type="parTrans" cxnId="{C45C79DB-AC8B-491F-9888-20752C79D157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AD3390D1-A629-4345-94C8-8FB87CD46FD4}" type="sibTrans" cxnId="{C45C79DB-AC8B-491F-9888-20752C79D157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C83EA76F-D3EB-4759-A1A4-0599FE06CD8F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RMA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(Robust Multi-array Average)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58E0E782-16C9-475E-B407-C40351AD1DBB}" type="parTrans" cxnId="{133764EE-9C6A-4BA9-9E5D-B6024DF513BA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CB0E0C31-64FE-40FC-A888-871766584A64}" type="sibTrans" cxnId="{133764EE-9C6A-4BA9-9E5D-B6024DF513BA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D4D68069-CA56-4927-99FD-D7F241C75CBD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en-US" sz="1600" b="1" dirty="0" smtClean="0">
              <a:solidFill>
                <a:schemeClr val="tx1"/>
              </a:solidFill>
            </a:rPr>
            <a:t>Disease-related Pathways Data Selection (GSA)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D92542BB-2549-42FA-92FF-BB193F803C06}" type="parTrans" cxnId="{FCFDC69C-0307-4854-B719-4EAA85819515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F23CD4A1-2B5E-4C2C-B325-7593914040B5}" type="sibTrans" cxnId="{FCFDC69C-0307-4854-B719-4EAA85819515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30822CBA-BD1A-41A4-8DEC-8F4A7B5F74FA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Homogeneous Clinical  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Data Management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999C2AEA-F450-4371-A3E7-7645736EECE0}" type="parTrans" cxnId="{7C32B658-5BC2-4F9D-AC7F-5EED30995F92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E0AD11BA-BEAE-479F-8AF8-73479A67C274}" type="sibTrans" cxnId="{7C32B658-5BC2-4F9D-AC7F-5EED30995F92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ED6F6E5F-88CE-49C3-B384-59541464AC46}" type="pres">
      <dgm:prSet presAssocID="{009A8BDB-5178-49B9-8126-8311251A0301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0C1C19-D235-40B5-9053-E23569CF1DEA}" type="pres">
      <dgm:prSet presAssocID="{AFC48A2A-79CA-4DC3-BBB4-765BE2DC5527}" presName="node" presStyleLbl="node1" presStyleIdx="0" presStyleCnt="5" custScaleX="178625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A97796-2719-4086-BE35-365B1DD26D7B}" type="pres">
      <dgm:prSet presAssocID="{AD3390D1-A629-4345-94C8-8FB87CD46FD4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AD966019-F9A6-4DE5-9B19-B4199328E029}" type="pres">
      <dgm:prSet presAssocID="{AD3390D1-A629-4345-94C8-8FB87CD46FD4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08D1CB14-C707-48B7-B135-81591F1E6415}" type="pres">
      <dgm:prSet presAssocID="{C83EA76F-D3EB-4759-A1A4-0599FE06CD8F}" presName="node" presStyleLbl="node1" presStyleIdx="1" presStyleCnt="5" custScaleX="178625" custScaleY="111610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51A973-F940-43CF-B502-73EA3FA38161}" type="pres">
      <dgm:prSet presAssocID="{CB0E0C31-64FE-40FC-A888-871766584A6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9F5B4129-41E0-4DF0-8BF7-3B52706EF888}" type="pres">
      <dgm:prSet presAssocID="{CB0E0C31-64FE-40FC-A888-871766584A6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E675BA3D-318C-4345-92C2-7C5E0832E094}" type="pres">
      <dgm:prSet presAssocID="{06CD26B3-0EB7-4EF8-8CAB-BC19819853E3}" presName="node" presStyleLbl="node1" presStyleIdx="2" presStyleCnt="5" custScaleX="178625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0A4AD7-2885-4EBE-81C4-054D1F07EA4A}" type="pres">
      <dgm:prSet presAssocID="{B016E926-BB43-411A-A21F-DB320597808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A0E0B12C-73DE-499F-92F9-D43E0E0CCC58}" type="pres">
      <dgm:prSet presAssocID="{B016E926-BB43-411A-A21F-DB320597808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8337FE7-0EA7-4897-91B3-64F5DDD89AFF}" type="pres">
      <dgm:prSet presAssocID="{D4D68069-CA56-4927-99FD-D7F241C75CBD}" presName="node" presStyleLbl="node1" presStyleIdx="3" presStyleCnt="5" custScaleX="178625" custScaleY="120662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99E9F0-7D5A-4F80-9998-3029106D5C52}" type="pres">
      <dgm:prSet presAssocID="{F23CD4A1-2B5E-4C2C-B325-7593914040B5}" presName="sibTrans" presStyleLbl="sibTrans2D1" presStyleIdx="3" presStyleCnt="4" custLinFactNeighborY="2662"/>
      <dgm:spPr/>
      <dgm:t>
        <a:bodyPr/>
        <a:lstStyle/>
        <a:p>
          <a:endParaRPr lang="zh-TW" altLang="en-US"/>
        </a:p>
      </dgm:t>
    </dgm:pt>
    <dgm:pt modelId="{AA114611-293C-4BD9-B7DC-7318E9343EB6}" type="pres">
      <dgm:prSet presAssocID="{F23CD4A1-2B5E-4C2C-B325-7593914040B5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273FCA9E-E614-4244-B13C-244A3AF596A1}" type="pres">
      <dgm:prSet presAssocID="{30822CBA-BD1A-41A4-8DEC-8F4A7B5F74FA}" presName="node" presStyleLbl="node1" presStyleIdx="4" presStyleCnt="5" custScaleX="178625" custScaleY="131961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FDC69C-0307-4854-B719-4EAA85819515}" srcId="{009A8BDB-5178-49B9-8126-8311251A0301}" destId="{D4D68069-CA56-4927-99FD-D7F241C75CBD}" srcOrd="3" destOrd="0" parTransId="{D92542BB-2549-42FA-92FF-BB193F803C06}" sibTransId="{F23CD4A1-2B5E-4C2C-B325-7593914040B5}"/>
    <dgm:cxn modelId="{838D5083-D2B5-4E26-BC09-C9FF6421D36F}" type="presOf" srcId="{C83EA76F-D3EB-4759-A1A4-0599FE06CD8F}" destId="{08D1CB14-C707-48B7-B135-81591F1E6415}" srcOrd="0" destOrd="0" presId="urn:microsoft.com/office/officeart/2005/8/layout/process2"/>
    <dgm:cxn modelId="{C2F8CD1B-828E-46D4-B5E3-52E4329EFA7B}" type="presOf" srcId="{06CD26B3-0EB7-4EF8-8CAB-BC19819853E3}" destId="{E675BA3D-318C-4345-92C2-7C5E0832E094}" srcOrd="0" destOrd="0" presId="urn:microsoft.com/office/officeart/2005/8/layout/process2"/>
    <dgm:cxn modelId="{7C32B658-5BC2-4F9D-AC7F-5EED30995F92}" srcId="{009A8BDB-5178-49B9-8126-8311251A0301}" destId="{30822CBA-BD1A-41A4-8DEC-8F4A7B5F74FA}" srcOrd="4" destOrd="0" parTransId="{999C2AEA-F450-4371-A3E7-7645736EECE0}" sibTransId="{E0AD11BA-BEAE-479F-8AF8-73479A67C274}"/>
    <dgm:cxn modelId="{5EF7B8B8-FDD6-453D-959E-6268F54A0828}" type="presOf" srcId="{B016E926-BB43-411A-A21F-DB320597808D}" destId="{A0E0B12C-73DE-499F-92F9-D43E0E0CCC58}" srcOrd="1" destOrd="0" presId="urn:microsoft.com/office/officeart/2005/8/layout/process2"/>
    <dgm:cxn modelId="{D42B73D9-7A98-4323-90F0-C3D75CD9B5EF}" type="presOf" srcId="{D4D68069-CA56-4927-99FD-D7F241C75CBD}" destId="{58337FE7-0EA7-4897-91B3-64F5DDD89AFF}" srcOrd="0" destOrd="0" presId="urn:microsoft.com/office/officeart/2005/8/layout/process2"/>
    <dgm:cxn modelId="{83BB5BF0-BA3C-4F0A-99D3-C29511189F14}" srcId="{009A8BDB-5178-49B9-8126-8311251A0301}" destId="{06CD26B3-0EB7-4EF8-8CAB-BC19819853E3}" srcOrd="2" destOrd="0" parTransId="{F13E27A3-A41A-4DD7-A588-F4B94EFB25C0}" sibTransId="{B016E926-BB43-411A-A21F-DB320597808D}"/>
    <dgm:cxn modelId="{18C2CD64-3478-48AD-B5E1-A04E4F065445}" type="presOf" srcId="{009A8BDB-5178-49B9-8126-8311251A0301}" destId="{ED6F6E5F-88CE-49C3-B384-59541464AC46}" srcOrd="0" destOrd="0" presId="urn:microsoft.com/office/officeart/2005/8/layout/process2"/>
    <dgm:cxn modelId="{93B0BB2F-B511-4DD9-85DB-8DAB0959B241}" type="presOf" srcId="{AD3390D1-A629-4345-94C8-8FB87CD46FD4}" destId="{B8A97796-2719-4086-BE35-365B1DD26D7B}" srcOrd="0" destOrd="0" presId="urn:microsoft.com/office/officeart/2005/8/layout/process2"/>
    <dgm:cxn modelId="{133764EE-9C6A-4BA9-9E5D-B6024DF513BA}" srcId="{009A8BDB-5178-49B9-8126-8311251A0301}" destId="{C83EA76F-D3EB-4759-A1A4-0599FE06CD8F}" srcOrd="1" destOrd="0" parTransId="{58E0E782-16C9-475E-B407-C40351AD1DBB}" sibTransId="{CB0E0C31-64FE-40FC-A888-871766584A64}"/>
    <dgm:cxn modelId="{796659C9-5A06-4895-A2A0-16071560E220}" type="presOf" srcId="{F23CD4A1-2B5E-4C2C-B325-7593914040B5}" destId="{AA114611-293C-4BD9-B7DC-7318E9343EB6}" srcOrd="1" destOrd="0" presId="urn:microsoft.com/office/officeart/2005/8/layout/process2"/>
    <dgm:cxn modelId="{C45C79DB-AC8B-491F-9888-20752C79D157}" srcId="{009A8BDB-5178-49B9-8126-8311251A0301}" destId="{AFC48A2A-79CA-4DC3-BBB4-765BE2DC5527}" srcOrd="0" destOrd="0" parTransId="{0E0253B5-78D3-4908-B5E4-7BE7657C949B}" sibTransId="{AD3390D1-A629-4345-94C8-8FB87CD46FD4}"/>
    <dgm:cxn modelId="{B359C376-BB5F-4FBB-A1C9-6E3C981BD279}" type="presOf" srcId="{CB0E0C31-64FE-40FC-A888-871766584A64}" destId="{9F5B4129-41E0-4DF0-8BF7-3B52706EF888}" srcOrd="1" destOrd="0" presId="urn:microsoft.com/office/officeart/2005/8/layout/process2"/>
    <dgm:cxn modelId="{D002CF23-CE02-45C6-8250-2992C11FE8CA}" type="presOf" srcId="{B016E926-BB43-411A-A21F-DB320597808D}" destId="{260A4AD7-2885-4EBE-81C4-054D1F07EA4A}" srcOrd="0" destOrd="0" presId="urn:microsoft.com/office/officeart/2005/8/layout/process2"/>
    <dgm:cxn modelId="{E020DECB-A3EF-4E73-B797-51E46E653762}" type="presOf" srcId="{F23CD4A1-2B5E-4C2C-B325-7593914040B5}" destId="{8F99E9F0-7D5A-4F80-9998-3029106D5C52}" srcOrd="0" destOrd="0" presId="urn:microsoft.com/office/officeart/2005/8/layout/process2"/>
    <dgm:cxn modelId="{2C35C7E1-2FB3-400C-85AE-285E107510FE}" type="presOf" srcId="{AFC48A2A-79CA-4DC3-BBB4-765BE2DC5527}" destId="{700C1C19-D235-40B5-9053-E23569CF1DEA}" srcOrd="0" destOrd="0" presId="urn:microsoft.com/office/officeart/2005/8/layout/process2"/>
    <dgm:cxn modelId="{7E666E7C-35FF-4115-8D46-A7D96F0F599F}" type="presOf" srcId="{CB0E0C31-64FE-40FC-A888-871766584A64}" destId="{E451A973-F940-43CF-B502-73EA3FA38161}" srcOrd="0" destOrd="0" presId="urn:microsoft.com/office/officeart/2005/8/layout/process2"/>
    <dgm:cxn modelId="{63B0366A-5DF0-491D-BE64-162992A79CB3}" type="presOf" srcId="{AD3390D1-A629-4345-94C8-8FB87CD46FD4}" destId="{AD966019-F9A6-4DE5-9B19-B4199328E029}" srcOrd="1" destOrd="0" presId="urn:microsoft.com/office/officeart/2005/8/layout/process2"/>
    <dgm:cxn modelId="{C91ECA7E-4E53-4B73-A810-F4049E9768C9}" type="presOf" srcId="{30822CBA-BD1A-41A4-8DEC-8F4A7B5F74FA}" destId="{273FCA9E-E614-4244-B13C-244A3AF596A1}" srcOrd="0" destOrd="0" presId="urn:microsoft.com/office/officeart/2005/8/layout/process2"/>
    <dgm:cxn modelId="{0BB053EB-F202-4A3E-9535-B2D61175C4E3}" type="presParOf" srcId="{ED6F6E5F-88CE-49C3-B384-59541464AC46}" destId="{700C1C19-D235-40B5-9053-E23569CF1DEA}" srcOrd="0" destOrd="0" presId="urn:microsoft.com/office/officeart/2005/8/layout/process2"/>
    <dgm:cxn modelId="{79828A7F-9D4A-4564-AB79-260A2A857AAF}" type="presParOf" srcId="{ED6F6E5F-88CE-49C3-B384-59541464AC46}" destId="{B8A97796-2719-4086-BE35-365B1DD26D7B}" srcOrd="1" destOrd="0" presId="urn:microsoft.com/office/officeart/2005/8/layout/process2"/>
    <dgm:cxn modelId="{86884D78-324F-4D00-85FB-FE520AB3A929}" type="presParOf" srcId="{B8A97796-2719-4086-BE35-365B1DD26D7B}" destId="{AD966019-F9A6-4DE5-9B19-B4199328E029}" srcOrd="0" destOrd="0" presId="urn:microsoft.com/office/officeart/2005/8/layout/process2"/>
    <dgm:cxn modelId="{C33A855E-58CD-4774-8A4B-C17A92F2EF3B}" type="presParOf" srcId="{ED6F6E5F-88CE-49C3-B384-59541464AC46}" destId="{08D1CB14-C707-48B7-B135-81591F1E6415}" srcOrd="2" destOrd="0" presId="urn:microsoft.com/office/officeart/2005/8/layout/process2"/>
    <dgm:cxn modelId="{D352570A-7BF1-4E65-9036-C5CD49C8CA6C}" type="presParOf" srcId="{ED6F6E5F-88CE-49C3-B384-59541464AC46}" destId="{E451A973-F940-43CF-B502-73EA3FA38161}" srcOrd="3" destOrd="0" presId="urn:microsoft.com/office/officeart/2005/8/layout/process2"/>
    <dgm:cxn modelId="{0CFAB784-B703-47F4-8C25-268374D724B1}" type="presParOf" srcId="{E451A973-F940-43CF-B502-73EA3FA38161}" destId="{9F5B4129-41E0-4DF0-8BF7-3B52706EF888}" srcOrd="0" destOrd="0" presId="urn:microsoft.com/office/officeart/2005/8/layout/process2"/>
    <dgm:cxn modelId="{0E4765BF-0B3E-487A-8FC8-D37B159702C8}" type="presParOf" srcId="{ED6F6E5F-88CE-49C3-B384-59541464AC46}" destId="{E675BA3D-318C-4345-92C2-7C5E0832E094}" srcOrd="4" destOrd="0" presId="urn:microsoft.com/office/officeart/2005/8/layout/process2"/>
    <dgm:cxn modelId="{C9D2266A-83A8-4CE5-86E0-C2EE9FAA85D4}" type="presParOf" srcId="{ED6F6E5F-88CE-49C3-B384-59541464AC46}" destId="{260A4AD7-2885-4EBE-81C4-054D1F07EA4A}" srcOrd="5" destOrd="0" presId="urn:microsoft.com/office/officeart/2005/8/layout/process2"/>
    <dgm:cxn modelId="{97AAA70E-7D0E-4314-9463-E04BE5341649}" type="presParOf" srcId="{260A4AD7-2885-4EBE-81C4-054D1F07EA4A}" destId="{A0E0B12C-73DE-499F-92F9-D43E0E0CCC58}" srcOrd="0" destOrd="0" presId="urn:microsoft.com/office/officeart/2005/8/layout/process2"/>
    <dgm:cxn modelId="{6D1322B5-B2FD-4F6B-9736-2388D92028CF}" type="presParOf" srcId="{ED6F6E5F-88CE-49C3-B384-59541464AC46}" destId="{58337FE7-0EA7-4897-91B3-64F5DDD89AFF}" srcOrd="6" destOrd="0" presId="urn:microsoft.com/office/officeart/2005/8/layout/process2"/>
    <dgm:cxn modelId="{6FAC017F-0F48-4B77-A7FC-F88258130B06}" type="presParOf" srcId="{ED6F6E5F-88CE-49C3-B384-59541464AC46}" destId="{8F99E9F0-7D5A-4F80-9998-3029106D5C52}" srcOrd="7" destOrd="0" presId="urn:microsoft.com/office/officeart/2005/8/layout/process2"/>
    <dgm:cxn modelId="{54C5624D-9F3D-4A94-81E7-BA57434A5897}" type="presParOf" srcId="{8F99E9F0-7D5A-4F80-9998-3029106D5C52}" destId="{AA114611-293C-4BD9-B7DC-7318E9343EB6}" srcOrd="0" destOrd="0" presId="urn:microsoft.com/office/officeart/2005/8/layout/process2"/>
    <dgm:cxn modelId="{4F561135-2153-4F55-884E-1B3348E99D6A}" type="presParOf" srcId="{ED6F6E5F-88CE-49C3-B384-59541464AC46}" destId="{273FCA9E-E614-4244-B13C-244A3AF596A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C1C19-D235-40B5-9053-E23569CF1DEA}">
      <dsp:nvSpPr>
        <dsp:cNvPr id="0" name=""/>
        <dsp:cNvSpPr/>
      </dsp:nvSpPr>
      <dsp:spPr>
        <a:xfrm>
          <a:off x="0" y="6636"/>
          <a:ext cx="2922982" cy="62523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Raw Data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(NCBI GEO/TCGA)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18313" y="24949"/>
        <a:ext cx="2886356" cy="588612"/>
      </dsp:txXfrm>
    </dsp:sp>
    <dsp:sp modelId="{B8A97796-2719-4086-BE35-365B1DD26D7B}">
      <dsp:nvSpPr>
        <dsp:cNvPr id="0" name=""/>
        <dsp:cNvSpPr/>
      </dsp:nvSpPr>
      <dsp:spPr>
        <a:xfrm rot="5400000">
          <a:off x="1344258" y="647506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1377083" y="670953"/>
        <a:ext cx="168815" cy="164125"/>
      </dsp:txXfrm>
    </dsp:sp>
    <dsp:sp modelId="{08D1CB14-C707-48B7-B135-81591F1E6415}">
      <dsp:nvSpPr>
        <dsp:cNvPr id="0" name=""/>
        <dsp:cNvSpPr/>
      </dsp:nvSpPr>
      <dsp:spPr>
        <a:xfrm>
          <a:off x="0" y="944494"/>
          <a:ext cx="2922982" cy="69782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RMA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(Robust Multi-array Average)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0439" y="964933"/>
        <a:ext cx="2882104" cy="656951"/>
      </dsp:txXfrm>
    </dsp:sp>
    <dsp:sp modelId="{E451A973-F940-43CF-B502-73EA3FA38161}">
      <dsp:nvSpPr>
        <dsp:cNvPr id="0" name=""/>
        <dsp:cNvSpPr/>
      </dsp:nvSpPr>
      <dsp:spPr>
        <a:xfrm rot="5400000">
          <a:off x="1344258" y="1657954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1377083" y="1681401"/>
        <a:ext cx="168815" cy="164125"/>
      </dsp:txXfrm>
    </dsp:sp>
    <dsp:sp modelId="{E675BA3D-318C-4345-92C2-7C5E0832E094}">
      <dsp:nvSpPr>
        <dsp:cNvPr id="0" name=""/>
        <dsp:cNvSpPr/>
      </dsp:nvSpPr>
      <dsp:spPr>
        <a:xfrm>
          <a:off x="0" y="1954943"/>
          <a:ext cx="2922982" cy="62523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Quantile Normalization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18313" y="1973256"/>
        <a:ext cx="2886356" cy="588612"/>
      </dsp:txXfrm>
    </dsp:sp>
    <dsp:sp modelId="{260A4AD7-2885-4EBE-81C4-054D1F07EA4A}">
      <dsp:nvSpPr>
        <dsp:cNvPr id="0" name=""/>
        <dsp:cNvSpPr/>
      </dsp:nvSpPr>
      <dsp:spPr>
        <a:xfrm rot="5400000">
          <a:off x="1344258" y="2595813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1377083" y="2619260"/>
        <a:ext cx="168815" cy="164125"/>
      </dsp:txXfrm>
    </dsp:sp>
    <dsp:sp modelId="{58337FE7-0EA7-4897-91B3-64F5DDD89AFF}">
      <dsp:nvSpPr>
        <dsp:cNvPr id="0" name=""/>
        <dsp:cNvSpPr/>
      </dsp:nvSpPr>
      <dsp:spPr>
        <a:xfrm>
          <a:off x="0" y="2892801"/>
          <a:ext cx="2922982" cy="75442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solidFill>
                <a:schemeClr val="tx1"/>
              </a:solidFill>
            </a:rPr>
            <a:t>Disease-related Pathways Data Selection (GSA)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2096" y="2914897"/>
        <a:ext cx="2878790" cy="710233"/>
      </dsp:txXfrm>
    </dsp:sp>
    <dsp:sp modelId="{8F99E9F0-7D5A-4F80-9998-3029106D5C52}">
      <dsp:nvSpPr>
        <dsp:cNvPr id="0" name=""/>
        <dsp:cNvSpPr/>
      </dsp:nvSpPr>
      <dsp:spPr>
        <a:xfrm rot="5400000">
          <a:off x="1344258" y="3670348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1377083" y="3693795"/>
        <a:ext cx="168815" cy="164125"/>
      </dsp:txXfrm>
    </dsp:sp>
    <dsp:sp modelId="{273FCA9E-E614-4244-B13C-244A3AF596A1}">
      <dsp:nvSpPr>
        <dsp:cNvPr id="0" name=""/>
        <dsp:cNvSpPr/>
      </dsp:nvSpPr>
      <dsp:spPr>
        <a:xfrm>
          <a:off x="0" y="3959846"/>
          <a:ext cx="2922982" cy="8250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Homogeneous Clinical  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Data Management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4166" y="3984012"/>
        <a:ext cx="2874650" cy="776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C1C19-D235-40B5-9053-E23569CF1DEA}">
      <dsp:nvSpPr>
        <dsp:cNvPr id="0" name=""/>
        <dsp:cNvSpPr/>
      </dsp:nvSpPr>
      <dsp:spPr>
        <a:xfrm>
          <a:off x="0" y="6636"/>
          <a:ext cx="1973704" cy="62523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Raw Data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(NCBI GEO/TCGA)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18313" y="24949"/>
        <a:ext cx="1937078" cy="588612"/>
      </dsp:txXfrm>
    </dsp:sp>
    <dsp:sp modelId="{B8A97796-2719-4086-BE35-365B1DD26D7B}">
      <dsp:nvSpPr>
        <dsp:cNvPr id="0" name=""/>
        <dsp:cNvSpPr/>
      </dsp:nvSpPr>
      <dsp:spPr>
        <a:xfrm rot="5400000">
          <a:off x="869619" y="647506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670953"/>
        <a:ext cx="168815" cy="164125"/>
      </dsp:txXfrm>
    </dsp:sp>
    <dsp:sp modelId="{08D1CB14-C707-48B7-B135-81591F1E6415}">
      <dsp:nvSpPr>
        <dsp:cNvPr id="0" name=""/>
        <dsp:cNvSpPr/>
      </dsp:nvSpPr>
      <dsp:spPr>
        <a:xfrm>
          <a:off x="0" y="944494"/>
          <a:ext cx="1973704" cy="69782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RMA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(Robust Multi-array Average)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0439" y="964933"/>
        <a:ext cx="1932826" cy="656951"/>
      </dsp:txXfrm>
    </dsp:sp>
    <dsp:sp modelId="{E451A973-F940-43CF-B502-73EA3FA38161}">
      <dsp:nvSpPr>
        <dsp:cNvPr id="0" name=""/>
        <dsp:cNvSpPr/>
      </dsp:nvSpPr>
      <dsp:spPr>
        <a:xfrm rot="5400000">
          <a:off x="869619" y="1657954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1681401"/>
        <a:ext cx="168815" cy="164125"/>
      </dsp:txXfrm>
    </dsp:sp>
    <dsp:sp modelId="{E675BA3D-318C-4345-92C2-7C5E0832E094}">
      <dsp:nvSpPr>
        <dsp:cNvPr id="0" name=""/>
        <dsp:cNvSpPr/>
      </dsp:nvSpPr>
      <dsp:spPr>
        <a:xfrm>
          <a:off x="0" y="1954943"/>
          <a:ext cx="1973704" cy="62523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Quantile Normalization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18313" y="1973256"/>
        <a:ext cx="1937078" cy="588612"/>
      </dsp:txXfrm>
    </dsp:sp>
    <dsp:sp modelId="{260A4AD7-2885-4EBE-81C4-054D1F07EA4A}">
      <dsp:nvSpPr>
        <dsp:cNvPr id="0" name=""/>
        <dsp:cNvSpPr/>
      </dsp:nvSpPr>
      <dsp:spPr>
        <a:xfrm rot="5400000">
          <a:off x="869619" y="2595813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2619260"/>
        <a:ext cx="168815" cy="164125"/>
      </dsp:txXfrm>
    </dsp:sp>
    <dsp:sp modelId="{58337FE7-0EA7-4897-91B3-64F5DDD89AFF}">
      <dsp:nvSpPr>
        <dsp:cNvPr id="0" name=""/>
        <dsp:cNvSpPr/>
      </dsp:nvSpPr>
      <dsp:spPr>
        <a:xfrm>
          <a:off x="0" y="2892801"/>
          <a:ext cx="1973704" cy="75442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solidFill>
                <a:schemeClr val="tx1"/>
              </a:solidFill>
            </a:rPr>
            <a:t>Disease-related Pathways Data Selection (GSA)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2096" y="2914897"/>
        <a:ext cx="1929512" cy="710233"/>
      </dsp:txXfrm>
    </dsp:sp>
    <dsp:sp modelId="{8F99E9F0-7D5A-4F80-9998-3029106D5C52}">
      <dsp:nvSpPr>
        <dsp:cNvPr id="0" name=""/>
        <dsp:cNvSpPr/>
      </dsp:nvSpPr>
      <dsp:spPr>
        <a:xfrm rot="5400000">
          <a:off x="869619" y="3670348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3693795"/>
        <a:ext cx="168815" cy="164125"/>
      </dsp:txXfrm>
    </dsp:sp>
    <dsp:sp modelId="{273FCA9E-E614-4244-B13C-244A3AF596A1}">
      <dsp:nvSpPr>
        <dsp:cNvPr id="0" name=""/>
        <dsp:cNvSpPr/>
      </dsp:nvSpPr>
      <dsp:spPr>
        <a:xfrm>
          <a:off x="0" y="3959846"/>
          <a:ext cx="1973704" cy="8250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Homogeneous Clinical  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Data Management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4166" y="3984012"/>
        <a:ext cx="1925372" cy="776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1F88-6EB2-4A32-A98E-46DE27DB7CB6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36EF-1543-4AE7-9FFC-C5F9A8CA2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6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E9E3F-1851-415D-8396-CE04AD448D16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4FA77-D9BF-465B-86D8-F5F4038B9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3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FA77-D9BF-465B-86D8-F5F4038B92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1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FA77-D9BF-465B-86D8-F5F4038B92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FA77-D9BF-465B-86D8-F5F4038B92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4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0D3434-3677-4ECC-9F15-8A3864676645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8A21-D970-4C4D-9FAD-EECDB54FD220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4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D578-8E7D-4431-B509-11A728C8E378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1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65F4-8D01-4604-8F03-ECFFF83E4C57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9C9B-C8A2-466C-B800-B9FD66F63CA6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6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CABC-D1A9-4638-BC23-A5FA717EDF82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A3A7-8F4A-4FEF-BF9A-EFB2ACB0D676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5B5B-1EEE-417C-9C69-D4B4385244CC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2CC4-8685-4BF3-9487-36E203781386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0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3F6C-0C97-4B7F-86BB-D392FE039419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F9B0-0BF8-4B66-9351-D29DB5B427B1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7E8B687-8531-4160-8C27-1C033AD7129E}" type="datetime1">
              <a:rPr lang="en-US" altLang="zh-TW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20.png"/><Relationship Id="rId4" Type="http://schemas.openxmlformats.org/officeDocument/2006/relationships/image" Target="../media/image41.png"/><Relationship Id="rId9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51.png"/><Relationship Id="rId5" Type="http://schemas.openxmlformats.org/officeDocument/2006/relationships/image" Target="../media/image360.png"/><Relationship Id="rId15" Type="http://schemas.openxmlformats.org/officeDocument/2006/relationships/image" Target="../media/image46.png"/><Relationship Id="rId10" Type="http://schemas.openxmlformats.org/officeDocument/2006/relationships/image" Target="../media/image45.png"/><Relationship Id="rId9" Type="http://schemas.openxmlformats.org/officeDocument/2006/relationships/image" Target="../media/image42.png"/><Relationship Id="rId1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25.JPG"/><Relationship Id="rId7" Type="http://schemas.openxmlformats.org/officeDocument/2006/relationships/image" Target="../media/image42.png"/><Relationship Id="rId12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Relationship Id="rId1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7" Type="http://schemas.openxmlformats.org/officeDocument/2006/relationships/image" Target="../media/image390.png"/><Relationship Id="rId12" Type="http://schemas.microsoft.com/office/2007/relationships/hdphoto" Target="../media/hdphoto1.wdp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3.png"/><Relationship Id="rId5" Type="http://schemas.openxmlformats.org/officeDocument/2006/relationships/image" Target="../media/image50.JPG"/><Relationship Id="rId10" Type="http://schemas.openxmlformats.org/officeDocument/2006/relationships/image" Target="../media/image25.JPG"/><Relationship Id="rId4" Type="http://schemas.openxmlformats.org/officeDocument/2006/relationships/image" Target="../media/image420.png"/><Relationship Id="rId9" Type="http://schemas.openxmlformats.org/officeDocument/2006/relationships/image" Target="../media/image5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50.JPG"/><Relationship Id="rId7" Type="http://schemas.openxmlformats.org/officeDocument/2006/relationships/image" Target="../media/image39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5.JPG"/><Relationship Id="rId9" Type="http://schemas.openxmlformats.org/officeDocument/2006/relationships/image" Target="../media/image5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NUL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1" y="222423"/>
            <a:ext cx="11740695" cy="642403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-1664043" y="486032"/>
            <a:ext cx="15289427" cy="5920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237" y="2672653"/>
            <a:ext cx="7855527" cy="1306325"/>
          </a:xfrm>
        </p:spPr>
        <p:txBody>
          <a:bodyPr>
            <a:noAutofit/>
          </a:bodyPr>
          <a:lstStyle/>
          <a:p>
            <a:r>
              <a:rPr lang="en-US" altLang="zh-TW" sz="3600" cap="none" dirty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Statistical </a:t>
            </a:r>
            <a:r>
              <a:rPr lang="en-US" altLang="zh-TW" sz="3600" cap="none" dirty="0" smtClean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Evaluation for Methods </a:t>
            </a:r>
            <a:r>
              <a:rPr lang="en-US" altLang="zh-TW" sz="3600" cap="none" dirty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altLang="zh-TW" sz="3600" cap="none" dirty="0" smtClean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Gene-set </a:t>
            </a:r>
            <a:r>
              <a:rPr lang="en-US" altLang="zh-TW" sz="3600" cap="none" dirty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Analysis </a:t>
            </a:r>
            <a:r>
              <a:rPr lang="en-US" altLang="zh-TW" sz="3600" cap="none" dirty="0" smtClean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with</a:t>
            </a:r>
            <a:r>
              <a:rPr lang="zh-TW" altLang="en-US" sz="3600" cap="none" dirty="0" smtClean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TW" sz="3600" cap="none" dirty="0" smtClean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Multivariate </a:t>
            </a:r>
            <a:r>
              <a:rPr lang="en-US" altLang="zh-TW" sz="3600" cap="none" dirty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Non-normal Scenarios</a:t>
            </a:r>
            <a:br>
              <a:rPr lang="en-US" altLang="zh-TW" sz="3600" cap="none" dirty="0">
                <a:ln w="0"/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</a:br>
            <a:endParaRPr lang="zh-TW" altLang="en-US" sz="3600" cap="none" dirty="0">
              <a:ln w="0"/>
              <a:solidFill>
                <a:srgbClr val="7030A0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712070" y="3847988"/>
            <a:ext cx="8767860" cy="138816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4F60"/>
                </a:solidFill>
              </a:rPr>
              <a:t>Speaker: CHI-HSUAN HO</a:t>
            </a:r>
          </a:p>
          <a:p>
            <a:r>
              <a:rPr lang="en-US" altLang="zh-TW" b="1" dirty="0">
                <a:solidFill>
                  <a:srgbClr val="004F60"/>
                </a:solidFill>
              </a:rPr>
              <a:t>Advisor: </a:t>
            </a:r>
            <a:r>
              <a:rPr lang="en-US" altLang="zh-TW" b="1" dirty="0" err="1">
                <a:solidFill>
                  <a:srgbClr val="004F60"/>
                </a:solidFill>
              </a:rPr>
              <a:t>Chuhsing</a:t>
            </a:r>
            <a:r>
              <a:rPr lang="en-US" altLang="zh-TW" b="1" dirty="0">
                <a:solidFill>
                  <a:srgbClr val="004F60"/>
                </a:solidFill>
              </a:rPr>
              <a:t> Kate Hsiao</a:t>
            </a:r>
            <a:endParaRPr lang="en-US" altLang="zh-TW" b="1" dirty="0" smtClean="0">
              <a:solidFill>
                <a:srgbClr val="004F6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129577" y="-1337481"/>
            <a:ext cx="14436883" cy="10415517"/>
            <a:chOff x="-1129577" y="-1337481"/>
            <a:chExt cx="14436883" cy="10415517"/>
          </a:xfrm>
        </p:grpSpPr>
        <p:sp>
          <p:nvSpPr>
            <p:cNvPr id="10" name="矩形 9"/>
            <p:cNvSpPr/>
            <p:nvPr/>
          </p:nvSpPr>
          <p:spPr>
            <a:xfrm>
              <a:off x="-1129577" y="-1337481"/>
              <a:ext cx="1351128" cy="10263117"/>
            </a:xfrm>
            <a:prstGeom prst="rect">
              <a:avLst/>
            </a:prstGeom>
            <a:solidFill>
              <a:srgbClr val="004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956178" y="-1185081"/>
              <a:ext cx="1351128" cy="10263117"/>
            </a:xfrm>
            <a:prstGeom prst="rect">
              <a:avLst/>
            </a:prstGeom>
            <a:solidFill>
              <a:srgbClr val="004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3381808"/>
            <a:ext cx="9810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965" y="1223237"/>
            <a:ext cx="33806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normality </a:t>
            </a:r>
            <a:r>
              <a:rPr lang="en-US" altLang="ko-KR" sz="2800" b="1" dirty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est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2763" y="1788325"/>
                <a:ext cx="1096615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 smtClean="0"/>
                  <a:t>Data are </a:t>
                </a:r>
                <a:r>
                  <a:rPr lang="en-US" altLang="zh-TW" sz="2000" dirty="0"/>
                  <a:t>normally </a:t>
                </a:r>
                <a:r>
                  <a:rPr lang="en-US" altLang="zh-TW" sz="2000" dirty="0" smtClean="0"/>
                  <a:t>distributed.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50000"/>
                  </a:lnSpc>
                  <a:spcAft>
                    <a:spcPts val="600"/>
                  </a:spcAft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>
                    <a:solidFill>
                      <a:prstClr val="black"/>
                    </a:solidFill>
                  </a:rPr>
                  <a:t>Problem: </a:t>
                </a:r>
                <a:r>
                  <a:rPr lang="en-US" altLang="zh-TW" sz="2000" dirty="0"/>
                  <a:t>S</a:t>
                </a:r>
                <a:r>
                  <a:rPr lang="en-US" altLang="zh-TW" sz="2000" dirty="0" smtClean="0"/>
                  <a:t>ingular matrix 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en-US" altLang="zh-TW" sz="2000" dirty="0"/>
              </a:p>
              <a:p>
                <a:pPr lvl="0"/>
                <a:r>
                  <a:rPr lang="en-US" altLang="zh-TW" sz="20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/>
                  <a:t>Sample </a:t>
                </a:r>
                <a:r>
                  <a:rPr lang="en-US" altLang="zh-TW" sz="2000" dirty="0"/>
                  <a:t>4</a:t>
                </a:r>
                <a:r>
                  <a:rPr lang="en-US" altLang="zh-TW" sz="2000" dirty="0" smtClean="0"/>
                  <a:t> genes from each pathway to test </a:t>
                </a:r>
                <a:r>
                  <a:rPr lang="en-US" altLang="zh-TW" sz="2000" dirty="0"/>
                  <a:t>(</a:t>
                </a:r>
                <a:r>
                  <a:rPr lang="en-US" altLang="zh-TW" sz="2000" dirty="0" smtClean="0"/>
                  <a:t>repeat 500 times)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63" y="1788325"/>
                <a:ext cx="10966151" cy="4555093"/>
              </a:xfrm>
              <a:prstGeom prst="rect">
                <a:avLst/>
              </a:prstGeom>
              <a:blipFill>
                <a:blip r:embed="rId3"/>
                <a:stretch>
                  <a:fillRect l="-500" t="-668" b="-13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213900"/>
                  </p:ext>
                </p:extLst>
              </p:nvPr>
            </p:nvGraphicFramePr>
            <p:xfrm>
              <a:off x="1179124" y="2355590"/>
              <a:ext cx="9717475" cy="300302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5736577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980898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28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434150">
                    <a:tc>
                      <a:txBody>
                        <a:bodyPr/>
                        <a:lstStyle/>
                        <a:p>
                          <a:pPr marL="342900" lvl="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Henze-Zirkler’s test</a:t>
                          </a:r>
                        </a:p>
                        <a:p>
                          <a:pPr marL="0" lv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/>
                            <a:t>T</a:t>
                          </a:r>
                          <a:r>
                            <a:rPr lang="en-US" altLang="zh-TW" sz="2000" dirty="0" smtClean="0"/>
                            <a:t>est the expected distance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b="0" dirty="0" smtClean="0">
                              <a:solidFill>
                                <a:prstClr val="black"/>
                              </a:solidFill>
                            </a:rPr>
                            <a:t>    </a:t>
                          </a:r>
                          <a:r>
                            <a:rPr lang="en-US" altLang="zh-TW" sz="2000" b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𝑀𝑉𝑁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000" dirty="0" smtClean="0"/>
                            <a:t>.</a:t>
                          </a:r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One-sample</a:t>
                          </a:r>
                          <a:r>
                            <a:rPr lang="en-US" altLang="zh-TW" sz="2000" b="1" dirty="0"/>
                            <a:t> </a:t>
                          </a:r>
                          <a:r>
                            <a:rPr lang="en-US" altLang="zh-TW" sz="2000" b="1" dirty="0" smtClean="0"/>
                            <a:t>energy test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/>
                            <a:t>Detect the expected </a:t>
                          </a:r>
                          <a:r>
                            <a:rPr lang="en-US" altLang="zh-TW" sz="2000" dirty="0"/>
                            <a:t>Euclidean </a:t>
                          </a:r>
                          <a:r>
                            <a:rPr lang="en-US" altLang="zh-TW" sz="2000" dirty="0" smtClean="0"/>
                            <a:t>distance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𝑀𝑉𝑁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</a:t>
                          </a:r>
                          <a:endParaRPr lang="zh-TW" altLang="en-US" sz="21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07051" marR="107051" marT="53525" marB="53525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Mardia’s test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Examine the </a:t>
                          </a:r>
                          <a:r>
                            <a:rPr lang="en-US" altLang="zh-TW" sz="2000" dirty="0" smtClean="0"/>
                            <a:t>multivariate 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</a:pPr>
                          <a:r>
                            <a:rPr lang="en-US" altLang="zh-TW" sz="2000" baseline="0" dirty="0" smtClean="0"/>
                            <a:t>    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skewness and</a:t>
                          </a:r>
                          <a:r>
                            <a:rPr lang="en-US" altLang="zh-TW" sz="200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kurtosis</a:t>
                          </a:r>
                          <a:r>
                            <a:rPr lang="en-US" altLang="zh-TW" sz="2000" dirty="0" smtClean="0"/>
                            <a:t>.</a:t>
                          </a:r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Royston’s test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/>
                            <a:t>Use the </a:t>
                          </a:r>
                          <a:r>
                            <a:rPr lang="en-US" altLang="zh-TW" sz="2000" dirty="0"/>
                            <a:t>multivariate </a:t>
                          </a:r>
                          <a:r>
                            <a:rPr lang="en-US" altLang="zh-TW" sz="2000" dirty="0" smtClean="0"/>
                            <a:t>version of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Shapiro-Wilk/Shapiro-</a:t>
                          </a:r>
                          <a:r>
                            <a:rPr lang="en-US" altLang="zh-TW" sz="2000" dirty="0" err="1" smtClean="0">
                              <a:solidFill>
                                <a:srgbClr val="FF0000"/>
                              </a:solidFill>
                            </a:rPr>
                            <a:t>Francia</a:t>
                          </a:r>
                          <a:r>
                            <a:rPr lang="en-US" altLang="zh-TW" sz="2000" dirty="0" smtClean="0"/>
                            <a:t>.</a:t>
                          </a:r>
                        </a:p>
                      </a:txBody>
                      <a:tcPr marL="107051" marR="107051" marT="53525" marB="53525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213900"/>
                  </p:ext>
                </p:extLst>
              </p:nvPr>
            </p:nvGraphicFramePr>
            <p:xfrm>
              <a:off x="1179124" y="2355590"/>
              <a:ext cx="9717475" cy="300302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5736577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980898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42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256069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 anchor="ctr">
                        <a:blipFill>
                          <a:blip r:embed="rId4"/>
                          <a:stretch>
                            <a:fillRect t="-18527" r="-69533" b="-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 anchor="ctr">
                        <a:blipFill>
                          <a:blip r:embed="rId4"/>
                          <a:stretch>
                            <a:fillRect l="-144257" t="-18527" r="-306" b="-4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30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021" t="11388" r="1902" b="3212"/>
          <a:stretch/>
        </p:blipFill>
        <p:spPr>
          <a:xfrm>
            <a:off x="5560357" y="1754840"/>
            <a:ext cx="6380632" cy="4658273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8008" y="2328786"/>
                <a:ext cx="6770072" cy="412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X: Rejection percentage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recject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/ 500)</a:t>
                </a:r>
              </a:p>
              <a:p>
                <a:r>
                  <a:rPr lang="en-US" altLang="zh-TW" sz="2000" dirty="0" smtClean="0"/>
                  <a:t>      Y: Normality test</a:t>
                </a:r>
              </a:p>
              <a:p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Block: </a:t>
                </a:r>
                <a:r>
                  <a:rPr lang="en-US" altLang="zh-TW" sz="2000" dirty="0" smtClean="0"/>
                  <a:t>Pathway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Dot: </a:t>
                </a:r>
                <a:r>
                  <a:rPr lang="en-US" altLang="zh-TW" sz="2000" dirty="0"/>
                  <a:t>T</a:t>
                </a:r>
                <a:r>
                  <a:rPr lang="en-US" altLang="zh-TW" sz="2000" dirty="0" smtClean="0"/>
                  <a:t>est result for each pathway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CS &amp; ADJ: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2000" dirty="0" smtClean="0"/>
                  <a:t>, paired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          is based on 10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N</a:t>
                </a:r>
                <a:r>
                  <a:rPr lang="en-US" altLang="zh-TW" sz="2000" dirty="0" smtClean="0"/>
                  <a:t>o </a:t>
                </a:r>
                <a:r>
                  <a:rPr lang="en-US" altLang="zh-TW" sz="2000" dirty="0"/>
                  <a:t>sufficient evidence </a:t>
                </a:r>
                <a:r>
                  <a:rPr lang="en-US" altLang="zh-TW" sz="2000" dirty="0" smtClean="0"/>
                  <a:t>to show data </a:t>
                </a:r>
              </a:p>
              <a:p>
                <a:r>
                  <a:rPr lang="en-US" altLang="zh-TW" sz="2000" dirty="0" smtClean="0"/>
                  <a:t>      is </a:t>
                </a:r>
                <a:r>
                  <a:rPr lang="en-US" altLang="zh-TW" sz="2000" dirty="0"/>
                  <a:t>not </a:t>
                </a:r>
                <a:r>
                  <a:rPr lang="en-US" altLang="zh-TW" sz="2000" dirty="0" smtClean="0"/>
                  <a:t>normally (</a:t>
                </a:r>
                <a:r>
                  <a:rPr lang="en-US" altLang="zh-TW" sz="2000" dirty="0"/>
                  <a:t>log-normally) </a:t>
                </a:r>
                <a:r>
                  <a:rPr lang="en-US" altLang="zh-TW" sz="2000" dirty="0" smtClean="0"/>
                  <a:t>distributed</a:t>
                </a:r>
                <a:r>
                  <a:rPr lang="en-US" altLang="zh-TW" sz="2000" dirty="0"/>
                  <a:t>.</a:t>
                </a:r>
                <a:endParaRPr lang="en-US" altLang="zh-TW" sz="2000" dirty="0" smtClean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8" y="2328786"/>
                <a:ext cx="6770072" cy="4121834"/>
              </a:xfrm>
              <a:prstGeom prst="rect">
                <a:avLst/>
              </a:prstGeom>
              <a:blipFill>
                <a:blip r:embed="rId3"/>
                <a:stretch>
                  <a:fillRect l="-810" t="-592" b="-17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5" t="34950" r="16386" b="58918"/>
          <a:stretch/>
        </p:blipFill>
        <p:spPr>
          <a:xfrm>
            <a:off x="1122895" y="5067023"/>
            <a:ext cx="451828" cy="49589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4965" y="1430641"/>
            <a:ext cx="489775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Colorectal cancer data result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5722" r="20022" b="2366"/>
          <a:stretch/>
        </p:blipFill>
        <p:spPr>
          <a:xfrm>
            <a:off x="5527963" y="1780316"/>
            <a:ext cx="6420641" cy="465840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279338" y="5070763"/>
            <a:ext cx="3654366" cy="1518189"/>
            <a:chOff x="7119314" y="1391449"/>
            <a:chExt cx="3217107" cy="133653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5" t="4810" r="1792" b="74174"/>
            <a:stretch/>
          </p:blipFill>
          <p:spPr>
            <a:xfrm>
              <a:off x="7119314" y="1391449"/>
              <a:ext cx="1668339" cy="124417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5" t="26205" r="2348" b="49844"/>
            <a:stretch/>
          </p:blipFill>
          <p:spPr>
            <a:xfrm>
              <a:off x="8719063" y="1391449"/>
              <a:ext cx="1617358" cy="1336532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728008" y="2328786"/>
            <a:ext cx="5351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CS: 47,    CN: 116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         is based on 50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         </a:t>
            </a:r>
            <a:r>
              <a:rPr lang="en-US" altLang="zh-TW" sz="2000" dirty="0"/>
              <a:t>is based on </a:t>
            </a:r>
            <a:r>
              <a:rPr lang="en-US" altLang="zh-TW" sz="2000" dirty="0" smtClean="0"/>
              <a:t>100 </a:t>
            </a:r>
            <a:r>
              <a:rPr lang="en-US" altLang="zh-TW" sz="2000" dirty="0"/>
              <a:t>samples.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ata is 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normally (</a:t>
            </a:r>
            <a:r>
              <a:rPr lang="en-US" altLang="zh-TW" sz="2000" dirty="0"/>
              <a:t>log-normally) </a:t>
            </a:r>
          </a:p>
          <a:p>
            <a:r>
              <a:rPr lang="en-US" altLang="zh-TW" sz="2000" dirty="0" smtClean="0"/>
              <a:t>      distributed</a:t>
            </a:r>
            <a:r>
              <a:rPr lang="en-US" altLang="zh-TW" sz="2000" dirty="0"/>
              <a:t>.</a:t>
            </a:r>
            <a:endParaRPr lang="en-US" altLang="zh-TW" sz="2000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5" t="34950" r="16386" b="58918"/>
          <a:stretch/>
        </p:blipFill>
        <p:spPr>
          <a:xfrm>
            <a:off x="1136342" y="2891034"/>
            <a:ext cx="451828" cy="49589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0" t="42660" r="16441" b="51208"/>
          <a:stretch/>
        </p:blipFill>
        <p:spPr>
          <a:xfrm>
            <a:off x="1136342" y="3482164"/>
            <a:ext cx="451828" cy="49589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4965" y="1430641"/>
            <a:ext cx="456182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Ovarian cancer data result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4" y="2750820"/>
            <a:ext cx="8797634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 Statistical Evaluation for GSA Methods</a:t>
            </a:r>
          </a:p>
        </p:txBody>
      </p:sp>
    </p:spTree>
    <p:extLst>
      <p:ext uri="{BB962C8B-B14F-4D97-AF65-F5344CB8AC3E}">
        <p14:creationId xmlns:p14="http://schemas.microsoft.com/office/powerpoint/2010/main" val="35067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52765" y="406773"/>
            <a:ext cx="868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 Statistical Evaluation for GSA Methods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4756" y="1750243"/>
                <a:ext cx="10483127" cy="488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Scenario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TW" sz="2000" dirty="0" smtClean="0"/>
                  <a:t> MVN (multivariate normal distribution)</a:t>
                </a:r>
                <a:endParaRPr lang="en-US" altLang="zh-TW" sz="2000" dirty="0"/>
              </a:p>
              <a:p>
                <a:pPr>
                  <a:spcBef>
                    <a:spcPts val="3000"/>
                  </a:spcBef>
                  <a:spcAft>
                    <a:spcPts val="1200"/>
                  </a:spcAft>
                </a:pPr>
                <a:r>
                  <a:rPr lang="en-US" altLang="zh-TW" sz="16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𝐶𝑜𝑛𝑡𝑟𝑜𝑙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000" dirty="0" smtClean="0">
                    <a:ea typeface="Cambria Math" panose="02040503050406030204" pitchFamily="18" charset="0"/>
                  </a:rPr>
                  <a:t>      </a:t>
                </a:r>
              </a:p>
              <a:p>
                <a:pPr>
                  <a:spcBef>
                    <a:spcPts val="3000"/>
                  </a:spcBef>
                  <a:spcAft>
                    <a:spcPts val="1200"/>
                  </a:spcAft>
                </a:pP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TW" sz="20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>
                    <a:ea typeface="Cambria Math" panose="02040503050406030204" pitchFamily="18" charset="0"/>
                  </a:rPr>
                  <a:t>Scenario 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 MVT (multivariate t-distribution)</a:t>
                </a:r>
              </a:p>
              <a:p>
                <a:pPr>
                  <a:spcBef>
                    <a:spcPts val="3000"/>
                  </a:spcBef>
                  <a:spcAft>
                    <a:spcPts val="1200"/>
                  </a:spcAft>
                </a:pPr>
                <a:r>
                  <a:rPr lang="en-US" altLang="zh-TW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𝐶𝑜𝑛𝑡𝑟𝑜𝑙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altLang="zh-TW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𝐶𝑎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′=</m:t>
                        </m:r>
                        <m:r>
                          <a:rPr lang="en-US" altLang="zh-TW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TW" sz="16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" y="1750243"/>
                <a:ext cx="10483127" cy="4880375"/>
              </a:xfrm>
              <a:prstGeom prst="rect">
                <a:avLst/>
              </a:prstGeom>
              <a:blipFill>
                <a:blip r:embed="rId2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434965" y="1244339"/>
            <a:ext cx="38264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Settings of Scenarios: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29161" y="3865525"/>
            <a:ext cx="1304456" cy="668645"/>
          </a:xfrm>
          <a:prstGeom prst="rect">
            <a:avLst/>
          </a:prstGeom>
          <a:solidFill>
            <a:srgbClr val="FFBF8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028440" y="4015388"/>
                <a:ext cx="13125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0" y="4015388"/>
                <a:ext cx="1312539" cy="391646"/>
              </a:xfrm>
              <a:prstGeom prst="rect">
                <a:avLst/>
              </a:prstGeom>
              <a:blipFill>
                <a:blip r:embed="rId3"/>
                <a:stretch>
                  <a:fillRect l="-3721" t="-9375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6754027" y="3865525"/>
            <a:ext cx="1515738" cy="668645"/>
          </a:xfrm>
          <a:prstGeom prst="rect">
            <a:avLst/>
          </a:prstGeom>
          <a:solidFill>
            <a:srgbClr val="FFBF8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809481" y="4011077"/>
                <a:ext cx="140230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81" y="4011077"/>
                <a:ext cx="1402307" cy="391646"/>
              </a:xfrm>
              <a:prstGeom prst="rect">
                <a:avLst/>
              </a:prstGeom>
              <a:blipFill>
                <a:blip r:embed="rId4"/>
                <a:stretch>
                  <a:fillRect l="-3478" t="-9375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9896512" y="5623507"/>
            <a:ext cx="1543662" cy="668645"/>
          </a:xfrm>
          <a:prstGeom prst="rect">
            <a:avLst/>
          </a:prstGeom>
          <a:solidFill>
            <a:srgbClr val="FFBF8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9917622" y="5760708"/>
                <a:ext cx="149207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622" y="5760708"/>
                <a:ext cx="1492076" cy="391646"/>
              </a:xfrm>
              <a:prstGeom prst="rect">
                <a:avLst/>
              </a:prstGeom>
              <a:blipFill>
                <a:blip r:embed="rId5"/>
                <a:stretch>
                  <a:fillRect l="-3265" t="-9375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8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52765" y="406773"/>
            <a:ext cx="868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 Statistical Evaluation for GSA Methods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4763" y="1752810"/>
                <a:ext cx="9589624" cy="4513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Scenario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IV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</a:t>
                </a:r>
                <a:r>
                  <a:rPr lang="en-US" altLang="zh-TW" sz="2000" dirty="0" smtClean="0"/>
                  <a:t>: </a:t>
                </a:r>
                <a:r>
                  <a:rPr lang="en-US" altLang="zh-TW" sz="2000" dirty="0"/>
                  <a:t>Mix </a:t>
                </a:r>
                <a:r>
                  <a:rPr lang="en-US" altLang="zh-TW" sz="2000" dirty="0" smtClean="0"/>
                  <a:t>of MVN (mixture of multivariate normal distribution)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𝑜𝑛𝑡𝑟𝑜𝑙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 </m:t>
                    </m:r>
                    <m:f>
                      <m:f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zh-TW" sz="16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zh-TW" sz="16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f>
                      <m:fPr>
                        <m:ctrlPr>
                          <a:rPr lang="zh-TW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zh-TW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TW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zh-TW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d>
                      <m:dPr>
                        <m:ctrlPr>
                          <a:rPr lang="zh-TW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TW" sz="2000" dirty="0" smtClean="0"/>
              </a:p>
              <a:p>
                <a:pPr>
                  <a:lnSpc>
                    <a:spcPct val="300000"/>
                  </a:lnSpc>
                </a:pPr>
                <a:r>
                  <a:rPr lang="en-US" altLang="zh-TW" sz="2000" b="1" dirty="0" smtClean="0"/>
                  <a:t>  </a:t>
                </a:r>
                <a:endParaRPr lang="en-US" altLang="zh-TW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63" y="1752810"/>
                <a:ext cx="9589624" cy="4513543"/>
              </a:xfrm>
              <a:prstGeom prst="rect">
                <a:avLst/>
              </a:prstGeo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434965" y="1244339"/>
            <a:ext cx="38264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Settings of Scenarios: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518578" y="5626048"/>
                <a:ext cx="1877870" cy="668645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TW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TW" dirty="0" smtClean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0.9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578" y="5626048"/>
                <a:ext cx="1877870" cy="668645"/>
              </a:xfrm>
              <a:prstGeom prst="rect">
                <a:avLst/>
              </a:prstGeom>
              <a:blipFill>
                <a:blip r:embed="rId3"/>
                <a:stretch>
                  <a:fillRect t="-4464"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1496104" y="5751461"/>
            <a:ext cx="46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IV.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801517" y="5626048"/>
                <a:ext cx="1877870" cy="668645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TW" b="1" dirty="0" smtClean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=0.1,  0.9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17" y="5626048"/>
                <a:ext cx="1877870" cy="668645"/>
              </a:xfrm>
              <a:prstGeom prst="rect">
                <a:avLst/>
              </a:prstGeom>
              <a:blipFill>
                <a:blip r:embed="rId4"/>
                <a:stretch>
                  <a:fillRect t="-4464"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4826979" y="5762056"/>
            <a:ext cx="37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8084456" y="5626048"/>
                <a:ext cx="1877870" cy="668645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TW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TW" dirty="0" smtClean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=0.1,  0.9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56" y="5626048"/>
                <a:ext cx="1877870" cy="668645"/>
              </a:xfrm>
              <a:prstGeom prst="rect">
                <a:avLst/>
              </a:prstGeom>
              <a:blipFill>
                <a:blip r:embed="rId5"/>
                <a:stretch>
                  <a:fillRect t="-4464"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8078429" y="576493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8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7185" y="1795467"/>
                <a:ext cx="11476433" cy="432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Case vs. Control (CS </a:t>
                </a:r>
                <a:r>
                  <a:rPr lang="en-US" altLang="zh-TW" sz="2000" dirty="0"/>
                  <a:t>vs. </a:t>
                </a:r>
                <a:r>
                  <a:rPr lang="en-US" altLang="zh-TW" sz="2000" dirty="0" smtClean="0"/>
                  <a:t>CN, Cancer vs. Normal)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35</a:t>
                </a:r>
                <a:r>
                  <a:rPr lang="en-US" altLang="zh-TW" sz="2000" dirty="0" smtClean="0"/>
                  <a:t> people for each group                                     Number of genes for each person: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30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DE: A difference vector (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altLang="zh-TW" sz="2000" dirty="0" smtClean="0"/>
                  <a:t>) is added to the mean of cancer groups.</a:t>
                </a:r>
              </a:p>
              <a:p>
                <a:pPr marL="742950" lvl="1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b="1" dirty="0" smtClean="0"/>
                  <a:t>A. </a:t>
                </a:r>
                <a:r>
                  <a:rPr lang="en-US" altLang="zh-TW" sz="2000" dirty="0" smtClean="0"/>
                  <a:t>Every gene has same difference (elements in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altLang="zh-TW" sz="2000" dirty="0" smtClean="0"/>
                  <a:t> are all the same). </a:t>
                </a:r>
                <a:endParaRPr lang="en-US" altLang="zh-TW" sz="2000" dirty="0"/>
              </a:p>
              <a:p>
                <a:pPr lvl="2">
                  <a:spcBef>
                    <a:spcPts val="1800"/>
                  </a:spcBef>
                </a:pPr>
                <a:r>
                  <a:rPr lang="en-US" altLang="zh-TW" sz="2000" dirty="0" smtClean="0"/>
                  <a:t>   e.g.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b="1" dirty="0" smtClean="0"/>
                  <a:t> 0 </a:t>
                </a:r>
                <a:r>
                  <a:rPr lang="en-US" altLang="zh-TW" sz="2000" dirty="0" smtClean="0"/>
                  <a:t>(Type I error rate),   </a:t>
                </a:r>
                <a:r>
                  <a:rPr lang="en-US" altLang="zh-TW" sz="2000" b="1" dirty="0" smtClean="0"/>
                  <a:t>0.5 </a:t>
                </a:r>
                <a:r>
                  <a:rPr lang="en-US" altLang="zh-TW" sz="2000" dirty="0" smtClean="0"/>
                  <a:t>(Power)</a:t>
                </a:r>
              </a:p>
              <a:p>
                <a:pPr marL="742950" lvl="1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b="1" dirty="0" smtClean="0"/>
                  <a:t>B. </a:t>
                </a:r>
                <a:r>
                  <a:rPr lang="en-US" altLang="zh-TW" sz="2000" dirty="0" smtClean="0"/>
                  <a:t>Not all genes have same difference </a:t>
                </a:r>
                <a:r>
                  <a:rPr lang="en-US" altLang="zh-TW" sz="2000" dirty="0"/>
                  <a:t>(elements in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altLang="zh-TW" sz="2000" dirty="0"/>
                  <a:t> are </a:t>
                </a:r>
                <a:r>
                  <a:rPr lang="en-US" altLang="zh-TW" sz="2000" dirty="0" smtClean="0"/>
                  <a:t>different).  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TW" sz="2000" dirty="0" smtClean="0"/>
                  <a:t>            e.g</a:t>
                </a:r>
                <a:r>
                  <a:rPr lang="en-US" altLang="zh-TW" sz="2000" dirty="0"/>
                  <a:t>.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zh-TW" sz="2000" b="1" dirty="0"/>
                  <a:t> </a:t>
                </a:r>
                <a:r>
                  <a:rPr lang="en-US" altLang="zh-TW" sz="2000" dirty="0" smtClean="0"/>
                  <a:t>genes</a:t>
                </a:r>
                <a:r>
                  <a:rPr lang="en-US" altLang="zh-TW" sz="2000" b="1" dirty="0"/>
                  <a:t>,</a:t>
                </a:r>
                <a:r>
                  <a:rPr lang="en-US" altLang="zh-TW" sz="2000" b="1" dirty="0" smtClean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.5</m:t>
                        </m:r>
                      </m:sub>
                    </m:sSub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altLang="zh-TW" sz="2000" dirty="0" smtClean="0"/>
                  <a:t> genes) ,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000" b="1" dirty="0"/>
                  <a:t> </a:t>
                </a:r>
                <a:r>
                  <a:rPr lang="en-US" altLang="zh-TW" sz="2000" dirty="0" smtClean="0"/>
                  <a:t>genes,</a:t>
                </a:r>
                <a:r>
                  <a:rPr lang="en-US" altLang="zh-TW" sz="20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000" b="1" dirty="0"/>
                  <a:t> </a:t>
                </a:r>
                <a:r>
                  <a:rPr lang="en-US" altLang="zh-TW" sz="2000" dirty="0" smtClean="0"/>
                  <a:t>genes,</a:t>
                </a:r>
                <a:r>
                  <a:rPr lang="en-US" altLang="zh-TW" sz="2000" b="1" dirty="0" smtClean="0"/>
                  <a:t> </a:t>
                </a: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genes)   </a:t>
                </a:r>
                <a:endParaRPr lang="en-US" altLang="zh-TW" sz="2000" dirty="0"/>
              </a:p>
              <a:p>
                <a:pPr marL="285750" indent="-285750">
                  <a:lnSpc>
                    <a:spcPct val="15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Replication for each setting: 1000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85" y="1795467"/>
                <a:ext cx="11476433" cy="4324261"/>
              </a:xfrm>
              <a:prstGeom prst="rect">
                <a:avLst/>
              </a:prstGeom>
              <a:blipFill>
                <a:blip r:embed="rId3"/>
                <a:stretch>
                  <a:fillRect l="-478" t="-846" b="-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434965" y="1244339"/>
            <a:ext cx="38264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Settings of Scenarios: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2765" y="406773"/>
            <a:ext cx="868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 Statistical Evaluation for GSA Methods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8724663" y="3395485"/>
                <a:ext cx="1057404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63" y="3395485"/>
                <a:ext cx="105740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8820793" y="4428916"/>
                <a:ext cx="2875760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b>
                          </m:sSub>
                          <m:r>
                            <a:rPr lang="en-US" altLang="zh-TW" sz="2000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93" y="4428916"/>
                <a:ext cx="287576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892731" y="3400588"/>
                <a:ext cx="1913678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731" y="3400588"/>
                <a:ext cx="191367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4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3939598" y="4440304"/>
            <a:ext cx="4145549" cy="1959696"/>
            <a:chOff x="3939598" y="4440304"/>
            <a:chExt cx="4145549" cy="1959696"/>
          </a:xfrm>
        </p:grpSpPr>
        <p:grpSp>
          <p:nvGrpSpPr>
            <p:cNvPr id="16" name="群組 15"/>
            <p:cNvGrpSpPr/>
            <p:nvPr/>
          </p:nvGrpSpPr>
          <p:grpSpPr>
            <a:xfrm>
              <a:off x="3948437" y="4440304"/>
              <a:ext cx="4136710" cy="1959696"/>
              <a:chOff x="3948437" y="4440304"/>
              <a:chExt cx="4136710" cy="1959696"/>
            </a:xfrm>
          </p:grpSpPr>
          <p:grpSp>
            <p:nvGrpSpPr>
              <p:cNvPr id="124" name="群組 123"/>
              <p:cNvGrpSpPr/>
              <p:nvPr/>
            </p:nvGrpSpPr>
            <p:grpSpPr>
              <a:xfrm rot="10800000">
                <a:off x="3948437" y="5049576"/>
                <a:ext cx="4136710" cy="192586"/>
                <a:chOff x="6280517" y="5193671"/>
                <a:chExt cx="4136710" cy="370594"/>
              </a:xfrm>
            </p:grpSpPr>
            <p:cxnSp>
              <p:nvCxnSpPr>
                <p:cNvPr id="125" name="Shape 213"/>
                <p:cNvCxnSpPr>
                  <a:cxnSpLocks/>
                </p:cNvCxnSpPr>
                <p:nvPr/>
              </p:nvCxnSpPr>
              <p:spPr>
                <a:xfrm>
                  <a:off x="6291674" y="5383899"/>
                  <a:ext cx="0" cy="169362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Shape 213"/>
                <p:cNvCxnSpPr>
                  <a:cxnSpLocks/>
                </p:cNvCxnSpPr>
                <p:nvPr/>
              </p:nvCxnSpPr>
              <p:spPr>
                <a:xfrm>
                  <a:off x="10417227" y="5386171"/>
                  <a:ext cx="0" cy="169362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Shape 213"/>
                <p:cNvCxnSpPr>
                  <a:cxnSpLocks/>
                </p:cNvCxnSpPr>
                <p:nvPr/>
              </p:nvCxnSpPr>
              <p:spPr>
                <a:xfrm>
                  <a:off x="8365190" y="5193671"/>
                  <a:ext cx="1790" cy="37059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Shape 213"/>
                <p:cNvCxnSpPr>
                  <a:cxnSpLocks/>
                </p:cNvCxnSpPr>
                <p:nvPr/>
              </p:nvCxnSpPr>
              <p:spPr>
                <a:xfrm flipH="1">
                  <a:off x="6280517" y="5321795"/>
                  <a:ext cx="2067707" cy="76442"/>
                </a:xfrm>
                <a:prstGeom prst="straightConnector1">
                  <a:avLst/>
                </a:prstGeom>
                <a:noFill/>
                <a:ln w="2349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0" name="直線單箭頭接點 129"/>
              <p:cNvCxnSpPr>
                <a:cxnSpLocks/>
              </p:cNvCxnSpPr>
              <p:nvPr/>
            </p:nvCxnSpPr>
            <p:spPr>
              <a:xfrm>
                <a:off x="5990599" y="4440304"/>
                <a:ext cx="0" cy="154876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字方塊 130"/>
              <p:cNvSpPr txBox="1"/>
              <p:nvPr/>
            </p:nvSpPr>
            <p:spPr>
              <a:xfrm>
                <a:off x="4884905" y="5273208"/>
                <a:ext cx="2225036" cy="400110"/>
              </a:xfrm>
              <a:prstGeom prst="rect">
                <a:avLst/>
              </a:prstGeom>
              <a:solidFill>
                <a:srgbClr val="91FDD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/>
                  <a:t>Five GSA Methods</a:t>
                </a:r>
              </a:p>
            </p:txBody>
          </p:sp>
          <p:sp>
            <p:nvSpPr>
              <p:cNvPr id="135" name="文字方塊 134"/>
              <p:cNvSpPr txBox="1"/>
              <p:nvPr/>
            </p:nvSpPr>
            <p:spPr>
              <a:xfrm>
                <a:off x="5211908" y="5999890"/>
                <a:ext cx="1557382" cy="400110"/>
              </a:xfrm>
              <a:prstGeom prst="rect">
                <a:avLst/>
              </a:prstGeom>
              <a:solidFill>
                <a:srgbClr val="A8D6F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 smtClean="0"/>
                  <a:t>Robustness</a:t>
                </a:r>
              </a:p>
            </p:txBody>
          </p:sp>
        </p:grpSp>
        <p:cxnSp>
          <p:nvCxnSpPr>
            <p:cNvPr id="74" name="Shape 213"/>
            <p:cNvCxnSpPr>
              <a:cxnSpLocks/>
            </p:cNvCxnSpPr>
            <p:nvPr/>
          </p:nvCxnSpPr>
          <p:spPr>
            <a:xfrm>
              <a:off x="3939598" y="5131287"/>
              <a:ext cx="2079477" cy="38866"/>
            </a:xfrm>
            <a:prstGeom prst="straightConnector1">
              <a:avLst/>
            </a:prstGeom>
            <a:noFill/>
            <a:ln w="2349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52765" y="406773"/>
            <a:ext cx="868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 Statistical Evaluation for GSA Methods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434965" y="1166965"/>
            <a:ext cx="39174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Evaluation Procedure: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94570" y="1841052"/>
            <a:ext cx="11002139" cy="2257896"/>
            <a:chOff x="594570" y="1841052"/>
            <a:chExt cx="11002139" cy="2257896"/>
          </a:xfrm>
        </p:grpSpPr>
        <p:sp>
          <p:nvSpPr>
            <p:cNvPr id="38" name="文字方塊 37"/>
            <p:cNvSpPr txBox="1"/>
            <p:nvPr/>
          </p:nvSpPr>
          <p:spPr>
            <a:xfrm>
              <a:off x="2618421" y="1841052"/>
              <a:ext cx="1428466" cy="400110"/>
            </a:xfrm>
            <a:prstGeom prst="rect">
              <a:avLst/>
            </a:prstGeom>
            <a:solidFill>
              <a:srgbClr val="FFBF8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Single Dist.</a:t>
              </a: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7794604" y="1841052"/>
              <a:ext cx="1577306" cy="400110"/>
            </a:xfrm>
            <a:prstGeom prst="rect">
              <a:avLst/>
            </a:prstGeom>
            <a:solidFill>
              <a:srgbClr val="FFBF8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Mixture Dist.</a:t>
              </a: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651821" y="2250351"/>
              <a:ext cx="8231880" cy="796547"/>
              <a:chOff x="1651821" y="2250351"/>
              <a:chExt cx="8231880" cy="796547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2471" y="2250351"/>
                <a:ext cx="2654606" cy="396437"/>
              </a:xfrm>
              <a:prstGeom prst="rect">
                <a:avLst/>
              </a:prstGeom>
            </p:spPr>
          </p:pic>
          <p:sp>
            <p:nvSpPr>
              <p:cNvPr id="48" name="文字方塊 47"/>
              <p:cNvSpPr txBox="1"/>
              <p:nvPr/>
            </p:nvSpPr>
            <p:spPr>
              <a:xfrm>
                <a:off x="1651821" y="2634294"/>
                <a:ext cx="800664" cy="400110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 smtClean="0"/>
                  <a:t>MVN</a:t>
                </a:r>
              </a:p>
            </p:txBody>
          </p:sp>
          <p:cxnSp>
            <p:nvCxnSpPr>
              <p:cNvPr id="55" name="Shape 213"/>
              <p:cNvCxnSpPr>
                <a:cxnSpLocks/>
              </p:cNvCxnSpPr>
              <p:nvPr/>
            </p:nvCxnSpPr>
            <p:spPr>
              <a:xfrm>
                <a:off x="8594647" y="2250351"/>
                <a:ext cx="0" cy="450362"/>
              </a:xfrm>
              <a:prstGeom prst="straightConnector1">
                <a:avLst/>
              </a:prstGeom>
              <a:noFill/>
              <a:ln w="762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56" name="文字方塊 55"/>
              <p:cNvSpPr txBox="1"/>
              <p:nvPr/>
            </p:nvSpPr>
            <p:spPr>
              <a:xfrm>
                <a:off x="7290621" y="2646788"/>
                <a:ext cx="2593080" cy="400110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/>
                  <a:t>Mixture of two MVNs</a:t>
                </a: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4212359" y="2634294"/>
                <a:ext cx="800664" cy="400110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 smtClean="0"/>
                  <a:t>MVT</a:t>
                </a: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594570" y="3034404"/>
              <a:ext cx="11002139" cy="1064544"/>
              <a:chOff x="594570" y="3034404"/>
              <a:chExt cx="11002139" cy="1064544"/>
            </a:xfrm>
          </p:grpSpPr>
          <p:cxnSp>
            <p:nvCxnSpPr>
              <p:cNvPr id="45" name="Shape 213"/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4612691" y="3034404"/>
                <a:ext cx="2239" cy="3949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334" y="3039255"/>
                <a:ext cx="1353282" cy="396437"/>
              </a:xfrm>
              <a:prstGeom prst="rect">
                <a:avLst/>
              </a:prstGeom>
            </p:spPr>
          </p:pic>
          <p:sp>
            <p:nvSpPr>
              <p:cNvPr id="51" name="文字方塊 50"/>
              <p:cNvSpPr txBox="1"/>
              <p:nvPr/>
            </p:nvSpPr>
            <p:spPr>
              <a:xfrm>
                <a:off x="595291" y="3422560"/>
                <a:ext cx="1304456" cy="668645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2124109" y="3426871"/>
                <a:ext cx="1515738" cy="668645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3843099" y="3429395"/>
                <a:ext cx="1543662" cy="668645"/>
              </a:xfrm>
              <a:prstGeom prst="rect">
                <a:avLst/>
              </a:prstGeom>
              <a:solidFill>
                <a:srgbClr val="FFBF8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字方塊 56"/>
                  <p:cNvSpPr txBox="1"/>
                  <p:nvPr/>
                </p:nvSpPr>
                <p:spPr>
                  <a:xfrm>
                    <a:off x="5598209" y="3430303"/>
                    <a:ext cx="1877870" cy="668645"/>
                  </a:xfrm>
                  <a:prstGeom prst="rect">
                    <a:avLst/>
                  </a:prstGeom>
                  <a:solidFill>
                    <a:srgbClr val="FFBF8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TW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zh-TW" altLang="en-US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endParaRPr lang="en-US" altLang="zh-TW" dirty="0" smtClean="0"/>
                  </a:p>
                  <a:p>
                    <a:pPr algn="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 0.9</m:t>
                        </m:r>
                      </m:oMath>
                    </a14:m>
                    <a:r>
                      <a:rPr lang="zh-TW" altLang="en-US" dirty="0" smtClean="0"/>
                      <a:t> </a:t>
                    </a:r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7" name="文字方塊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8209" y="3430303"/>
                    <a:ext cx="1877870" cy="6686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505" b="-360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群組 68"/>
              <p:cNvGrpSpPr/>
              <p:nvPr/>
            </p:nvGrpSpPr>
            <p:grpSpPr>
              <a:xfrm>
                <a:off x="6523360" y="3046898"/>
                <a:ext cx="4158730" cy="525246"/>
                <a:chOff x="7147562" y="3854425"/>
                <a:chExt cx="3723758" cy="525246"/>
              </a:xfrm>
            </p:grpSpPr>
            <p:cxnSp>
              <p:nvCxnSpPr>
                <p:cNvPr id="59" name="Shape 213"/>
                <p:cNvCxnSpPr>
                  <a:cxnSpLocks/>
                </p:cNvCxnSpPr>
                <p:nvPr/>
              </p:nvCxnSpPr>
              <p:spPr>
                <a:xfrm>
                  <a:off x="7157552" y="4053385"/>
                  <a:ext cx="0" cy="169362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Shape 213"/>
                <p:cNvCxnSpPr>
                  <a:cxnSpLocks/>
                </p:cNvCxnSpPr>
                <p:nvPr/>
              </p:nvCxnSpPr>
              <p:spPr>
                <a:xfrm>
                  <a:off x="10851603" y="4055657"/>
                  <a:ext cx="0" cy="169362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Shape 213"/>
                <p:cNvCxnSpPr>
                  <a:cxnSpLocks/>
                  <a:stCxn id="56" idx="2"/>
                </p:cNvCxnSpPr>
                <p:nvPr/>
              </p:nvCxnSpPr>
              <p:spPr>
                <a:xfrm flipH="1">
                  <a:off x="8995480" y="3854425"/>
                  <a:ext cx="25" cy="52524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Shape 213"/>
                <p:cNvCxnSpPr>
                  <a:cxnSpLocks/>
                </p:cNvCxnSpPr>
                <p:nvPr/>
              </p:nvCxnSpPr>
              <p:spPr>
                <a:xfrm flipH="1">
                  <a:off x="7147562" y="3991281"/>
                  <a:ext cx="1851440" cy="76442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pic>
              <p:nvPicPr>
                <p:cNvPr id="67" name="圖片 6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8963008" y="3970552"/>
                  <a:ext cx="1908312" cy="118104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字方塊 71"/>
                  <p:cNvSpPr txBox="1"/>
                  <p:nvPr/>
                </p:nvSpPr>
                <p:spPr>
                  <a:xfrm>
                    <a:off x="7643185" y="3428507"/>
                    <a:ext cx="1877870" cy="668645"/>
                  </a:xfrm>
                  <a:prstGeom prst="rect">
                    <a:avLst/>
                  </a:prstGeom>
                  <a:solidFill>
                    <a:srgbClr val="FFBF8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TW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  </a:t>
                    </a:r>
                    <a14:m>
                      <m:oMath xmlns:m="http://schemas.openxmlformats.org/officeDocument/2006/math"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lang="en-US" altLang="zh-TW" b="1" dirty="0" smtClean="0"/>
                  </a:p>
                  <a:p>
                    <a:pPr algn="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=0.1,  0.9</m:t>
                        </m:r>
                      </m:oMath>
                    </a14:m>
                    <a:r>
                      <a:rPr lang="zh-TW" alt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2" name="文字方塊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3185" y="3428507"/>
                    <a:ext cx="1877870" cy="6686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571" b="-3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9718839" y="3419901"/>
                    <a:ext cx="1877870" cy="668645"/>
                  </a:xfrm>
                  <a:prstGeom prst="rect">
                    <a:avLst/>
                  </a:prstGeom>
                  <a:solidFill>
                    <a:srgbClr val="FFBF8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TW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  </a:t>
                    </a:r>
                    <a:r>
                      <a:rPr lang="zh-TW" altLang="en-US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endParaRPr lang="en-US" altLang="zh-TW" dirty="0" smtClean="0"/>
                  </a:p>
                  <a:p>
                    <a:pPr algn="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=0.1,  0.9</m:t>
                        </m:r>
                      </m:oMath>
                    </a14:m>
                    <a:r>
                      <a:rPr lang="zh-TW" alt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3" name="文字方塊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8839" y="3419901"/>
                    <a:ext cx="1877870" cy="6686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571" b="-3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矩形 77"/>
                  <p:cNvSpPr/>
                  <p:nvPr/>
                </p:nvSpPr>
                <p:spPr>
                  <a:xfrm>
                    <a:off x="3864209" y="3566596"/>
                    <a:ext cx="1492076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TW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III.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a14:m>
                    <a:endParaRPr lang="en-US" altLang="zh-TW" dirty="0"/>
                  </a:p>
                </p:txBody>
              </p:sp>
            </mc:Choice>
            <mc:Fallback xmlns="">
              <p:sp>
                <p:nvSpPr>
                  <p:cNvPr id="78" name="矩形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209" y="3566596"/>
                    <a:ext cx="1492076" cy="39164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65" t="-7813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/>
                  <p:cNvSpPr/>
                  <p:nvPr/>
                </p:nvSpPr>
                <p:spPr>
                  <a:xfrm>
                    <a:off x="2179563" y="3572423"/>
                    <a:ext cx="1402307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II.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9" name="矩形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563" y="3572423"/>
                    <a:ext cx="1402307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913" t="-7813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594570" y="3572423"/>
                    <a:ext cx="1312539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a14:m>
                    <a:endParaRPr lang="en-US" altLang="zh-TW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570" y="3572423"/>
                    <a:ext cx="1312539" cy="3916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721" t="-7813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矩形 80"/>
              <p:cNvSpPr/>
              <p:nvPr/>
            </p:nvSpPr>
            <p:spPr>
              <a:xfrm>
                <a:off x="5575735" y="3555716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IV.</a:t>
                </a:r>
                <a:endParaRPr lang="zh-TW" altLang="en-US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9712812" y="3558785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VI.</a:t>
                </a:r>
                <a:endParaRPr lang="zh-TW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68647" y="3564515"/>
                <a:ext cx="37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TW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/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1256588" y="4089919"/>
            <a:ext cx="9439150" cy="959137"/>
            <a:chOff x="1256588" y="4089919"/>
            <a:chExt cx="9439150" cy="959137"/>
          </a:xfrm>
        </p:grpSpPr>
        <p:grpSp>
          <p:nvGrpSpPr>
            <p:cNvPr id="114" name="群組 113"/>
            <p:cNvGrpSpPr/>
            <p:nvPr/>
          </p:nvGrpSpPr>
          <p:grpSpPr>
            <a:xfrm>
              <a:off x="1256588" y="4089919"/>
              <a:ext cx="9439150" cy="350385"/>
              <a:chOff x="1256588" y="3935267"/>
              <a:chExt cx="9439150" cy="426089"/>
            </a:xfrm>
          </p:grpSpPr>
          <p:cxnSp>
            <p:nvCxnSpPr>
              <p:cNvPr id="88" name="Shape 213"/>
              <p:cNvCxnSpPr>
                <a:cxnSpLocks/>
              </p:cNvCxnSpPr>
              <p:nvPr/>
            </p:nvCxnSpPr>
            <p:spPr>
              <a:xfrm>
                <a:off x="1256588" y="3940864"/>
                <a:ext cx="0" cy="16936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9" name="Shape 213"/>
              <p:cNvCxnSpPr>
                <a:cxnSpLocks/>
              </p:cNvCxnSpPr>
              <p:nvPr/>
            </p:nvCxnSpPr>
            <p:spPr>
              <a:xfrm>
                <a:off x="2925762" y="3943756"/>
                <a:ext cx="0" cy="24260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0" name="Shape 213"/>
              <p:cNvCxnSpPr>
                <a:cxnSpLocks/>
              </p:cNvCxnSpPr>
              <p:nvPr/>
            </p:nvCxnSpPr>
            <p:spPr>
              <a:xfrm>
                <a:off x="4605867" y="3947688"/>
                <a:ext cx="0" cy="31818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1" name="Shape 213"/>
              <p:cNvCxnSpPr>
                <a:cxnSpLocks/>
              </p:cNvCxnSpPr>
              <p:nvPr/>
            </p:nvCxnSpPr>
            <p:spPr>
              <a:xfrm>
                <a:off x="6550347" y="3948915"/>
                <a:ext cx="0" cy="37261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2" name="Shape 213"/>
              <p:cNvCxnSpPr>
                <a:cxnSpLocks/>
              </p:cNvCxnSpPr>
              <p:nvPr/>
            </p:nvCxnSpPr>
            <p:spPr>
              <a:xfrm>
                <a:off x="8586775" y="3951708"/>
                <a:ext cx="0" cy="27227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3" name="Shape 213"/>
              <p:cNvCxnSpPr>
                <a:cxnSpLocks/>
              </p:cNvCxnSpPr>
              <p:nvPr/>
            </p:nvCxnSpPr>
            <p:spPr>
              <a:xfrm>
                <a:off x="10682090" y="3935267"/>
                <a:ext cx="0" cy="16936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4" name="Shape 213"/>
              <p:cNvCxnSpPr>
                <a:cxnSpLocks/>
              </p:cNvCxnSpPr>
              <p:nvPr/>
            </p:nvCxnSpPr>
            <p:spPr>
              <a:xfrm flipH="1" flipV="1">
                <a:off x="1256590" y="4096098"/>
                <a:ext cx="4717940" cy="26525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0" name="Shape 213"/>
              <p:cNvCxnSpPr>
                <a:cxnSpLocks/>
              </p:cNvCxnSpPr>
              <p:nvPr/>
            </p:nvCxnSpPr>
            <p:spPr>
              <a:xfrm flipH="1">
                <a:off x="5974530" y="4086603"/>
                <a:ext cx="4721208" cy="27475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20" name="群組 119"/>
            <p:cNvGrpSpPr/>
            <p:nvPr/>
          </p:nvGrpSpPr>
          <p:grpSpPr>
            <a:xfrm>
              <a:off x="3932775" y="4454767"/>
              <a:ext cx="4136710" cy="192586"/>
              <a:chOff x="6280517" y="5184939"/>
              <a:chExt cx="4136710" cy="370594"/>
            </a:xfrm>
          </p:grpSpPr>
          <p:cxnSp>
            <p:nvCxnSpPr>
              <p:cNvPr id="115" name="Shape 213"/>
              <p:cNvCxnSpPr>
                <a:cxnSpLocks/>
              </p:cNvCxnSpPr>
              <p:nvPr/>
            </p:nvCxnSpPr>
            <p:spPr>
              <a:xfrm>
                <a:off x="6291674" y="5383899"/>
                <a:ext cx="0" cy="16936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6" name="Shape 213"/>
              <p:cNvCxnSpPr>
                <a:cxnSpLocks/>
              </p:cNvCxnSpPr>
              <p:nvPr/>
            </p:nvCxnSpPr>
            <p:spPr>
              <a:xfrm>
                <a:off x="10417227" y="5386171"/>
                <a:ext cx="0" cy="16936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7" name="Shape 213"/>
              <p:cNvCxnSpPr>
                <a:cxnSpLocks/>
              </p:cNvCxnSpPr>
              <p:nvPr/>
            </p:nvCxnSpPr>
            <p:spPr>
              <a:xfrm>
                <a:off x="8342500" y="5184939"/>
                <a:ext cx="1790" cy="37059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8" name="Shape 213"/>
              <p:cNvCxnSpPr>
                <a:cxnSpLocks/>
              </p:cNvCxnSpPr>
              <p:nvPr/>
            </p:nvCxnSpPr>
            <p:spPr>
              <a:xfrm flipH="1">
                <a:off x="6280517" y="5321795"/>
                <a:ext cx="2067707" cy="76442"/>
              </a:xfrm>
              <a:prstGeom prst="straightConnector1">
                <a:avLst/>
              </a:prstGeom>
              <a:noFill/>
              <a:ln w="2349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/>
                <p:cNvSpPr txBox="1"/>
                <p:nvPr/>
              </p:nvSpPr>
              <p:spPr>
                <a:xfrm>
                  <a:off x="3415230" y="4643933"/>
                  <a:ext cx="1057404" cy="400110"/>
                </a:xfrm>
                <a:prstGeom prst="rect">
                  <a:avLst/>
                </a:prstGeom>
                <a:solidFill>
                  <a:srgbClr val="FCF6A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TW" sz="2000" b="1" dirty="0" smtClean="0"/>
                </a:p>
              </p:txBody>
            </p:sp>
          </mc:Choice>
          <mc:Fallback xmlns="">
            <p:sp>
              <p:nvSpPr>
                <p:cNvPr id="121" name="文字方塊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230" y="4643933"/>
                  <a:ext cx="1057404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7477813" y="4648946"/>
                  <a:ext cx="2875760" cy="400110"/>
                </a:xfrm>
                <a:prstGeom prst="rect">
                  <a:avLst/>
                </a:prstGeom>
                <a:solidFill>
                  <a:srgbClr val="FCF6A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sub>
                            </m:sSub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altLang="zh-TW" sz="2000" b="1" dirty="0" smtClean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813" y="4648946"/>
                  <a:ext cx="2875760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5029402" y="4643526"/>
                  <a:ext cx="1930712" cy="400110"/>
                </a:xfrm>
                <a:prstGeom prst="rect">
                  <a:avLst/>
                </a:prstGeom>
                <a:solidFill>
                  <a:srgbClr val="FCF6A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altLang="zh-TW" sz="2000" b="1" dirty="0" smtClean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402" y="4643526"/>
                  <a:ext cx="1930712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hape 213"/>
            <p:cNvCxnSpPr>
              <a:cxnSpLocks/>
            </p:cNvCxnSpPr>
            <p:nvPr/>
          </p:nvCxnSpPr>
          <p:spPr>
            <a:xfrm>
              <a:off x="5990600" y="4525887"/>
              <a:ext cx="2094547" cy="39724"/>
            </a:xfrm>
            <a:prstGeom prst="straightConnector1">
              <a:avLst/>
            </a:prstGeom>
            <a:noFill/>
            <a:ln w="2349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12679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434965" y="1188067"/>
            <a:ext cx="27554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GSA methods: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840258" y="1664179"/>
                <a:ext cx="10966151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dirty="0" smtClean="0"/>
                  <a:t>No difference between the distributions/mean </a:t>
                </a:r>
                <a:r>
                  <a:rPr lang="en-US" altLang="zh-TW" sz="2000" dirty="0"/>
                  <a:t>vector </a:t>
                </a:r>
                <a:r>
                  <a:rPr lang="en-US" altLang="zh-TW" sz="2000" dirty="0" smtClean="0"/>
                  <a:t>of the two phenotypes.</a:t>
                </a:r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>
                  <a:lnSpc>
                    <a:spcPct val="150000"/>
                  </a:lnSpc>
                </a:pPr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p-value: 1000 permutations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8" y="1664179"/>
                <a:ext cx="10966151" cy="4862870"/>
              </a:xfrm>
              <a:prstGeom prst="rect">
                <a:avLst/>
              </a:prstGeom>
              <a:blipFill>
                <a:blip r:embed="rId2"/>
                <a:stretch>
                  <a:fillRect l="-500" t="-752" b="-12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1752765" y="406773"/>
            <a:ext cx="868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 Statistical Evaluation for GSA Methods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934785"/>
                  </p:ext>
                </p:extLst>
              </p:nvPr>
            </p:nvGraphicFramePr>
            <p:xfrm>
              <a:off x="1107677" y="2307313"/>
              <a:ext cx="10384668" cy="35973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428789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731748">
                      <a:extLst>
                        <a:ext uri="{9D8B030D-6E8A-4147-A177-3AD203B41FA5}">
                          <a16:colId xmlns:a16="http://schemas.microsoft.com/office/drawing/2014/main" val="3743994081"/>
                        </a:ext>
                      </a:extLst>
                    </a:gridCol>
                    <a:gridCol w="3224131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28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Regression-based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434150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000" b="1" dirty="0" smtClean="0"/>
                            <a:t> </a:t>
                          </a:r>
                        </a:p>
                        <a:p>
                          <a:pPr marL="285750" lvl="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err="1" smtClean="0"/>
                            <a:t>Hotelling’s</a:t>
                          </a:r>
                          <a:r>
                            <a:rPr lang="en-US" altLang="zh-TW" sz="2000" b="1" dirty="0" smtClean="0"/>
                            <a:t> T</a:t>
                          </a:r>
                          <a:r>
                            <a:rPr lang="en-US" altLang="zh-TW" sz="2000" b="1" baseline="30000" dirty="0" smtClean="0"/>
                            <a:t>2</a:t>
                          </a:r>
                          <a:r>
                            <a:rPr lang="en-US" altLang="zh-TW" sz="2000" dirty="0" smtClean="0"/>
                            <a:t>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/>
                            <a:t> Multidimensional version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 of </a:t>
                          </a:r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two-sample t-test</a:t>
                          </a:r>
                          <a:r>
                            <a:rPr lang="en-US" altLang="zh-TW" sz="2000" dirty="0"/>
                            <a:t> </a:t>
                          </a:r>
                          <a:endParaRPr lang="en-US" altLang="zh-TW" sz="2000" dirty="0" smtClean="0"/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(</a:t>
                          </a:r>
                          <a:r>
                            <a:rPr lang="en-US" altLang="zh-TW" sz="2000" dirty="0" err="1" smtClean="0">
                              <a:solidFill>
                                <a:srgbClr val="FF0000"/>
                              </a:solidFill>
                            </a:rPr>
                            <a:t>Mahalanobis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TW" sz="2000" dirty="0">
                              <a:solidFill>
                                <a:srgbClr val="FF0000"/>
                              </a:solidFill>
                            </a:rPr>
                            <a:t>distance</a:t>
                          </a:r>
                          <a:r>
                            <a:rPr lang="en-US" altLang="zh-TW" sz="2000" dirty="0" smtClean="0"/>
                            <a:t>)</a:t>
                          </a:r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Energy Test (</a:t>
                          </a:r>
                          <a:r>
                            <a:rPr lang="en-US" altLang="zh-TW" sz="2000" b="1" dirty="0"/>
                            <a:t>N-statistic</a:t>
                          </a:r>
                          <a:r>
                            <a:rPr lang="en-US" altLang="zh-TW" sz="2000" b="1" dirty="0" smtClean="0"/>
                            <a:t>)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/>
                            <a:t>D</a:t>
                          </a:r>
                          <a:r>
                            <a:rPr lang="en-US" altLang="zh-TW" sz="2000" dirty="0" smtClean="0"/>
                            <a:t>etecting </a:t>
                          </a:r>
                          <a:r>
                            <a:rPr lang="en-US" altLang="zh-TW" sz="2000" dirty="0"/>
                            <a:t>the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Euclidean  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     distance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</a:p>
                      </a:txBody>
                      <a:tcPr marL="107051" marR="107051" marT="53525" marB="535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The Global test</a:t>
                          </a:r>
                        </a:p>
                        <a:p>
                          <a:pPr marL="0" lvl="0" indent="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core test for detecting the </a:t>
                          </a:r>
                        </a:p>
                        <a:p>
                          <a:pPr marL="0" lvl="0" indent="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random effect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of each gene </a:t>
                          </a:r>
                        </a:p>
                        <a:p>
                          <a:pPr marL="0" lvl="0" indent="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TW" sz="2000" baseline="0" dirty="0" smtClean="0">
                              <a:solidFill>
                                <a:prstClr val="black"/>
                              </a:solidFill>
                            </a:rPr>
                            <a:t>     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(Y:</a:t>
                          </a:r>
                          <a:r>
                            <a:rPr lang="en-US" altLang="zh-TW" sz="2000" baseline="0" dirty="0" smtClean="0">
                              <a:solidFill>
                                <a:prstClr val="black"/>
                              </a:solidFill>
                            </a:rPr>
                            <a:t> Phenotype, X: Genes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)</a:t>
                          </a:r>
                          <a:endParaRPr lang="en-US" altLang="zh-TW" sz="2000" dirty="0" smtClean="0"/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The </a:t>
                          </a:r>
                          <a:r>
                            <a:rPr lang="en-US" altLang="zh-TW" sz="2000" b="1" dirty="0" err="1" smtClean="0"/>
                            <a:t>GlobalANCOVA</a:t>
                          </a:r>
                          <a:endParaRPr lang="en-US" altLang="zh-TW" sz="2000" b="1" dirty="0" smtClean="0"/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/>
                            <a:t> </a:t>
                          </a:r>
                          <a:r>
                            <a:rPr lang="en-US" altLang="zh-TW" sz="2000" dirty="0"/>
                            <a:t>L</a:t>
                          </a:r>
                          <a:r>
                            <a:rPr lang="en-US" altLang="zh-TW" sz="2000" dirty="0" smtClean="0"/>
                            <a:t>inear regression model  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for each gene (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RSS</a:t>
                          </a:r>
                          <a:r>
                            <a:rPr lang="en-US" altLang="zh-TW" sz="2000" dirty="0" smtClean="0"/>
                            <a:t>)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baseline="0" dirty="0" smtClean="0"/>
                            <a:t>     </a:t>
                          </a:r>
                          <a:r>
                            <a:rPr lang="en-US" altLang="zh-TW" sz="2000" dirty="0" smtClean="0"/>
                            <a:t>(Y: Genes, X: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  <a:r>
                            <a:rPr lang="en-US" altLang="zh-TW" sz="2000" dirty="0" smtClean="0"/>
                            <a:t>Confounder)</a:t>
                          </a:r>
                          <a:endParaRPr lang="en-US" altLang="zh-TW" sz="2000" dirty="0"/>
                        </a:p>
                      </a:txBody>
                      <a:tcPr marL="107051" marR="107051" marT="53525" marB="535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GSEA (</a:t>
                          </a:r>
                          <a:r>
                            <a:rPr lang="en-US" altLang="zh-TW" sz="2000" b="1" dirty="0"/>
                            <a:t>Category</a:t>
                          </a:r>
                          <a:r>
                            <a:rPr lang="en-US" altLang="zh-TW" sz="2000" b="1" dirty="0" smtClean="0"/>
                            <a:t>)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Self-contained</a:t>
                          </a:r>
                          <a:r>
                            <a:rPr lang="en-US" altLang="zh-TW" sz="2000" dirty="0" smtClean="0"/>
                            <a:t> version  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of GSEA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    (Running-sum statistic: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    Per-gene t-statistic)</a:t>
                          </a:r>
                        </a:p>
                      </a:txBody>
                      <a:tcPr marL="107051" marR="107051" marT="53525" marB="535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934785"/>
                  </p:ext>
                </p:extLst>
              </p:nvPr>
            </p:nvGraphicFramePr>
            <p:xfrm>
              <a:off x="1107677" y="2307313"/>
              <a:ext cx="10384668" cy="35973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428789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731748">
                      <a:extLst>
                        <a:ext uri="{9D8B030D-6E8A-4147-A177-3AD203B41FA5}">
                          <a16:colId xmlns:a16="http://schemas.microsoft.com/office/drawing/2014/main" val="3743994081"/>
                        </a:ext>
                      </a:extLst>
                    </a:gridCol>
                    <a:gridCol w="3224131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42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Regression-based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315505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>
                        <a:blipFill>
                          <a:blip r:embed="rId3"/>
                          <a:stretch>
                            <a:fillRect t="-15058" r="-203197" b="-3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>
                        <a:blipFill>
                          <a:blip r:embed="rId3"/>
                          <a:stretch>
                            <a:fillRect l="-91843" t="-15058" r="-86623" b="-3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>
                        <a:blipFill>
                          <a:blip r:embed="rId3"/>
                          <a:stretch>
                            <a:fillRect l="-222306" t="-15058" r="-378" b="-30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6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35222" y="1176416"/>
            <a:ext cx="6837072" cy="5340529"/>
            <a:chOff x="36283" y="252119"/>
            <a:chExt cx="8378011" cy="6485254"/>
          </a:xfrm>
        </p:grpSpPr>
        <p:grpSp>
          <p:nvGrpSpPr>
            <p:cNvPr id="14" name="群組 13"/>
            <p:cNvGrpSpPr/>
            <p:nvPr/>
          </p:nvGrpSpPr>
          <p:grpSpPr>
            <a:xfrm>
              <a:off x="1073460" y="450830"/>
              <a:ext cx="6832247" cy="6038249"/>
              <a:chOff x="1073460" y="566836"/>
              <a:chExt cx="6832247" cy="6038249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5" t="8346" r="39899"/>
              <a:stretch/>
            </p:blipFill>
            <p:spPr>
              <a:xfrm>
                <a:off x="1073460" y="670466"/>
                <a:ext cx="5750738" cy="5584595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1346133" y="5909049"/>
                <a:ext cx="1427756" cy="696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931982" y="5929434"/>
                <a:ext cx="1427756" cy="657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77951" y="3125432"/>
                <a:ext cx="1427756" cy="696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40208" y="566836"/>
                <a:ext cx="1427756" cy="4253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17316" y="592542"/>
                <a:ext cx="1224178" cy="3631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36283" y="2904985"/>
                  <a:ext cx="1374976" cy="734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III</a:t>
                  </a:r>
                  <a:r>
                    <a:rPr lang="en-US" altLang="zh-TW" sz="1600" b="1" dirty="0" smtClean="0">
                      <a:ea typeface="Cambria Math" panose="02040503050406030204" pitchFamily="18" charset="0"/>
                    </a:rPr>
                    <a:t>.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altLang="zh-TW" sz="1600" i="1" dirty="0" smtClean="0"/>
                    <a:t>MVT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:0.9</m:t>
                        </m:r>
                      </m:oMath>
                    </m:oMathPara>
                  </a14:m>
                  <a:endParaRPr lang="zh-TW" altLang="en-US" sz="1600" i="1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3" y="2904985"/>
                  <a:ext cx="1374976" cy="734181"/>
                </a:xfrm>
                <a:prstGeom prst="rect">
                  <a:avLst/>
                </a:prstGeom>
                <a:blipFill>
                  <a:blip r:embed="rId3"/>
                  <a:stretch>
                    <a:fillRect t="-4000" b="-3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735669" y="5663784"/>
                  <a:ext cx="2207558" cy="1073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VI</a:t>
                  </a:r>
                  <a:r>
                    <a:rPr lang="en-US" altLang="zh-TW" sz="1600" b="1" dirty="0" smtClean="0">
                      <a:ea typeface="Cambria Math" panose="02040503050406030204" pitchFamily="18" charset="0"/>
                    </a:rPr>
                    <a:t>.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altLang="zh-TW" sz="1600" i="1" dirty="0" smtClean="0"/>
                    <a:t>Mix of MVN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altLang="zh-TW" sz="1600" b="1" i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0.1, 0.9</m:t>
                        </m:r>
                      </m:oMath>
                    </m:oMathPara>
                  </a14:m>
                  <a:endParaRPr lang="zh-TW" altLang="en-US" sz="1600" i="1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9" y="5663784"/>
                  <a:ext cx="2207558" cy="1073589"/>
                </a:xfrm>
                <a:prstGeom prst="rect">
                  <a:avLst/>
                </a:prstGeom>
                <a:blipFill>
                  <a:blip r:embed="rId4"/>
                  <a:stretch>
                    <a:fillRect t="-27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4798375" y="5658814"/>
                  <a:ext cx="2005757" cy="1073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TW" sz="1600" b="1" dirty="0" smtClean="0">
                      <a:ea typeface="Cambria Math" panose="02040503050406030204" pitchFamily="18" charset="0"/>
                    </a:rPr>
                    <a:t>.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altLang="zh-TW" sz="1600" i="1" dirty="0" smtClean="0"/>
                    <a:t>Mix of MVN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TW" sz="1600" b="1" i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0.1, 0.9</m:t>
                        </m:r>
                      </m:oMath>
                    </m:oMathPara>
                  </a14:m>
                  <a:endParaRPr lang="zh-TW" altLang="en-US" sz="1600" i="1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375" y="5658814"/>
                  <a:ext cx="2005757" cy="1073589"/>
                </a:xfrm>
                <a:prstGeom prst="rect">
                  <a:avLst/>
                </a:prstGeom>
                <a:blipFill>
                  <a:blip r:embed="rId5"/>
                  <a:stretch>
                    <a:fillRect t="-27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6309336" y="2891564"/>
                  <a:ext cx="2104958" cy="1073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IV</a:t>
                  </a:r>
                  <a:r>
                    <a:rPr lang="en-US" altLang="zh-TW" sz="1600" b="1" dirty="0" smtClean="0">
                      <a:ea typeface="Cambria Math" panose="02040503050406030204" pitchFamily="18" charset="0"/>
                    </a:rPr>
                    <a:t>.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altLang="zh-TW" sz="1600" i="1" dirty="0" smtClean="0"/>
                    <a:t>Mix of MVN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TW" sz="1600" b="1" i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:0.1, 0.9</m:t>
                        </m:r>
                      </m:oMath>
                    </m:oMathPara>
                  </a14:m>
                  <a:endParaRPr lang="zh-TW" altLang="en-US" sz="1600" i="1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336" y="2891564"/>
                  <a:ext cx="2104958" cy="1073589"/>
                </a:xfrm>
                <a:prstGeom prst="rect">
                  <a:avLst/>
                </a:prstGeom>
                <a:blipFill>
                  <a:blip r:embed="rId6"/>
                  <a:stretch>
                    <a:fillRect t="-27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1540461" y="333772"/>
                  <a:ext cx="1209895" cy="734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 smtClean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II</a:t>
                  </a:r>
                  <a:r>
                    <a:rPr lang="en-US" altLang="zh-TW" sz="1600" b="1" dirty="0" smtClean="0">
                      <a:ea typeface="Cambria Math" panose="02040503050406030204" pitchFamily="18" charset="0"/>
                    </a:rPr>
                    <a:t>.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altLang="zh-TW" sz="1600" i="1" dirty="0" smtClean="0"/>
                    <a:t>MVN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:0.9</m:t>
                        </m:r>
                      </m:oMath>
                    </m:oMathPara>
                  </a14:m>
                  <a:endParaRPr lang="zh-TW" altLang="en-US" sz="1600" i="1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461" y="333772"/>
                  <a:ext cx="1209895" cy="734181"/>
                </a:xfrm>
                <a:prstGeom prst="rect">
                  <a:avLst/>
                </a:prstGeom>
                <a:blipFill>
                  <a:blip r:embed="rId7"/>
                  <a:stretch>
                    <a:fillRect t="-4040" b="-404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5113527" y="252119"/>
                  <a:ext cx="1096200" cy="734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TW" sz="1600" b="1" dirty="0">
                      <a:ea typeface="Cambria Math" panose="02040503050406030204" pitchFamily="18" charset="0"/>
                    </a:rPr>
                    <a:t>.</a:t>
                  </a:r>
                  <a:r>
                    <a:rPr lang="en-US" altLang="zh-TW" sz="16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en-US" altLang="zh-TW" sz="1600" i="1" dirty="0" smtClean="0"/>
                    <a:t>MVN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:0.1</m:t>
                        </m:r>
                      </m:oMath>
                    </m:oMathPara>
                  </a14:m>
                  <a:endParaRPr lang="zh-TW" altLang="en-US" sz="1600" i="1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527" y="252119"/>
                  <a:ext cx="1096200" cy="734181"/>
                </a:xfrm>
                <a:prstGeom prst="rect">
                  <a:avLst/>
                </a:prstGeom>
                <a:blipFill>
                  <a:blip r:embed="rId8"/>
                  <a:stretch>
                    <a:fillRect t="-4040" b="-404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2" t="3907" r="6859" b="68889"/>
          <a:stretch/>
        </p:blipFill>
        <p:spPr>
          <a:xfrm>
            <a:off x="5590222" y="5137429"/>
            <a:ext cx="2117474" cy="1458861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34965" y="352799"/>
            <a:ext cx="51226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Type I Error Rate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460523" y="1219729"/>
                <a:ext cx="4537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Axis: Scenario (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2000" dirty="0"/>
                  <a:t>～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</a:t>
                </a:r>
                <a:r>
                  <a:rPr lang="en-US" altLang="zh-TW" sz="20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Circle: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↑0.01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in Type I Error rate</a:t>
                </a:r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b="1" dirty="0" smtClean="0"/>
                  <a:t>Black</a:t>
                </a:r>
                <a:r>
                  <a:rPr lang="en-US" altLang="zh-TW" sz="2000" dirty="0" smtClean="0"/>
                  <a:t> Circle: </a:t>
                </a:r>
                <a:r>
                  <a:rPr lang="en-US" altLang="zh-TW" sz="2000" dirty="0"/>
                  <a:t>Type I Error </a:t>
                </a:r>
                <a:r>
                  <a:rPr lang="en-US" altLang="zh-TW" sz="2000" dirty="0" smtClean="0"/>
                  <a:t>rate (0.07)</a:t>
                </a: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Polygon: GSA method performance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All tests provide acceptable </a:t>
                </a:r>
                <a:r>
                  <a:rPr lang="en-US" altLang="zh-TW" sz="2000" dirty="0" smtClean="0"/>
                  <a:t>estimates.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err="1"/>
                  <a:t>Hotelling's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T</a:t>
                </a:r>
                <a:r>
                  <a:rPr lang="en-US" altLang="zh-TW" sz="2000" baseline="30000" dirty="0" smtClean="0"/>
                  <a:t>2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provide more </a:t>
                </a:r>
                <a:r>
                  <a:rPr lang="en-US" altLang="zh-TW" sz="2000" dirty="0" smtClean="0"/>
                  <a:t>liberal estimates.</a:t>
                </a: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23" y="1219729"/>
                <a:ext cx="4537359" cy="4401205"/>
              </a:xfrm>
              <a:prstGeom prst="rect">
                <a:avLst/>
              </a:prstGeom>
              <a:blipFill>
                <a:blip r:embed="rId9"/>
                <a:stretch>
                  <a:fillRect l="-1210" t="-554" r="-806" b="-1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34224" y="1214046"/>
                <a:ext cx="1057404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24" y="1214046"/>
                <a:ext cx="105740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5111647" y="2273253"/>
            <a:ext cx="615437" cy="304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751666" y="2028401"/>
            <a:ext cx="151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Type I Error Rate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6645" y="2512154"/>
            <a:ext cx="415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latin typeface="MS Reference Sans Serif" panose="020B0604030504040204" pitchFamily="34" charset="0"/>
              </a:rPr>
              <a:t>0</a:t>
            </a:r>
            <a:endParaRPr lang="zh-TW" altLang="en-US" sz="8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5210181" y="438523"/>
            <a:ext cx="177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Outline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04486" y="1299232"/>
            <a:ext cx="79830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latin typeface="Helvetica" charset="0"/>
                <a:ea typeface="Helvetica" charset="0"/>
                <a:cs typeface="Helvetica" charset="0"/>
              </a:rPr>
              <a:t>Introduction</a:t>
            </a:r>
            <a:endParaRPr kumimoji="1" lang="en-US" altLang="zh-TW" sz="2000" dirty="0" smtClean="0">
              <a:solidFill>
                <a:prstClr val="white">
                  <a:lumMod val="50000"/>
                </a:prst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 algn="ctr"/>
            <a:r>
              <a:rPr kumimoji="1" lang="en-US" altLang="zh-TW" sz="2000" dirty="0" smtClean="0">
                <a:solidFill>
                  <a:prstClr val="white">
                    <a:lumMod val="50000"/>
                  </a:prstClr>
                </a:solidFill>
                <a:latin typeface="Helvetica" charset="0"/>
                <a:ea typeface="Helvetica" charset="0"/>
                <a:cs typeface="Helvetica" charset="0"/>
              </a:rPr>
              <a:t>Background</a:t>
            </a:r>
          </a:p>
          <a:p>
            <a:pPr lvl="0" algn="ctr"/>
            <a:r>
              <a:rPr kumimoji="1" lang="en-US" altLang="zh-TW" sz="2000" dirty="0" smtClean="0">
                <a:solidFill>
                  <a:prstClr val="white">
                    <a:lumMod val="50000"/>
                  </a:prstClr>
                </a:solidFill>
                <a:latin typeface="Helvetica" charset="0"/>
                <a:ea typeface="Helvetica" charset="0"/>
                <a:cs typeface="Helvetica" charset="0"/>
              </a:rPr>
              <a:t>Motivation</a:t>
            </a:r>
            <a:endParaRPr kumimoji="1" lang="en-US" altLang="zh-TW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kumimoji="1" lang="en-US" altLang="zh-TW" sz="2800" b="1" dirty="0" smtClean="0">
                <a:latin typeface="Helvetica" charset="0"/>
                <a:ea typeface="Helvetica" charset="0"/>
                <a:cs typeface="Helvetica" charset="0"/>
              </a:rPr>
              <a:t>The Non-normality </a:t>
            </a:r>
            <a:r>
              <a:rPr kumimoji="1" lang="en-US" altLang="zh-TW" sz="2800" b="1" dirty="0"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kumimoji="1" lang="en-US" altLang="zh-TW" sz="2800" b="1" dirty="0" smtClean="0">
                <a:latin typeface="Helvetica" charset="0"/>
                <a:ea typeface="Helvetica" charset="0"/>
                <a:cs typeface="Helvetica" charset="0"/>
              </a:rPr>
              <a:t>Real Data</a:t>
            </a:r>
          </a:p>
          <a:p>
            <a:pPr lvl="0" algn="ctr"/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Real Data Processing</a:t>
            </a:r>
          </a:p>
          <a:p>
            <a:pPr lvl="0" algn="ctr"/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Normality test</a:t>
            </a:r>
          </a:p>
          <a:p>
            <a:pPr lvl="0" algn="ctr"/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Results</a:t>
            </a:r>
          </a:p>
          <a:p>
            <a:pPr algn="ctr"/>
            <a:r>
              <a:rPr kumimoji="1" lang="en-US" altLang="zh-TW" sz="2800" b="1" dirty="0">
                <a:latin typeface="Helvetica" charset="0"/>
                <a:ea typeface="Helvetica" charset="0"/>
                <a:cs typeface="Helvetica" charset="0"/>
              </a:rPr>
              <a:t>A Statistical Evaluation for GSA </a:t>
            </a:r>
            <a:r>
              <a:rPr kumimoji="1" lang="en-US" altLang="zh-TW" sz="2800" b="1" dirty="0" smtClean="0">
                <a:latin typeface="Helvetica" charset="0"/>
                <a:ea typeface="Helvetica" charset="0"/>
                <a:cs typeface="Helvetica" charset="0"/>
              </a:rPr>
              <a:t>Methods</a:t>
            </a:r>
          </a:p>
          <a:p>
            <a:pPr algn="ctr"/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Settings 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Scenarios</a:t>
            </a:r>
          </a:p>
          <a:p>
            <a:pPr algn="ctr"/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GSA tools</a:t>
            </a:r>
          </a:p>
          <a:p>
            <a:pPr algn="ctr"/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Results</a:t>
            </a:r>
          </a:p>
          <a:p>
            <a:pPr algn="ctr"/>
            <a:r>
              <a:rPr kumimoji="1" lang="en-US" altLang="zh-TW" sz="2800" b="1" dirty="0" smtClean="0">
                <a:latin typeface="Helvetica" charset="0"/>
                <a:ea typeface="Helvetica" charset="0"/>
                <a:cs typeface="Helvetica" charset="0"/>
              </a:rPr>
              <a:t>Summary &amp; Discussion</a:t>
            </a:r>
          </a:p>
          <a:p>
            <a:pPr lvl="0" algn="ctr"/>
            <a:r>
              <a:rPr kumimoji="1" lang="en-US" altLang="zh-TW" sz="2000" dirty="0" smtClean="0">
                <a:solidFill>
                  <a:prstClr val="white">
                    <a:lumMod val="50000"/>
                  </a:prstClr>
                </a:solidFill>
                <a:latin typeface="Helvetica" charset="0"/>
                <a:ea typeface="Helvetica" charset="0"/>
                <a:cs typeface="Helvetica" charset="0"/>
              </a:rPr>
              <a:t>Summary</a:t>
            </a:r>
            <a:endParaRPr kumimoji="1" lang="en-US" altLang="zh-TW" sz="24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kumimoji="1" lang="en-US" altLang="zh-TW" sz="2000" dirty="0" smtClean="0">
                <a:solidFill>
                  <a:prstClr val="white">
                    <a:lumMod val="50000"/>
                  </a:prstClr>
                </a:solidFill>
                <a:latin typeface="Helvetica" charset="0"/>
                <a:ea typeface="Helvetica" charset="0"/>
                <a:cs typeface="Helvetica" charset="0"/>
              </a:rPr>
              <a:t>Discussion</a:t>
            </a:r>
          </a:p>
          <a:p>
            <a:pPr algn="ctr"/>
            <a:r>
              <a:rPr kumimoji="1" lang="en-US" altLang="zh-TW" sz="2800" b="1" dirty="0" smtClean="0">
                <a:latin typeface="Helvetica" charset="0"/>
                <a:ea typeface="Helvetica" charset="0"/>
                <a:cs typeface="Helvetica" charset="0"/>
              </a:rPr>
              <a:t>Reference</a:t>
            </a:r>
            <a:endParaRPr kumimoji="1" lang="en-US" altLang="zh-TW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74172" y="6416504"/>
                <a:ext cx="4293453" cy="626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Most </a:t>
                </a:r>
                <a:r>
                  <a:rPr lang="en-US" altLang="zh-TW" sz="2000" dirty="0"/>
                  <a:t>GSA methods perform badly in non-normal scenarios</a:t>
                </a:r>
                <a:r>
                  <a:rPr lang="en-US" altLang="zh-TW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Energy </a:t>
                </a:r>
                <a:r>
                  <a:rPr lang="en-US" altLang="zh-TW" sz="2000" dirty="0"/>
                  <a:t>test performs better in MVT (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en-US" altLang="zh-TW" sz="2000" dirty="0"/>
                  <a:t>) (Euclidean distance).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           </a:t>
                </a:r>
                <a:r>
                  <a:rPr lang="en-US" altLang="zh-TW" sz="2000" dirty="0" err="1" smtClean="0"/>
                  <a:t>Hotelling's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T</a:t>
                </a:r>
                <a:r>
                  <a:rPr lang="en-US" altLang="zh-TW" sz="2000" baseline="30000" dirty="0"/>
                  <a:t>2</a:t>
                </a:r>
                <a:r>
                  <a:rPr lang="en-US" altLang="zh-TW" sz="2000" dirty="0"/>
                  <a:t> performs the </a:t>
                </a:r>
                <a:r>
                  <a:rPr lang="en-US" altLang="zh-TW" sz="2000" dirty="0" smtClean="0"/>
                  <a:t>worst.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Most GSA methods perform badly in non-normal scenarios.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000" dirty="0"/>
                  <a:t> is an important factor in MVN (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II</a:t>
                </a:r>
                <a:r>
                  <a:rPr lang="en-US" altLang="zh-TW" sz="2000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The scenario is far away from MVN.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/>
                  <a:t> The performance of GSA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72" y="6416504"/>
                <a:ext cx="4293453" cy="6265433"/>
              </a:xfrm>
              <a:prstGeom prst="rect">
                <a:avLst/>
              </a:prstGeom>
              <a:blipFill>
                <a:blip r:embed="rId2"/>
                <a:stretch>
                  <a:fillRect l="-1278" r="-2699" b="-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474172" y="1219729"/>
                <a:ext cx="477021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Axis: Scenario (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2000" dirty="0"/>
                  <a:t>～</a:t>
                </a:r>
                <a:r>
                  <a:rPr lang="en-US" altLang="zh-TW" sz="20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</a:t>
                </a:r>
                <a:r>
                  <a:rPr lang="en-US" altLang="zh-TW" sz="20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Circle: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↑0.1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in power</a:t>
                </a:r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</a:t>
                </a:r>
                <a:r>
                  <a:rPr lang="en-US" altLang="zh-TW" sz="20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zh-TW" sz="2000" dirty="0" smtClean="0"/>
                  <a:t> circle: Power (0.5)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</a:t>
                </a:r>
                <a:r>
                  <a:rPr lang="en-US" altLang="zh-TW" sz="2000" b="1" dirty="0" smtClean="0">
                    <a:solidFill>
                      <a:srgbClr val="00B050"/>
                    </a:solidFill>
                  </a:rPr>
                  <a:t>Green</a:t>
                </a:r>
                <a:r>
                  <a:rPr lang="en-US" altLang="zh-TW" sz="2000" dirty="0" smtClean="0"/>
                  <a:t> circle: Power (0.8)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Polygon: GSA method performance</a:t>
                </a: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72" y="1219729"/>
                <a:ext cx="4770216" cy="3477875"/>
              </a:xfrm>
              <a:prstGeom prst="rect">
                <a:avLst/>
              </a:prstGeom>
              <a:blipFill>
                <a:blip r:embed="rId3"/>
                <a:stretch>
                  <a:fillRect l="-1149" t="-701" b="-21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834224" y="1214046"/>
                <a:ext cx="2741428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TW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TW" sz="2000" b="1" dirty="0" smtClean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24" y="1214046"/>
                <a:ext cx="27414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135222" y="1176418"/>
            <a:ext cx="6837074" cy="5340527"/>
            <a:chOff x="135222" y="1176418"/>
            <a:chExt cx="6837074" cy="5340527"/>
          </a:xfrm>
        </p:grpSpPr>
        <p:grpSp>
          <p:nvGrpSpPr>
            <p:cNvPr id="16" name="群組 15"/>
            <p:cNvGrpSpPr/>
            <p:nvPr/>
          </p:nvGrpSpPr>
          <p:grpSpPr>
            <a:xfrm>
              <a:off x="135222" y="1176418"/>
              <a:ext cx="6837074" cy="5340527"/>
              <a:chOff x="135222" y="1176418"/>
              <a:chExt cx="6837074" cy="5340527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135222" y="1176418"/>
                <a:ext cx="6837074" cy="5340527"/>
                <a:chOff x="36283" y="252119"/>
                <a:chExt cx="8378011" cy="6485254"/>
              </a:xfrm>
            </p:grpSpPr>
            <p:grpSp>
              <p:nvGrpSpPr>
                <p:cNvPr id="14" name="群組 13"/>
                <p:cNvGrpSpPr/>
                <p:nvPr/>
              </p:nvGrpSpPr>
              <p:grpSpPr>
                <a:xfrm>
                  <a:off x="1168805" y="450830"/>
                  <a:ext cx="6736902" cy="6038249"/>
                  <a:chOff x="1168805" y="566836"/>
                  <a:chExt cx="6736902" cy="60382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04" t="11689" r="38518" b="8818"/>
                  <a:stretch/>
                </p:blipFill>
                <p:spPr>
                  <a:xfrm>
                    <a:off x="1168805" y="711285"/>
                    <a:ext cx="5325837" cy="550300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/>
                  <p:cNvSpPr/>
                  <p:nvPr/>
                </p:nvSpPr>
                <p:spPr>
                  <a:xfrm>
                    <a:off x="1346133" y="5909049"/>
                    <a:ext cx="1427756" cy="696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4931982" y="5929434"/>
                    <a:ext cx="1427756" cy="6570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477951" y="3125432"/>
                    <a:ext cx="1427756" cy="696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1240208" y="566836"/>
                    <a:ext cx="1427756" cy="4253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4917316" y="592542"/>
                    <a:ext cx="1224178" cy="3631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文字方塊 3"/>
                    <p:cNvSpPr txBox="1"/>
                    <p:nvPr/>
                  </p:nvSpPr>
                  <p:spPr>
                    <a:xfrm>
                      <a:off x="36283" y="2904985"/>
                      <a:ext cx="1374976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MVT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" name="文字方塊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3" y="2904985"/>
                      <a:ext cx="1374976" cy="73418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000" b="-3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字方塊 35"/>
                    <p:cNvSpPr txBox="1"/>
                    <p:nvPr/>
                  </p:nvSpPr>
                  <p:spPr>
                    <a:xfrm>
                      <a:off x="735669" y="5663784"/>
                      <a:ext cx="2207558" cy="1073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36" name="文字方塊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669" y="5663784"/>
                      <a:ext cx="2207558" cy="10735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字方塊 40"/>
                    <p:cNvSpPr txBox="1"/>
                    <p:nvPr/>
                  </p:nvSpPr>
                  <p:spPr>
                    <a:xfrm>
                      <a:off x="4798375" y="5658814"/>
                      <a:ext cx="2005756" cy="1073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1" name="文字方塊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8375" y="5658814"/>
                      <a:ext cx="2005756" cy="107358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/>
                    <p:cNvSpPr txBox="1"/>
                    <p:nvPr/>
                  </p:nvSpPr>
                  <p:spPr>
                    <a:xfrm>
                      <a:off x="6309336" y="2891565"/>
                      <a:ext cx="2104958" cy="1073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2" name="文字方塊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9336" y="2891565"/>
                      <a:ext cx="2104958" cy="10735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字方塊 42"/>
                    <p:cNvSpPr txBox="1"/>
                    <p:nvPr/>
                  </p:nvSpPr>
                  <p:spPr>
                    <a:xfrm>
                      <a:off x="1540461" y="333772"/>
                      <a:ext cx="1209895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3" name="文字方塊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0461" y="333772"/>
                      <a:ext cx="1209895" cy="73418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4040" b="-40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5113527" y="252119"/>
                      <a:ext cx="1096200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600" b="1" dirty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:0.1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3527" y="252119"/>
                      <a:ext cx="1096200" cy="73418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4040" b="-40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矩形 2"/>
              <p:cNvSpPr/>
              <p:nvPr/>
            </p:nvSpPr>
            <p:spPr>
              <a:xfrm>
                <a:off x="5111647" y="2359726"/>
                <a:ext cx="615437" cy="218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" name="文字方塊 66"/>
            <p:cNvSpPr txBox="1"/>
            <p:nvPr/>
          </p:nvSpPr>
          <p:spPr>
            <a:xfrm>
              <a:off x="5010976" y="2294537"/>
              <a:ext cx="81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B050"/>
                  </a:solidFill>
                </a:rPr>
                <a:t>Power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729" r="1"/>
          <a:stretch/>
        </p:blipFill>
        <p:spPr>
          <a:xfrm>
            <a:off x="7862595" y="8884900"/>
            <a:ext cx="544427" cy="37037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34965" y="352799"/>
            <a:ext cx="35961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Power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9" t="14904" r="2301" b="68278"/>
          <a:stretch/>
        </p:blipFill>
        <p:spPr>
          <a:xfrm>
            <a:off x="5173990" y="1156102"/>
            <a:ext cx="2308868" cy="106202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592"/>
          <a:stretch/>
        </p:blipFill>
        <p:spPr>
          <a:xfrm>
            <a:off x="7840240" y="7897726"/>
            <a:ext cx="589713" cy="4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2.91667E-6 -0.78819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79514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9977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2.08333E-7 -0.78611 " pathEditMode="relative" rAng="0" ptsTypes="AA">
                                      <p:cBhvr>
                                        <p:cTn id="38" dur="125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0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3.95833E-6 -0.78079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05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1.25E-6 -0.76922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2.08333E-6 -0.7919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-0.84189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1.25E-6 -0.8419 " pathEditMode="relative" rAng="0" ptsTypes="AA">
                                      <p:cBhvr>
                                        <p:cTn id="48" dur="1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2.91667E-6 -0.8419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-0.84283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-0.84282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  <p:bldP spid="65" grpId="0" animBg="1"/>
      <p:bldP spid="6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74172" y="947405"/>
                <a:ext cx="4293453" cy="3778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Most GSA methods perform badly in non-normal scenarios.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           </a:t>
                </a:r>
                <a:r>
                  <a:rPr lang="en-US" altLang="zh-TW" sz="2000" dirty="0"/>
                  <a:t>Energy test performs better in MVT (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en-US" altLang="zh-TW" sz="2000" dirty="0"/>
                  <a:t>) (Euclidean </a:t>
                </a:r>
                <a:r>
                  <a:rPr lang="en-US" altLang="zh-TW" sz="2000" dirty="0" smtClean="0"/>
                  <a:t>distance).</a:t>
                </a: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            </a:t>
                </a:r>
                <a:r>
                  <a:rPr lang="en-US" altLang="zh-TW" sz="2000" dirty="0" err="1"/>
                  <a:t>Hotelling's</a:t>
                </a:r>
                <a:r>
                  <a:rPr lang="en-US" altLang="zh-TW" sz="2000" dirty="0"/>
                  <a:t> T</a:t>
                </a:r>
                <a:r>
                  <a:rPr lang="en-US" altLang="zh-TW" sz="2000" baseline="30000" dirty="0"/>
                  <a:t>2</a:t>
                </a:r>
                <a:r>
                  <a:rPr lang="en-US" altLang="zh-TW" sz="2000" dirty="0"/>
                  <a:t> performs the </a:t>
                </a:r>
                <a:r>
                  <a:rPr lang="en-US" altLang="zh-TW" sz="2000" dirty="0" smtClean="0"/>
                  <a:t>worst.</a:t>
                </a:r>
                <a:endParaRPr lang="en-US" altLang="zh-TW" sz="2000" dirty="0"/>
              </a:p>
              <a:p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As scenarios close to MVN,</a:t>
                </a:r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/>
                  <a:t> The performance of GSA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72" y="947405"/>
                <a:ext cx="4293453" cy="3778535"/>
              </a:xfrm>
              <a:prstGeom prst="rect">
                <a:avLst/>
              </a:prstGeom>
              <a:blipFill>
                <a:blip r:embed="rId2"/>
                <a:stretch>
                  <a:fillRect l="-1278" r="-2699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35222" y="1176418"/>
            <a:ext cx="6837074" cy="5340527"/>
            <a:chOff x="135222" y="1176418"/>
            <a:chExt cx="6837074" cy="5340527"/>
          </a:xfrm>
        </p:grpSpPr>
        <p:grpSp>
          <p:nvGrpSpPr>
            <p:cNvPr id="16" name="群組 15"/>
            <p:cNvGrpSpPr/>
            <p:nvPr/>
          </p:nvGrpSpPr>
          <p:grpSpPr>
            <a:xfrm>
              <a:off x="135222" y="1176418"/>
              <a:ext cx="6837074" cy="5340527"/>
              <a:chOff x="135222" y="1176418"/>
              <a:chExt cx="6837074" cy="5340527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135222" y="1176418"/>
                <a:ext cx="6837074" cy="5340527"/>
                <a:chOff x="36283" y="252119"/>
                <a:chExt cx="8378011" cy="6485254"/>
              </a:xfrm>
            </p:grpSpPr>
            <p:grpSp>
              <p:nvGrpSpPr>
                <p:cNvPr id="14" name="群組 13"/>
                <p:cNvGrpSpPr/>
                <p:nvPr/>
              </p:nvGrpSpPr>
              <p:grpSpPr>
                <a:xfrm>
                  <a:off x="1168805" y="450830"/>
                  <a:ext cx="6736902" cy="6038249"/>
                  <a:chOff x="1168805" y="566836"/>
                  <a:chExt cx="6736902" cy="60382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04" t="11689" r="38518" b="8818"/>
                  <a:stretch/>
                </p:blipFill>
                <p:spPr>
                  <a:xfrm>
                    <a:off x="1168805" y="711285"/>
                    <a:ext cx="5325837" cy="550300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/>
                  <p:cNvSpPr/>
                  <p:nvPr/>
                </p:nvSpPr>
                <p:spPr>
                  <a:xfrm>
                    <a:off x="1346133" y="5909049"/>
                    <a:ext cx="1427756" cy="696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4931982" y="5929434"/>
                    <a:ext cx="1427756" cy="6570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477951" y="3125432"/>
                    <a:ext cx="1427756" cy="696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1240208" y="566836"/>
                    <a:ext cx="1427756" cy="4253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4917316" y="592542"/>
                    <a:ext cx="1224178" cy="3631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文字方塊 3"/>
                    <p:cNvSpPr txBox="1"/>
                    <p:nvPr/>
                  </p:nvSpPr>
                  <p:spPr>
                    <a:xfrm>
                      <a:off x="36283" y="2904985"/>
                      <a:ext cx="1374976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MVT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" name="文字方塊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3" y="2904985"/>
                      <a:ext cx="1374976" cy="73418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4000" b="-3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字方塊 35"/>
                    <p:cNvSpPr txBox="1"/>
                    <p:nvPr/>
                  </p:nvSpPr>
                  <p:spPr>
                    <a:xfrm>
                      <a:off x="735669" y="5663784"/>
                      <a:ext cx="2207558" cy="1073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36" name="文字方塊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669" y="5663784"/>
                      <a:ext cx="2207558" cy="10735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字方塊 40"/>
                    <p:cNvSpPr txBox="1"/>
                    <p:nvPr/>
                  </p:nvSpPr>
                  <p:spPr>
                    <a:xfrm>
                      <a:off x="4798375" y="5658814"/>
                      <a:ext cx="2005756" cy="1073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1" name="文字方塊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8375" y="5658814"/>
                      <a:ext cx="2005756" cy="10735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/>
                    <p:cNvSpPr txBox="1"/>
                    <p:nvPr/>
                  </p:nvSpPr>
                  <p:spPr>
                    <a:xfrm>
                      <a:off x="6309336" y="2891564"/>
                      <a:ext cx="2104958" cy="1073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2" name="文字方塊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9336" y="2891564"/>
                      <a:ext cx="2104958" cy="10735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字方塊 42"/>
                    <p:cNvSpPr txBox="1"/>
                    <p:nvPr/>
                  </p:nvSpPr>
                  <p:spPr>
                    <a:xfrm>
                      <a:off x="1540461" y="333772"/>
                      <a:ext cx="1209895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3" name="文字方塊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0461" y="333772"/>
                      <a:ext cx="1209895" cy="734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4040" b="-40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5113527" y="252119"/>
                      <a:ext cx="1096200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600" b="1" dirty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:0.1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3527" y="252119"/>
                      <a:ext cx="1096200" cy="73418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4040" b="-40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矩形 2"/>
              <p:cNvSpPr/>
              <p:nvPr/>
            </p:nvSpPr>
            <p:spPr>
              <a:xfrm>
                <a:off x="5111647" y="2359726"/>
                <a:ext cx="615437" cy="218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" name="文字方塊 66"/>
            <p:cNvSpPr txBox="1"/>
            <p:nvPr/>
          </p:nvSpPr>
          <p:spPr>
            <a:xfrm>
              <a:off x="5010976" y="2294537"/>
              <a:ext cx="81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B050"/>
                  </a:solidFill>
                </a:rPr>
                <a:t>Power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729" r="1"/>
          <a:stretch/>
        </p:blipFill>
        <p:spPr>
          <a:xfrm>
            <a:off x="7861021" y="3105118"/>
            <a:ext cx="544427" cy="37037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592"/>
          <a:stretch/>
        </p:blipFill>
        <p:spPr>
          <a:xfrm>
            <a:off x="7840240" y="2120359"/>
            <a:ext cx="589713" cy="48355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34965" y="352799"/>
            <a:ext cx="35961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Power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9" t="14904" r="2301" b="68278"/>
          <a:stretch/>
        </p:blipFill>
        <p:spPr>
          <a:xfrm>
            <a:off x="5173990" y="1156102"/>
            <a:ext cx="2308868" cy="10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74172" y="6416504"/>
                <a:ext cx="429345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Robustness </a:t>
                </a:r>
                <a:r>
                  <a:rPr lang="en-US" altLang="zh-TW" sz="2000" dirty="0"/>
                  <a:t>of the GSA method</a:t>
                </a:r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TW" sz="2000" dirty="0"/>
                  <a:t>Area of the </a:t>
                </a:r>
                <a:r>
                  <a:rPr lang="en-US" altLang="zh-TW" sz="2000" dirty="0" smtClean="0"/>
                  <a:t>polygon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72" y="6416504"/>
                <a:ext cx="4293453" cy="1323439"/>
              </a:xfrm>
              <a:prstGeom prst="rect">
                <a:avLst/>
              </a:prstGeom>
              <a:blipFill>
                <a:blip r:embed="rId2"/>
                <a:stretch>
                  <a:fillRect l="-1278" b="-7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7474172" y="1219729"/>
            <a:ext cx="4501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Mean of elements in </a:t>
            </a:r>
            <a:r>
              <a:rPr lang="zh-TW" altLang="en-US" sz="2000" dirty="0" smtClean="0"/>
              <a:t>𝚫</a:t>
            </a:r>
            <a:r>
              <a:rPr lang="en-US" altLang="zh-TW" sz="2000" dirty="0" smtClean="0"/>
              <a:t>: 0.3                            Variance of elements in </a:t>
            </a:r>
            <a:r>
              <a:rPr lang="zh-TW" altLang="en-US" sz="2000" dirty="0" smtClean="0"/>
              <a:t>𝚫</a:t>
            </a:r>
            <a:r>
              <a:rPr lang="en-US" altLang="zh-TW" sz="2000" dirty="0" smtClean="0"/>
              <a:t>: 0.0621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Axis</a:t>
            </a:r>
            <a:r>
              <a:rPr lang="en-US" altLang="zh-TW" sz="2000" dirty="0"/>
              <a:t>: Scenario (</a:t>
            </a:r>
            <a:r>
              <a:rPr lang="en-US" altLang="zh-TW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III, IV, VI</a:t>
            </a:r>
            <a:r>
              <a:rPr lang="en-US" altLang="zh-TW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         </a:t>
            </a:r>
            <a:r>
              <a:rPr lang="en-US" altLang="zh-TW" sz="2000" dirty="0" err="1" smtClean="0"/>
              <a:t>Hotelling's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T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 is dominating </a:t>
            </a:r>
            <a:r>
              <a:rPr lang="en-US" altLang="zh-TW" sz="2000" dirty="0" smtClean="0"/>
              <a:t>under </a:t>
            </a:r>
            <a:r>
              <a:rPr lang="en-US" altLang="zh-TW" sz="2000" dirty="0"/>
              <a:t>this difference vector structure (</a:t>
            </a:r>
            <a:r>
              <a:rPr lang="en-US" altLang="zh-TW" sz="2000" dirty="0" err="1"/>
              <a:t>Mahalanobis</a:t>
            </a:r>
            <a:r>
              <a:rPr lang="en-US" altLang="zh-TW" sz="2000" dirty="0"/>
              <a:t> distance).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834224" y="1214046"/>
                <a:ext cx="2879270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12, </m:t>
                          </m:r>
                          <m:sSub>
                            <m:sSubPr>
                              <m:ctrlP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b>
                          </m:sSub>
                          <m:r>
                            <a:rPr lang="en-US" altLang="zh-TW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TW" sz="2000" b="1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24" y="1214046"/>
                <a:ext cx="28792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394103" y="1018125"/>
            <a:ext cx="6208486" cy="5351142"/>
            <a:chOff x="394103" y="1018125"/>
            <a:chExt cx="6208486" cy="5351142"/>
          </a:xfrm>
        </p:grpSpPr>
        <p:grpSp>
          <p:nvGrpSpPr>
            <p:cNvPr id="29" name="群組 28"/>
            <p:cNvGrpSpPr/>
            <p:nvPr/>
          </p:nvGrpSpPr>
          <p:grpSpPr>
            <a:xfrm>
              <a:off x="394103" y="1018125"/>
              <a:ext cx="6208486" cy="5351142"/>
              <a:chOff x="394103" y="614530"/>
              <a:chExt cx="6208486" cy="5351142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94103" y="614530"/>
                <a:ext cx="5900597" cy="5351142"/>
                <a:chOff x="394103" y="614530"/>
                <a:chExt cx="5900597" cy="5351142"/>
              </a:xfrm>
            </p:grpSpPr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" r="4601" b="1129"/>
                <a:stretch/>
              </p:blipFill>
              <p:spPr>
                <a:xfrm>
                  <a:off x="1059443" y="1382906"/>
                  <a:ext cx="4332654" cy="4582766"/>
                </a:xfrm>
                <a:prstGeom prst="rect">
                  <a:avLst/>
                </a:prstGeom>
              </p:spPr>
            </p:pic>
            <p:grpSp>
              <p:nvGrpSpPr>
                <p:cNvPr id="34" name="群組 33"/>
                <p:cNvGrpSpPr/>
                <p:nvPr/>
              </p:nvGrpSpPr>
              <p:grpSpPr>
                <a:xfrm>
                  <a:off x="394103" y="614530"/>
                  <a:ext cx="5900597" cy="4855991"/>
                  <a:chOff x="394103" y="614530"/>
                  <a:chExt cx="5900597" cy="4855991"/>
                </a:xfrm>
              </p:grpSpPr>
              <p:grpSp>
                <p:nvGrpSpPr>
                  <p:cNvPr id="35" name="群組 34"/>
                  <p:cNvGrpSpPr/>
                  <p:nvPr/>
                </p:nvGrpSpPr>
                <p:grpSpPr>
                  <a:xfrm>
                    <a:off x="394103" y="614530"/>
                    <a:ext cx="5900597" cy="4855991"/>
                    <a:chOff x="353510" y="-430212"/>
                    <a:chExt cx="7230471" cy="5896863"/>
                  </a:xfrm>
                </p:grpSpPr>
                <p:grpSp>
                  <p:nvGrpSpPr>
                    <p:cNvPr id="46" name="群組 45"/>
                    <p:cNvGrpSpPr/>
                    <p:nvPr/>
                  </p:nvGrpSpPr>
                  <p:grpSpPr>
                    <a:xfrm>
                      <a:off x="598880" y="450830"/>
                      <a:ext cx="6985101" cy="5015821"/>
                      <a:chOff x="598880" y="566836"/>
                      <a:chExt cx="6985101" cy="5015821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598880" y="4827601"/>
                        <a:ext cx="806160" cy="6570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6156225" y="4886621"/>
                        <a:ext cx="1427756" cy="6960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240208" y="566836"/>
                        <a:ext cx="1427756" cy="4253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4" name="矩形 53"/>
                      <p:cNvSpPr/>
                      <p:nvPr/>
                    </p:nvSpPr>
                    <p:spPr>
                      <a:xfrm>
                        <a:off x="4917316" y="592542"/>
                        <a:ext cx="1224178" cy="363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字方塊 48"/>
                        <p:cNvSpPr txBox="1"/>
                        <p:nvPr/>
                      </p:nvSpPr>
                      <p:spPr>
                        <a:xfrm>
                          <a:off x="353510" y="4665754"/>
                          <a:ext cx="1374976" cy="7341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b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III</a:t>
                          </a:r>
                          <a:r>
                            <a:rPr lang="en-US" altLang="zh-TW" sz="1600" b="1" dirty="0" smtClean="0"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TW" sz="1600" dirty="0" smtClean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zh-TW" sz="1600" i="1" dirty="0" smtClean="0"/>
                            <a:t>MVT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:0.9</m:t>
                                </m:r>
                              </m:oMath>
                            </m:oMathPara>
                          </a14:m>
                          <a:endParaRPr lang="zh-TW" altLang="en-US" sz="16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4" name="文字方塊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3510" y="4665754"/>
                          <a:ext cx="1374976" cy="73418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t="-4000" b="-3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字方塊 49"/>
                        <p:cNvSpPr txBox="1"/>
                        <p:nvPr/>
                      </p:nvSpPr>
                      <p:spPr>
                        <a:xfrm>
                          <a:off x="2709757" y="-430212"/>
                          <a:ext cx="2207558" cy="107358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b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VI</a:t>
                          </a:r>
                          <a:r>
                            <a:rPr lang="en-US" altLang="zh-TW" sz="1600" b="1" dirty="0" smtClean="0"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TW" sz="1600" dirty="0" smtClean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zh-TW" sz="1600" i="1" dirty="0" smtClean="0"/>
                            <a:t>Mix of MVN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altLang="zh-TW" sz="1600" b="1" i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0.1, 0.9</m:t>
                                </m:r>
                              </m:oMath>
                            </m:oMathPara>
                          </a14:m>
                          <a:endParaRPr lang="zh-TW" altLang="en-US" sz="16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字方塊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757" y="-430212"/>
                          <a:ext cx="2207558" cy="107358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t="-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4" name="矩形 43"/>
                  <p:cNvSpPr/>
                  <p:nvPr/>
                </p:nvSpPr>
                <p:spPr>
                  <a:xfrm>
                    <a:off x="5111647" y="2359726"/>
                    <a:ext cx="615437" cy="2183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4884788" y="4810992"/>
                    <a:ext cx="1717801" cy="884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600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IV</a:t>
                    </a:r>
                    <a:r>
                      <a:rPr lang="en-US" altLang="zh-TW" sz="1600" b="1" dirty="0" smtClean="0">
                        <a:ea typeface="Cambria Math" panose="02040503050406030204" pitchFamily="18" charset="0"/>
                      </a:rPr>
                      <a:t>.</a:t>
                    </a:r>
                    <a:r>
                      <a:rPr lang="en-US" altLang="zh-TW" sz="16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zh-TW" sz="1600" i="1" dirty="0" smtClean="0"/>
                      <a:t>Mix of MVN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zh-TW" sz="1600" b="1" i="1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0.1, 0.9</m:t>
                          </m:r>
                        </m:oMath>
                      </m:oMathPara>
                    </a14:m>
                    <a:endParaRPr lang="zh-TW" altLang="en-US" sz="1600" i="1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788" y="4810992"/>
                    <a:ext cx="1717801" cy="8840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75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/>
            <p:cNvSpPr/>
            <p:nvPr/>
          </p:nvSpPr>
          <p:spPr>
            <a:xfrm>
              <a:off x="4935947" y="2557980"/>
              <a:ext cx="745433" cy="138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7" t="14604" r="2071" b="68394"/>
          <a:stretch/>
        </p:blipFill>
        <p:spPr>
          <a:xfrm>
            <a:off x="4835799" y="1170709"/>
            <a:ext cx="2170242" cy="1031938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729" r="1"/>
          <a:stretch/>
        </p:blipFill>
        <p:spPr>
          <a:xfrm>
            <a:off x="7834224" y="3389032"/>
            <a:ext cx="544427" cy="370373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4859916" y="2438603"/>
            <a:ext cx="8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Power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4965" y="352799"/>
            <a:ext cx="35961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Power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2.91667E-6 -0.8824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2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4.16667E-6 -0.90393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3.75E-6 -0.90162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1.04167E-6 -0.9092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3.75E-6 -0.89328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-0.87778 " pathEditMode="relative" rAng="0" ptsTypes="AA">
                                      <p:cBhvr>
                                        <p:cTn id="4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8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-0.8419 " pathEditMode="relative" rAng="0" ptsTypes="AA">
                                      <p:cBhvr>
                                        <p:cTn id="43" dur="118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1.25E-6 -0.84189 " pathEditMode="relative" rAng="0" ptsTypes="AA">
                                      <p:cBhvr>
                                        <p:cTn id="45" dur="118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  <p:bldP spid="65" grpId="0" animBg="1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476061" y="1253849"/>
                <a:ext cx="461585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Robustness </a:t>
                </a:r>
                <a:r>
                  <a:rPr lang="en-US" altLang="zh-TW" sz="2000" dirty="0"/>
                  <a:t>of the GSA method</a:t>
                </a:r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TW" sz="2000" dirty="0"/>
                  <a:t>Area of the </a:t>
                </a:r>
                <a:r>
                  <a:rPr lang="en-US" altLang="zh-TW" sz="2000" dirty="0" smtClean="0"/>
                  <a:t>polygon</a:t>
                </a:r>
              </a:p>
              <a:p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Performance ranking: </a:t>
                </a:r>
                <a:endParaRPr lang="en-US" altLang="zh-TW" sz="2000" dirty="0" smtClean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</a:t>
                </a:r>
                <a:r>
                  <a:rPr lang="en-US" altLang="zh-TW" sz="2000" dirty="0" err="1" smtClean="0"/>
                  <a:t>Hotelling's</a:t>
                </a:r>
                <a:r>
                  <a:rPr lang="en-US" altLang="zh-TW" sz="2000" dirty="0" smtClean="0"/>
                  <a:t> T</a:t>
                </a:r>
                <a:r>
                  <a:rPr lang="en-US" altLang="zh-TW" sz="2000" baseline="30000" dirty="0" smtClean="0"/>
                  <a:t>2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&gt; </a:t>
                </a:r>
                <a:r>
                  <a:rPr lang="en-US" altLang="zh-TW" sz="2000" dirty="0" smtClean="0"/>
                  <a:t>N-statistic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</a:t>
                </a:r>
                <a:r>
                  <a:rPr lang="en-US" altLang="zh-TW" sz="2000" dirty="0"/>
                  <a:t>&gt; Global </a:t>
                </a:r>
                <a:r>
                  <a:rPr lang="en-US" altLang="zh-TW" sz="2000" dirty="0" smtClean="0"/>
                  <a:t>Test = </a:t>
                </a:r>
                <a:r>
                  <a:rPr lang="en-US" altLang="zh-TW" sz="2000" dirty="0" err="1"/>
                  <a:t>GlobalANCOVA</a:t>
                </a:r>
                <a:r>
                  <a:rPr lang="en-US" altLang="zh-TW" sz="2000" dirty="0"/>
                  <a:t> </a:t>
                </a:r>
                <a:endParaRPr lang="en-US" altLang="zh-TW" sz="2000" dirty="0" smtClean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&gt; </a:t>
                </a:r>
                <a:r>
                  <a:rPr lang="en-US" altLang="zh-TW" sz="2000" dirty="0"/>
                  <a:t>GSEA(Category</a:t>
                </a:r>
                <a:r>
                  <a:rPr lang="en-US" altLang="zh-TW" sz="2000" dirty="0" smtClean="0"/>
                  <a:t>)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61" y="1253849"/>
                <a:ext cx="4615856" cy="3170099"/>
              </a:xfrm>
              <a:prstGeom prst="rect">
                <a:avLst/>
              </a:prstGeom>
              <a:blipFill>
                <a:blip r:embed="rId2"/>
                <a:stretch>
                  <a:fillRect l="-1187" t="-1154"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5148209" y="4907648"/>
            <a:ext cx="657886" cy="54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394103" y="1018125"/>
            <a:ext cx="6208486" cy="5351142"/>
            <a:chOff x="394103" y="1018125"/>
            <a:chExt cx="6208486" cy="5351142"/>
          </a:xfrm>
        </p:grpSpPr>
        <p:grpSp>
          <p:nvGrpSpPr>
            <p:cNvPr id="7" name="群組 6"/>
            <p:cNvGrpSpPr/>
            <p:nvPr/>
          </p:nvGrpSpPr>
          <p:grpSpPr>
            <a:xfrm>
              <a:off x="394103" y="1018125"/>
              <a:ext cx="6208486" cy="5351142"/>
              <a:chOff x="394103" y="614530"/>
              <a:chExt cx="6208486" cy="5351142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94103" y="614530"/>
                <a:ext cx="5900597" cy="5351142"/>
                <a:chOff x="394103" y="614530"/>
                <a:chExt cx="5900597" cy="5351142"/>
              </a:xfrm>
            </p:grpSpPr>
            <p:pic>
              <p:nvPicPr>
                <p:cNvPr id="27" name="圖片 2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" r="4601" b="1129"/>
                <a:stretch/>
              </p:blipFill>
              <p:spPr>
                <a:xfrm>
                  <a:off x="1059443" y="1382906"/>
                  <a:ext cx="4332654" cy="4582766"/>
                </a:xfrm>
                <a:prstGeom prst="rect">
                  <a:avLst/>
                </a:prstGeom>
              </p:spPr>
            </p:pic>
            <p:grpSp>
              <p:nvGrpSpPr>
                <p:cNvPr id="16" name="群組 15"/>
                <p:cNvGrpSpPr/>
                <p:nvPr/>
              </p:nvGrpSpPr>
              <p:grpSpPr>
                <a:xfrm>
                  <a:off x="394103" y="614530"/>
                  <a:ext cx="5900597" cy="4855991"/>
                  <a:chOff x="394103" y="614530"/>
                  <a:chExt cx="5900597" cy="4855991"/>
                </a:xfrm>
              </p:grpSpPr>
              <p:grpSp>
                <p:nvGrpSpPr>
                  <p:cNvPr id="15" name="群組 14"/>
                  <p:cNvGrpSpPr/>
                  <p:nvPr/>
                </p:nvGrpSpPr>
                <p:grpSpPr>
                  <a:xfrm>
                    <a:off x="394103" y="614530"/>
                    <a:ext cx="5900597" cy="4855991"/>
                    <a:chOff x="353510" y="-430212"/>
                    <a:chExt cx="7230471" cy="5896863"/>
                  </a:xfrm>
                </p:grpSpPr>
                <p:grpSp>
                  <p:nvGrpSpPr>
                    <p:cNvPr id="14" name="群組 13"/>
                    <p:cNvGrpSpPr/>
                    <p:nvPr/>
                  </p:nvGrpSpPr>
                  <p:grpSpPr>
                    <a:xfrm>
                      <a:off x="598880" y="450830"/>
                      <a:ext cx="6985101" cy="5015821"/>
                      <a:chOff x="598880" y="566836"/>
                      <a:chExt cx="6985101" cy="5015821"/>
                    </a:xfrm>
                  </p:grpSpPr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598880" y="4827601"/>
                        <a:ext cx="806160" cy="6570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6156225" y="4886621"/>
                        <a:ext cx="1427756" cy="6960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240208" y="566836"/>
                        <a:ext cx="1427756" cy="4253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40" name="矩形 39"/>
                      <p:cNvSpPr/>
                      <p:nvPr/>
                    </p:nvSpPr>
                    <p:spPr>
                      <a:xfrm>
                        <a:off x="4917316" y="592542"/>
                        <a:ext cx="1224178" cy="363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" name="文字方塊 3"/>
                        <p:cNvSpPr txBox="1"/>
                        <p:nvPr/>
                      </p:nvSpPr>
                      <p:spPr>
                        <a:xfrm>
                          <a:off x="353510" y="4665754"/>
                          <a:ext cx="1374976" cy="7341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b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III</a:t>
                          </a:r>
                          <a:r>
                            <a:rPr lang="en-US" altLang="zh-TW" sz="1600" b="1" dirty="0" smtClean="0"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TW" sz="1600" dirty="0" smtClean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zh-TW" sz="1600" i="1" dirty="0" smtClean="0"/>
                            <a:t>MVT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:0.9</m:t>
                                </m:r>
                              </m:oMath>
                            </m:oMathPara>
                          </a14:m>
                          <a:endParaRPr lang="zh-TW" altLang="en-US" sz="16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4" name="文字方塊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3510" y="4665754"/>
                          <a:ext cx="1374976" cy="73418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t="-4000" b="-3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字方塊 35"/>
                        <p:cNvSpPr txBox="1"/>
                        <p:nvPr/>
                      </p:nvSpPr>
                      <p:spPr>
                        <a:xfrm>
                          <a:off x="2709757" y="-430212"/>
                          <a:ext cx="2207558" cy="107358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b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VI</a:t>
                          </a:r>
                          <a:r>
                            <a:rPr lang="en-US" altLang="zh-TW" sz="1600" b="1" dirty="0" smtClean="0"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TW" sz="1600" dirty="0" smtClean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zh-TW" sz="1600" i="1" dirty="0" smtClean="0"/>
                            <a:t>Mix of MVN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altLang="zh-TW" sz="1600" b="1" i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0.1, 0.9</m:t>
                                </m:r>
                              </m:oMath>
                            </m:oMathPara>
                          </a14:m>
                          <a:endParaRPr lang="zh-TW" altLang="en-US" sz="16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字方塊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757" y="-430212"/>
                          <a:ext cx="2207558" cy="107358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t="-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" name="矩形 2"/>
                  <p:cNvSpPr/>
                  <p:nvPr/>
                </p:nvSpPr>
                <p:spPr>
                  <a:xfrm>
                    <a:off x="5111647" y="2359726"/>
                    <a:ext cx="615437" cy="2183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4884788" y="4810992"/>
                    <a:ext cx="1717801" cy="884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600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IV</a:t>
                    </a:r>
                    <a:r>
                      <a:rPr lang="en-US" altLang="zh-TW" sz="1600" b="1" dirty="0" smtClean="0">
                        <a:ea typeface="Cambria Math" panose="02040503050406030204" pitchFamily="18" charset="0"/>
                      </a:rPr>
                      <a:t>.</a:t>
                    </a:r>
                    <a:r>
                      <a:rPr lang="en-US" altLang="zh-TW" sz="16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zh-TW" sz="1600" i="1" dirty="0" smtClean="0"/>
                      <a:t>Mix of MVN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zh-TW" sz="1600" b="1" i="1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0.1, 0.9</m:t>
                          </m:r>
                        </m:oMath>
                      </m:oMathPara>
                    </a14:m>
                    <a:endParaRPr lang="zh-TW" altLang="en-US" sz="1600" i="1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788" y="4810992"/>
                    <a:ext cx="1717801" cy="8840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75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矩形 7"/>
            <p:cNvSpPr/>
            <p:nvPr/>
          </p:nvSpPr>
          <p:spPr>
            <a:xfrm>
              <a:off x="4935947" y="2557980"/>
              <a:ext cx="745433" cy="138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4859916" y="2438603"/>
            <a:ext cx="8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Power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4965" y="352799"/>
            <a:ext cx="35961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Power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7" t="14604" r="2071" b="68394"/>
          <a:stretch/>
        </p:blipFill>
        <p:spPr>
          <a:xfrm>
            <a:off x="4835799" y="1170709"/>
            <a:ext cx="2170242" cy="10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3" y="2750820"/>
            <a:ext cx="8797634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Summary &amp; Discussion</a:t>
            </a:r>
            <a:endParaRPr lang="en-US" altLang="zh-TW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76117" y="1377142"/>
            <a:ext cx="10819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N</a:t>
            </a:r>
            <a:r>
              <a:rPr lang="en-US" altLang="zh-TW" sz="2000" dirty="0" smtClean="0"/>
              <a:t>on-normality of real data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Pathway for diseases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Four normality tests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Data </a:t>
            </a:r>
            <a:r>
              <a:rPr lang="en-US" altLang="zh-TW" sz="2000" dirty="0"/>
              <a:t>is </a:t>
            </a:r>
            <a:r>
              <a:rPr lang="en-US" altLang="zh-TW" sz="2000" dirty="0" smtClean="0"/>
              <a:t>unlikely </a:t>
            </a:r>
            <a:r>
              <a:rPr lang="en-US" altLang="zh-TW" sz="2000" dirty="0"/>
              <a:t>normally (log-normally) </a:t>
            </a:r>
            <a:r>
              <a:rPr lang="en-US" altLang="zh-TW" sz="2000" dirty="0" smtClean="0"/>
              <a:t>distributed</a:t>
            </a:r>
            <a:r>
              <a:rPr lang="en-US" altLang="zh-TW" sz="2000" dirty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E</a:t>
            </a:r>
            <a:r>
              <a:rPr lang="en-US" altLang="zh-TW" sz="2000" dirty="0" smtClean="0"/>
              <a:t>valuation </a:t>
            </a:r>
            <a:r>
              <a:rPr lang="en-US" altLang="zh-TW" sz="2000" dirty="0"/>
              <a:t>M</a:t>
            </a:r>
            <a:r>
              <a:rPr lang="en-US" altLang="zh-TW" sz="2000" dirty="0" smtClean="0"/>
              <a:t>ethods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/>
              <a:t>N</a:t>
            </a:r>
            <a:r>
              <a:rPr lang="en-US" altLang="zh-TW" sz="2000" dirty="0" smtClean="0"/>
              <a:t>on-normal scenarios</a:t>
            </a:r>
          </a:p>
          <a:p>
            <a:pPr marL="1371600" lvl="2" indent="-457200">
              <a:spcBef>
                <a:spcPts val="600"/>
              </a:spcBef>
              <a:buFont typeface="+mj-lt"/>
              <a:buAutoNum type="alphaLcPeriod"/>
            </a:pPr>
            <a:r>
              <a:rPr lang="en-US" altLang="zh-TW" sz="2000" dirty="0" smtClean="0"/>
              <a:t>MVT</a:t>
            </a:r>
          </a:p>
          <a:p>
            <a:pPr marL="1371600" lvl="2" indent="-457200">
              <a:spcBef>
                <a:spcPts val="600"/>
              </a:spcBef>
              <a:buFont typeface="+mj-lt"/>
              <a:buAutoNum type="alphaLcPeriod"/>
            </a:pPr>
            <a:r>
              <a:rPr lang="en-US" altLang="zh-TW" sz="2000" dirty="0" smtClean="0"/>
              <a:t>Mixture distributions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Two types of difference vector </a:t>
            </a:r>
            <a:r>
              <a:rPr lang="en-US" altLang="zh-TW" sz="2000" dirty="0"/>
              <a:t>s</a:t>
            </a:r>
            <a:r>
              <a:rPr lang="en-US" altLang="zh-TW" sz="2000" dirty="0" smtClean="0"/>
              <a:t>tructure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Five GSA methods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Robustness</a:t>
            </a:r>
          </a:p>
        </p:txBody>
      </p:sp>
      <p:sp>
        <p:nvSpPr>
          <p:cNvPr id="3" name="矩形 2"/>
          <p:cNvSpPr/>
          <p:nvPr/>
        </p:nvSpPr>
        <p:spPr>
          <a:xfrm>
            <a:off x="4987057" y="406773"/>
            <a:ext cx="2217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158" y="1549720"/>
            <a:ext cx="1310959" cy="13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76117" y="1372770"/>
            <a:ext cx="10819247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Evaluation Results: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err="1" smtClean="0"/>
              <a:t>Hotelling’s</a:t>
            </a:r>
            <a:r>
              <a:rPr lang="en-US" altLang="zh-TW" sz="2000" dirty="0" smtClean="0"/>
              <a:t> T</a:t>
            </a:r>
            <a:r>
              <a:rPr lang="en-US" altLang="zh-TW" sz="2000" baseline="30000" dirty="0" smtClean="0"/>
              <a:t>2 </a:t>
            </a:r>
            <a:r>
              <a:rPr lang="en-US" altLang="zh-TW" sz="2000" dirty="0" smtClean="0"/>
              <a:t>performs the </a:t>
            </a:r>
            <a:r>
              <a:rPr lang="en-US" altLang="zh-TW" sz="2000" dirty="0" smtClean="0"/>
              <a:t>best</a:t>
            </a:r>
            <a:endParaRPr lang="en-US" altLang="zh-TW" sz="2000" dirty="0" smtClean="0"/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/>
              <a:t>Most of the GSA methods perform poorly </a:t>
            </a:r>
            <a:r>
              <a:rPr lang="en-US" altLang="zh-TW" sz="2000" dirty="0" smtClean="0"/>
              <a:t>under the non-normal </a:t>
            </a:r>
            <a:r>
              <a:rPr lang="en-US" altLang="zh-TW" sz="2000" dirty="0" smtClean="0"/>
              <a:t>scenarios</a:t>
            </a: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Three elements in our evaluation method are important: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Correlations between genes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Choice of scenarios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Structure of difference vector </a:t>
            </a:r>
            <a:endParaRPr lang="en-US" altLang="zh-TW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Some advice for researchers to develop GSA methods: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Distribution-free methods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TW" sz="2000" dirty="0" smtClean="0"/>
              <a:t>Binary phenotypes: Multivariate distance of the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000" baseline="30000" dirty="0" smtClean="0"/>
          </a:p>
        </p:txBody>
      </p:sp>
      <p:sp>
        <p:nvSpPr>
          <p:cNvPr id="3" name="矩形 2"/>
          <p:cNvSpPr/>
          <p:nvPr/>
        </p:nvSpPr>
        <p:spPr>
          <a:xfrm>
            <a:off x="4987057" y="406773"/>
            <a:ext cx="2217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76117" y="1374069"/>
                <a:ext cx="1081924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DE: Mean vector</a:t>
                </a:r>
              </a:p>
              <a:p>
                <a:pPr lvl="1"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C</a:t>
                </a:r>
                <a:r>
                  <a:rPr lang="en-US" altLang="zh-TW" sz="2000" dirty="0" smtClean="0"/>
                  <a:t>orrelation matrix or </a:t>
                </a:r>
                <a:r>
                  <a:rPr lang="en-US" altLang="zh-TW" sz="2000" dirty="0" smtClean="0"/>
                  <a:t>distribution</a:t>
                </a:r>
                <a:endParaRPr lang="en-US" altLang="zh-TW" sz="2000" dirty="0" smtClean="0"/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Scenario settings </a:t>
                </a:r>
                <a:endParaRPr lang="en-US" altLang="zh-TW" sz="2000" dirty="0"/>
              </a:p>
              <a:p>
                <a:pPr marL="800100" lvl="1" indent="-342900">
                  <a:spcBef>
                    <a:spcPts val="1800"/>
                  </a:spcBef>
                  <a:buFontTx/>
                  <a:buChar char="-"/>
                </a:pPr>
                <a:r>
                  <a:rPr lang="en-US" altLang="zh-TW" sz="2000" dirty="0"/>
                  <a:t>Relationship between two genes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 smtClean="0"/>
                  <a:t> Pearson </a:t>
                </a:r>
                <a:r>
                  <a:rPr lang="en-US" altLang="zh-TW" sz="2000" dirty="0"/>
                  <a:t>correlation </a:t>
                </a:r>
                <a:r>
                  <a:rPr lang="en-US" altLang="zh-TW" sz="2000" dirty="0" smtClean="0"/>
                  <a:t>coefficient</a:t>
                </a:r>
              </a:p>
              <a:p>
                <a:pPr marL="800100" lvl="1" indent="-342900">
                  <a:spcBef>
                    <a:spcPts val="1800"/>
                  </a:spcBef>
                  <a:buFontTx/>
                  <a:buChar char="-"/>
                </a:pPr>
                <a:r>
                  <a:rPr lang="en-US" altLang="zh-TW" sz="2000" dirty="0" smtClean="0"/>
                  <a:t>Many </a:t>
                </a:r>
                <a:r>
                  <a:rPr lang="en-US" altLang="zh-TW" sz="2000" dirty="0"/>
                  <a:t>scenarios are created by </a:t>
                </a:r>
                <a:r>
                  <a:rPr lang="en-US" altLang="zh-TW" sz="2000" dirty="0" smtClean="0"/>
                  <a:t>MVN</a:t>
                </a:r>
                <a:endParaRPr lang="en-US" altLang="zh-TW" sz="2000" dirty="0"/>
              </a:p>
              <a:p>
                <a:pPr lvl="1"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Copula</a:t>
                </a:r>
                <a:endParaRPr lang="en-US" altLang="zh-TW" sz="2000" dirty="0"/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T</a:t>
                </a:r>
                <a:r>
                  <a:rPr lang="en-US" altLang="zh-TW" sz="2000" dirty="0" smtClean="0"/>
                  <a:t>he curse of dimensionality</a:t>
                </a:r>
              </a:p>
              <a:p>
                <a:pPr marL="800100" lvl="1" indent="-342900">
                  <a:spcBef>
                    <a:spcPts val="1800"/>
                  </a:spcBef>
                  <a:buFontTx/>
                  <a:buChar char="-"/>
                </a:pPr>
                <a:r>
                  <a:rPr lang="en-US" altLang="zh-TW" sz="2000" dirty="0"/>
                  <a:t>C</a:t>
                </a:r>
                <a:r>
                  <a:rPr lang="en-US" altLang="zh-TW" sz="2000" dirty="0" smtClean="0"/>
                  <a:t>oncept of </a:t>
                </a:r>
                <a:r>
                  <a:rPr lang="en-US" altLang="zh-TW" sz="2000" dirty="0"/>
                  <a:t>g</a:t>
                </a:r>
                <a:r>
                  <a:rPr lang="en-US" altLang="zh-TW" sz="2000" dirty="0" smtClean="0"/>
                  <a:t>oodness of fit cannot be realized</a:t>
                </a:r>
              </a:p>
              <a:p>
                <a:pPr lvl="1"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 smtClean="0"/>
                  <a:t> Development of the technology and the large sample size for the </a:t>
                </a:r>
                <a:r>
                  <a:rPr lang="en-US" altLang="zh-TW" sz="2000" dirty="0" smtClean="0"/>
                  <a:t>study</a:t>
                </a:r>
                <a:endParaRPr lang="en-US" altLang="zh-TW" sz="2000" dirty="0" smtClean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7" y="1374069"/>
                <a:ext cx="10819247" cy="4708981"/>
              </a:xfrm>
              <a:prstGeom prst="rect">
                <a:avLst/>
              </a:prstGeom>
              <a:blipFill>
                <a:blip r:embed="rId2"/>
                <a:stretch>
                  <a:fillRect l="-507" t="-647" b="-1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886389" y="406773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Discussion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435" y="2750820"/>
            <a:ext cx="5267131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zh-TW" altLang="en-US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435" y="2750820"/>
            <a:ext cx="5267131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zh-TW" altLang="en-US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6" y="2750820"/>
            <a:ext cx="10737270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US" altLang="zh-TW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8036" y="547255"/>
            <a:ext cx="113260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p5</a:t>
            </a:r>
          </a:p>
          <a:p>
            <a:endParaRPr lang="en-US" altLang="zh-TW" dirty="0"/>
          </a:p>
          <a:p>
            <a:r>
              <a:rPr lang="en-US" altLang="zh-TW" dirty="0" smtClean="0"/>
              <a:t>MVN: (</a:t>
            </a:r>
            <a:r>
              <a:rPr lang="en-US" altLang="zh-TW" dirty="0" err="1" smtClean="0"/>
              <a:t>Glazko</a:t>
            </a:r>
            <a:r>
              <a:rPr lang="en-US" altLang="zh-TW" dirty="0" smtClean="0"/>
              <a:t>, </a:t>
            </a:r>
            <a:r>
              <a:rPr lang="de-DE" altLang="zh-TW" dirty="0" smtClean="0"/>
              <a:t>and </a:t>
            </a:r>
            <a:r>
              <a:rPr lang="de-DE" altLang="zh-TW" dirty="0"/>
              <a:t>Emmert-Streib 2009; Goeman, and Bühlmann 2007; Ackermann, and </a:t>
            </a:r>
            <a:r>
              <a:rPr lang="de-DE" altLang="zh-TW" dirty="0" smtClean="0"/>
              <a:t>Strimmer </a:t>
            </a:r>
            <a:r>
              <a:rPr lang="en-US" altLang="zh-TW" dirty="0" smtClean="0"/>
              <a:t>2009</a:t>
            </a:r>
            <a:r>
              <a:rPr lang="en-US" altLang="zh-TW" dirty="0"/>
              <a:t>; Hummel, Meister, and </a:t>
            </a:r>
            <a:r>
              <a:rPr lang="en-US" altLang="zh-TW" dirty="0" err="1"/>
              <a:t>Mansmann</a:t>
            </a:r>
            <a:r>
              <a:rPr lang="en-US" altLang="zh-TW" dirty="0"/>
              <a:t> 2007; Kim, and </a:t>
            </a:r>
            <a:r>
              <a:rPr lang="en-US" altLang="zh-TW" dirty="0" err="1"/>
              <a:t>Volsky</a:t>
            </a:r>
            <a:r>
              <a:rPr lang="en-US" altLang="zh-TW" dirty="0"/>
              <a:t> 2005; Liu et al. </a:t>
            </a:r>
            <a:r>
              <a:rPr lang="en-US" altLang="zh-TW" dirty="0" smtClean="0"/>
              <a:t>2007; Song</a:t>
            </a:r>
            <a:r>
              <a:rPr lang="en-US" altLang="zh-TW" dirty="0"/>
              <a:t>, and Black </a:t>
            </a:r>
            <a:r>
              <a:rPr lang="en-US" altLang="zh-TW" dirty="0" smtClean="0"/>
              <a:t>2008)</a:t>
            </a:r>
          </a:p>
          <a:p>
            <a:endParaRPr lang="en-US" altLang="zh-TW" dirty="0"/>
          </a:p>
          <a:p>
            <a:r>
              <a:rPr lang="en-US" altLang="zh-TW" dirty="0" err="1" smtClean="0"/>
              <a:t>LogMVN</a:t>
            </a:r>
            <a:r>
              <a:rPr lang="en-US" altLang="zh-TW" dirty="0" smtClean="0"/>
              <a:t>: (</a:t>
            </a:r>
            <a:r>
              <a:rPr lang="en-US" altLang="zh-TW" dirty="0" err="1" smtClean="0"/>
              <a:t>Qiu</a:t>
            </a:r>
            <a:r>
              <a:rPr lang="en-US" altLang="zh-TW" dirty="0" smtClean="0"/>
              <a:t>,</a:t>
            </a:r>
            <a:r>
              <a:rPr lang="da-DK" altLang="zh-TW" dirty="0" smtClean="0"/>
              <a:t>and </a:t>
            </a:r>
            <a:r>
              <a:rPr lang="da-DK" altLang="zh-TW" dirty="0"/>
              <a:t>Yakovlev 2006; Klebanov et al. 2007</a:t>
            </a:r>
            <a:r>
              <a:rPr lang="da-DK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Real Data: </a:t>
            </a:r>
            <a:r>
              <a:rPr lang="en-US" altLang="zh-TW" dirty="0"/>
              <a:t>(Nettleton, </a:t>
            </a:r>
            <a:r>
              <a:rPr lang="en-US" altLang="zh-TW" dirty="0" err="1"/>
              <a:t>Recknor</a:t>
            </a:r>
            <a:r>
              <a:rPr lang="en-US" altLang="zh-TW" dirty="0"/>
              <a:t>, and </a:t>
            </a:r>
            <a:r>
              <a:rPr lang="en-US" altLang="zh-TW" dirty="0" err="1"/>
              <a:t>Reecy</a:t>
            </a:r>
            <a:r>
              <a:rPr lang="en-US" altLang="zh-TW" dirty="0"/>
              <a:t> 2008; Heller et al. 2009; Liang, and Nettleton </a:t>
            </a:r>
            <a:r>
              <a:rPr lang="en-US" altLang="zh-TW" dirty="0" smtClean="0"/>
              <a:t>2010; </a:t>
            </a:r>
            <a:r>
              <a:rPr lang="en-US" altLang="zh-TW" dirty="0" err="1" smtClean="0"/>
              <a:t>Benidt</a:t>
            </a:r>
            <a:r>
              <a:rPr lang="en-US" altLang="zh-TW" dirty="0"/>
              <a:t>, and Nettleton 2015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p9</a:t>
            </a:r>
          </a:p>
          <a:p>
            <a:endParaRPr lang="en-US" altLang="zh-TW" dirty="0"/>
          </a:p>
          <a:p>
            <a:r>
              <a:rPr lang="en-US" altLang="zh-TW" dirty="0" err="1" smtClean="0"/>
              <a:t>Mardia</a:t>
            </a:r>
            <a:r>
              <a:rPr lang="en-US" altLang="zh-TW" dirty="0" smtClean="0"/>
              <a:t>: </a:t>
            </a:r>
            <a:r>
              <a:rPr lang="en-US" altLang="zh-TW" dirty="0"/>
              <a:t>(</a:t>
            </a:r>
            <a:r>
              <a:rPr lang="en-US" altLang="zh-TW" dirty="0" err="1"/>
              <a:t>Korkmaz</a:t>
            </a:r>
            <a:r>
              <a:rPr lang="en-US" altLang="zh-TW" dirty="0"/>
              <a:t>, </a:t>
            </a:r>
            <a:r>
              <a:rPr lang="en-US" altLang="zh-TW" dirty="0" err="1"/>
              <a:t>Goksuluk</a:t>
            </a:r>
            <a:r>
              <a:rPr lang="en-US" altLang="zh-TW" dirty="0"/>
              <a:t>, and </a:t>
            </a:r>
            <a:r>
              <a:rPr lang="en-US" altLang="zh-TW" dirty="0" err="1"/>
              <a:t>Zararsiz</a:t>
            </a:r>
            <a:r>
              <a:rPr lang="en-US" altLang="zh-TW" dirty="0"/>
              <a:t> 2014)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HZ: </a:t>
            </a:r>
            <a:r>
              <a:rPr lang="en-US" altLang="zh-TW" dirty="0"/>
              <a:t>(</a:t>
            </a:r>
            <a:r>
              <a:rPr lang="en-US" altLang="zh-TW" dirty="0" err="1"/>
              <a:t>Korkmaz</a:t>
            </a:r>
            <a:r>
              <a:rPr lang="en-US" altLang="zh-TW" dirty="0"/>
              <a:t>, </a:t>
            </a:r>
            <a:r>
              <a:rPr lang="en-US" altLang="zh-TW" dirty="0" err="1"/>
              <a:t>Goksuluk</a:t>
            </a:r>
            <a:r>
              <a:rPr lang="en-US" altLang="zh-TW" dirty="0"/>
              <a:t>, and </a:t>
            </a:r>
            <a:r>
              <a:rPr lang="en-US" altLang="zh-TW" dirty="0" err="1"/>
              <a:t>Zararsiz</a:t>
            </a:r>
            <a:r>
              <a:rPr lang="en-US" altLang="zh-TW" dirty="0"/>
              <a:t> 2014; </a:t>
            </a:r>
            <a:r>
              <a:rPr lang="en-US" altLang="zh-TW" dirty="0" err="1"/>
              <a:t>Henze</a:t>
            </a:r>
            <a:r>
              <a:rPr lang="en-US" altLang="zh-TW" dirty="0"/>
              <a:t>, and </a:t>
            </a:r>
            <a:r>
              <a:rPr lang="en-US" altLang="zh-TW" dirty="0" err="1" smtClean="0"/>
              <a:t>Zirkler</a:t>
            </a:r>
            <a:r>
              <a:rPr lang="en-US" altLang="zh-TW" dirty="0" smtClean="0"/>
              <a:t> 1990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Royston: </a:t>
            </a:r>
            <a:r>
              <a:rPr lang="en-US" altLang="zh-TW" dirty="0"/>
              <a:t>(</a:t>
            </a:r>
            <a:r>
              <a:rPr lang="en-US" altLang="zh-TW" dirty="0" err="1"/>
              <a:t>Korkmaz</a:t>
            </a:r>
            <a:r>
              <a:rPr lang="en-US" altLang="zh-TW" dirty="0"/>
              <a:t>, </a:t>
            </a:r>
            <a:r>
              <a:rPr lang="en-US" altLang="zh-TW" dirty="0" err="1"/>
              <a:t>Goksuluk</a:t>
            </a:r>
            <a:r>
              <a:rPr lang="en-US" altLang="zh-TW" dirty="0"/>
              <a:t>, and </a:t>
            </a:r>
            <a:r>
              <a:rPr lang="en-US" altLang="zh-TW" dirty="0" err="1"/>
              <a:t>Zararsiz</a:t>
            </a:r>
            <a:r>
              <a:rPr lang="en-US" altLang="zh-TW" dirty="0"/>
              <a:t> 2014)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One-sample energy: </a:t>
            </a:r>
            <a:r>
              <a:rPr lang="en-US" altLang="zh-TW" dirty="0"/>
              <a:t>(</a:t>
            </a:r>
            <a:r>
              <a:rPr lang="en-US" altLang="zh-TW" dirty="0" err="1"/>
              <a:t>Székely</a:t>
            </a:r>
            <a:r>
              <a:rPr lang="en-US" altLang="zh-TW" dirty="0"/>
              <a:t>, and Rizzo 2005)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237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8036" y="547255"/>
            <a:ext cx="1132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p17</a:t>
            </a:r>
          </a:p>
          <a:p>
            <a:endParaRPr lang="en-US" altLang="zh-TW" dirty="0" smtClean="0"/>
          </a:p>
          <a:p>
            <a:r>
              <a:rPr lang="en-US" altLang="zh-TW" dirty="0" err="1"/>
              <a:t>Hotelling’s</a:t>
            </a:r>
            <a:r>
              <a:rPr lang="en-US" altLang="zh-TW" dirty="0"/>
              <a:t> </a:t>
            </a:r>
            <a:r>
              <a:rPr lang="en-US" altLang="zh-TW" dirty="0" smtClean="0"/>
              <a:t>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: </a:t>
            </a:r>
            <a:r>
              <a:rPr lang="en-US" altLang="zh-TW" dirty="0"/>
              <a:t>(</a:t>
            </a:r>
            <a:r>
              <a:rPr lang="en-US" altLang="zh-TW" dirty="0" err="1"/>
              <a:t>Hotelling’s</a:t>
            </a:r>
            <a:r>
              <a:rPr lang="en-US" altLang="zh-TW" dirty="0"/>
              <a:t> T2 (Lu </a:t>
            </a:r>
            <a:r>
              <a:rPr lang="en-US" altLang="zh-TW" dirty="0" smtClean="0"/>
              <a:t>et </a:t>
            </a:r>
            <a:r>
              <a:rPr lang="de-DE" altLang="zh-TW" dirty="0" smtClean="0"/>
              <a:t>al</a:t>
            </a:r>
            <a:r>
              <a:rPr lang="de-DE" altLang="zh-TW" dirty="0"/>
              <a:t>. 2005; Schäfer, and Strimmer 2005)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Global test: </a:t>
            </a:r>
            <a:r>
              <a:rPr lang="en-US" altLang="zh-TW" dirty="0"/>
              <a:t>(</a:t>
            </a:r>
            <a:r>
              <a:rPr lang="en-US" altLang="zh-TW" dirty="0" err="1"/>
              <a:t>Goeman</a:t>
            </a:r>
            <a:r>
              <a:rPr lang="en-US" altLang="zh-TW" dirty="0"/>
              <a:t> et al. 2003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GlobalANCOVA</a:t>
            </a:r>
            <a:r>
              <a:rPr lang="en-US" altLang="zh-TW" dirty="0" smtClean="0"/>
              <a:t>: </a:t>
            </a:r>
            <a:r>
              <a:rPr lang="en-US" altLang="zh-TW" dirty="0"/>
              <a:t>(Hummel, Meister, and </a:t>
            </a:r>
            <a:r>
              <a:rPr lang="en-US" altLang="zh-TW" dirty="0" err="1"/>
              <a:t>Mansmann</a:t>
            </a:r>
            <a:r>
              <a:rPr lang="en-US" altLang="zh-TW" dirty="0"/>
              <a:t> 2007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Energy Test (N-statistic</a:t>
            </a:r>
            <a:r>
              <a:rPr lang="en-US" altLang="zh-TW" dirty="0" smtClean="0"/>
              <a:t>): (</a:t>
            </a:r>
            <a:r>
              <a:rPr lang="en-US" altLang="zh-TW" dirty="0" err="1"/>
              <a:t>Székely</a:t>
            </a:r>
            <a:r>
              <a:rPr lang="en-US" altLang="zh-TW" dirty="0"/>
              <a:t>, and Rizzo 2004; </a:t>
            </a:r>
            <a:r>
              <a:rPr lang="en-US" altLang="zh-TW" dirty="0" err="1"/>
              <a:t>Klebanov</a:t>
            </a:r>
            <a:r>
              <a:rPr lang="en-US" altLang="zh-TW" dirty="0"/>
              <a:t> et al. 2007; </a:t>
            </a:r>
            <a:r>
              <a:rPr lang="en-US" altLang="zh-TW" dirty="0" err="1"/>
              <a:t>Baringhaus</a:t>
            </a:r>
            <a:r>
              <a:rPr lang="en-US" altLang="zh-TW" dirty="0"/>
              <a:t>, and Franz 2004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GSEA (Category): </a:t>
            </a:r>
            <a:r>
              <a:rPr lang="en-US" altLang="zh-TW" dirty="0"/>
              <a:t>(Gentleman, Morgan, and Huber 2008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p25</a:t>
            </a:r>
          </a:p>
          <a:p>
            <a:endParaRPr lang="en-US" altLang="zh-TW" dirty="0"/>
          </a:p>
          <a:p>
            <a:r>
              <a:rPr lang="en-US" altLang="zh-TW" dirty="0" smtClean="0"/>
              <a:t>Copula: </a:t>
            </a:r>
            <a:r>
              <a:rPr lang="en-US" altLang="zh-TW" dirty="0"/>
              <a:t>(</a:t>
            </a:r>
            <a:r>
              <a:rPr lang="en-US" altLang="zh-TW" dirty="0" err="1"/>
              <a:t>Sklar</a:t>
            </a:r>
            <a:r>
              <a:rPr lang="en-US" altLang="zh-TW" dirty="0"/>
              <a:t> 1959)</a:t>
            </a:r>
          </a:p>
        </p:txBody>
      </p:sp>
    </p:spTree>
    <p:extLst>
      <p:ext uri="{BB962C8B-B14F-4D97-AF65-F5344CB8AC3E}">
        <p14:creationId xmlns:p14="http://schemas.microsoft.com/office/powerpoint/2010/main" val="24808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62435" y="2750820"/>
            <a:ext cx="5267131" cy="1356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Appendix</a:t>
            </a:r>
            <a:endParaRPr lang="zh-TW" altLang="en-US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/>
          </p:nvPr>
        </p:nvGraphicFramePr>
        <p:xfrm>
          <a:off x="5109148" y="1691871"/>
          <a:ext cx="1973704" cy="479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手繪多邊形 21"/>
          <p:cNvSpPr/>
          <p:nvPr/>
        </p:nvSpPr>
        <p:spPr>
          <a:xfrm>
            <a:off x="2497577" y="1803907"/>
            <a:ext cx="1459375" cy="495977"/>
          </a:xfrm>
          <a:custGeom>
            <a:avLst/>
            <a:gdLst>
              <a:gd name="connsiteX0" fmla="*/ 0 w 1459375"/>
              <a:gd name="connsiteY0" fmla="*/ 0 h 519207"/>
              <a:gd name="connsiteX1" fmla="*/ 1459375 w 1459375"/>
              <a:gd name="connsiteY1" fmla="*/ 0 h 519207"/>
              <a:gd name="connsiteX2" fmla="*/ 1459375 w 1459375"/>
              <a:gd name="connsiteY2" fmla="*/ 519207 h 519207"/>
              <a:gd name="connsiteX3" fmla="*/ 0 w 1459375"/>
              <a:gd name="connsiteY3" fmla="*/ 519207 h 519207"/>
              <a:gd name="connsiteX4" fmla="*/ 0 w 1459375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375" h="519207">
                <a:moveTo>
                  <a:pt x="0" y="0"/>
                </a:moveTo>
                <a:lnTo>
                  <a:pt x="1459375" y="0"/>
                </a:lnTo>
                <a:lnTo>
                  <a:pt x="1459375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Breast </a:t>
            </a:r>
            <a:endParaRPr lang="zh-TW" altLang="en-US" sz="2000" b="1" kern="1200" dirty="0"/>
          </a:p>
        </p:txBody>
      </p:sp>
      <p:sp>
        <p:nvSpPr>
          <p:cNvPr id="23" name="手繪多邊形 22"/>
          <p:cNvSpPr/>
          <p:nvPr/>
        </p:nvSpPr>
        <p:spPr>
          <a:xfrm>
            <a:off x="2497577" y="2299884"/>
            <a:ext cx="1459375" cy="3936340"/>
          </a:xfrm>
          <a:custGeom>
            <a:avLst/>
            <a:gdLst>
              <a:gd name="connsiteX0" fmla="*/ 0 w 1459375"/>
              <a:gd name="connsiteY0" fmla="*/ 0 h 4120709"/>
              <a:gd name="connsiteX1" fmla="*/ 1459375 w 1459375"/>
              <a:gd name="connsiteY1" fmla="*/ 0 h 4120709"/>
              <a:gd name="connsiteX2" fmla="*/ 1459375 w 1459375"/>
              <a:gd name="connsiteY2" fmla="*/ 4120709 h 4120709"/>
              <a:gd name="connsiteX3" fmla="*/ 0 w 1459375"/>
              <a:gd name="connsiteY3" fmla="*/ 4120709 h 4120709"/>
              <a:gd name="connsiteX4" fmla="*/ 0 w 1459375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375" h="4120709">
                <a:moveTo>
                  <a:pt x="0" y="0"/>
                </a:moveTo>
                <a:lnTo>
                  <a:pt x="1459375" y="0"/>
                </a:lnTo>
                <a:lnTo>
                  <a:pt x="1459375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CS/ADJ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</a:t>
            </a:r>
            <a:r>
              <a:rPr lang="en-US" altLang="zh-TW" sz="1700" kern="1200" dirty="0" smtClean="0">
                <a:solidFill>
                  <a:srgbClr val="FF0000"/>
                </a:solidFill>
              </a:rPr>
              <a:t>13</a:t>
            </a:r>
            <a:endParaRPr lang="zh-TW" altLang="en-US" sz="1700" kern="1200" dirty="0">
              <a:solidFill>
                <a:srgbClr val="FF0000"/>
              </a:solidFill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2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PI3K-AKT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endParaRPr lang="zh-TW" altLang="en-US" sz="1700" kern="1200" dirty="0"/>
          </a:p>
        </p:txBody>
      </p:sp>
      <p:sp>
        <p:nvSpPr>
          <p:cNvPr id="24" name="手繪多邊形 23"/>
          <p:cNvSpPr/>
          <p:nvPr/>
        </p:nvSpPr>
        <p:spPr>
          <a:xfrm>
            <a:off x="4098331" y="1803907"/>
            <a:ext cx="1518811" cy="495977"/>
          </a:xfrm>
          <a:custGeom>
            <a:avLst/>
            <a:gdLst>
              <a:gd name="connsiteX0" fmla="*/ 0 w 1518811"/>
              <a:gd name="connsiteY0" fmla="*/ 0 h 519207"/>
              <a:gd name="connsiteX1" fmla="*/ 1518811 w 1518811"/>
              <a:gd name="connsiteY1" fmla="*/ 0 h 519207"/>
              <a:gd name="connsiteX2" fmla="*/ 1518811 w 1518811"/>
              <a:gd name="connsiteY2" fmla="*/ 519207 h 519207"/>
              <a:gd name="connsiteX3" fmla="*/ 0 w 1518811"/>
              <a:gd name="connsiteY3" fmla="*/ 519207 h 519207"/>
              <a:gd name="connsiteX4" fmla="*/ 0 w 1518811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811" h="519207">
                <a:moveTo>
                  <a:pt x="0" y="0"/>
                </a:moveTo>
                <a:lnTo>
                  <a:pt x="1518811" y="0"/>
                </a:lnTo>
                <a:lnTo>
                  <a:pt x="1518811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Colorectal </a:t>
            </a:r>
            <a:endParaRPr lang="zh-TW" altLang="en-US" sz="2000" b="1" kern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手繪多邊形 24"/>
              <p:cNvSpPr/>
              <p:nvPr/>
            </p:nvSpPr>
            <p:spPr>
              <a:xfrm>
                <a:off x="4098331" y="2299884"/>
                <a:ext cx="1518811" cy="3936340"/>
              </a:xfrm>
              <a:custGeom>
                <a:avLst/>
                <a:gdLst>
                  <a:gd name="connsiteX0" fmla="*/ 0 w 1518811"/>
                  <a:gd name="connsiteY0" fmla="*/ 0 h 4120709"/>
                  <a:gd name="connsiteX1" fmla="*/ 1518811 w 1518811"/>
                  <a:gd name="connsiteY1" fmla="*/ 0 h 4120709"/>
                  <a:gd name="connsiteX2" fmla="*/ 1518811 w 1518811"/>
                  <a:gd name="connsiteY2" fmla="*/ 4120709 h 4120709"/>
                  <a:gd name="connsiteX3" fmla="*/ 0 w 1518811"/>
                  <a:gd name="connsiteY3" fmla="*/ 4120709 h 4120709"/>
                  <a:gd name="connsiteX4" fmla="*/ 0 w 1518811"/>
                  <a:gd name="connsiteY4" fmla="*/ 0 h 412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8811" h="4120709">
                    <a:moveTo>
                      <a:pt x="0" y="0"/>
                    </a:moveTo>
                    <a:lnTo>
                      <a:pt x="1518811" y="0"/>
                    </a:lnTo>
                    <a:lnTo>
                      <a:pt x="1518811" y="4120709"/>
                    </a:lnTo>
                    <a:lnTo>
                      <a:pt x="0" y="41207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85344" rIns="113792" bIns="128016" numCol="1" spcCol="1270" anchor="t" anchorCtr="0">
                <a:noAutofit/>
              </a:bodyPr>
              <a:lstStyle/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CS/ADJ</a:t>
                </a:r>
                <a:endParaRPr lang="zh-TW" altLang="en-US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TW" altLang="en-US" sz="1700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Size: </a:t>
                </a:r>
                <a:r>
                  <a:rPr lang="en-US" altLang="zh-TW" sz="1700" kern="1200" dirty="0" smtClean="0">
                    <a:solidFill>
                      <a:srgbClr val="FF0000"/>
                    </a:solidFill>
                  </a:rPr>
                  <a:t>11</a:t>
                </a:r>
                <a:endParaRPr lang="zh-TW" altLang="en-US" sz="1700" kern="1200" dirty="0">
                  <a:solidFill>
                    <a:srgbClr val="FF0000"/>
                  </a:solidFill>
                </a:endParaRPr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TW" altLang="en-US" sz="1700" kern="1200" dirty="0"/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Pathway: 5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err="1" smtClean="0"/>
                  <a:t>Wnt</a:t>
                </a:r>
                <a:r>
                  <a:rPr lang="en-US" altLang="zh-TW" sz="1700" kern="1200" dirty="0" smtClean="0"/>
                  <a:t> 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RAS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PI3K-AKT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P53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TGF-</a:t>
                </a:r>
                <a14:m>
                  <m:oMath xmlns:m="http://schemas.openxmlformats.org/officeDocument/2006/math">
                    <m:r>
                      <a:rPr lang="zh-TW" altLang="en-US" sz="1700" kern="120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sz="1700" kern="1200" dirty="0"/>
              </a:p>
            </p:txBody>
          </p:sp>
        </mc:Choice>
        <mc:Fallback xmlns="">
          <p:sp>
            <p:nvSpPr>
              <p:cNvPr id="25" name="手繪多邊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31" y="2299884"/>
                <a:ext cx="1518811" cy="3936340"/>
              </a:xfrm>
              <a:custGeom>
                <a:avLst/>
                <a:gdLst>
                  <a:gd name="connsiteX0" fmla="*/ 0 w 1518811"/>
                  <a:gd name="connsiteY0" fmla="*/ 0 h 4120709"/>
                  <a:gd name="connsiteX1" fmla="*/ 1518811 w 1518811"/>
                  <a:gd name="connsiteY1" fmla="*/ 0 h 4120709"/>
                  <a:gd name="connsiteX2" fmla="*/ 1518811 w 1518811"/>
                  <a:gd name="connsiteY2" fmla="*/ 4120709 h 4120709"/>
                  <a:gd name="connsiteX3" fmla="*/ 0 w 1518811"/>
                  <a:gd name="connsiteY3" fmla="*/ 4120709 h 4120709"/>
                  <a:gd name="connsiteX4" fmla="*/ 0 w 1518811"/>
                  <a:gd name="connsiteY4" fmla="*/ 0 h 412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8811" h="4120709">
                    <a:moveTo>
                      <a:pt x="0" y="0"/>
                    </a:moveTo>
                    <a:lnTo>
                      <a:pt x="1518811" y="0"/>
                    </a:lnTo>
                    <a:lnTo>
                      <a:pt x="1518811" y="4120709"/>
                    </a:lnTo>
                    <a:lnTo>
                      <a:pt x="0" y="41207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3175" t="-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手繪多邊形 25"/>
          <p:cNvSpPr/>
          <p:nvPr/>
        </p:nvSpPr>
        <p:spPr>
          <a:xfrm>
            <a:off x="5739286" y="1803907"/>
            <a:ext cx="1459933" cy="495977"/>
          </a:xfrm>
          <a:custGeom>
            <a:avLst/>
            <a:gdLst>
              <a:gd name="connsiteX0" fmla="*/ 0 w 1459933"/>
              <a:gd name="connsiteY0" fmla="*/ 0 h 519207"/>
              <a:gd name="connsiteX1" fmla="*/ 1459933 w 1459933"/>
              <a:gd name="connsiteY1" fmla="*/ 0 h 519207"/>
              <a:gd name="connsiteX2" fmla="*/ 1459933 w 1459933"/>
              <a:gd name="connsiteY2" fmla="*/ 519207 h 519207"/>
              <a:gd name="connsiteX3" fmla="*/ 0 w 1459933"/>
              <a:gd name="connsiteY3" fmla="*/ 519207 h 519207"/>
              <a:gd name="connsiteX4" fmla="*/ 0 w 1459933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33" h="519207">
                <a:moveTo>
                  <a:pt x="0" y="0"/>
                </a:moveTo>
                <a:lnTo>
                  <a:pt x="1459933" y="0"/>
                </a:lnTo>
                <a:lnTo>
                  <a:pt x="1459933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Lung A</a:t>
            </a:r>
            <a:endParaRPr lang="zh-TW" altLang="en-US" sz="2000" b="1" kern="1200" dirty="0"/>
          </a:p>
        </p:txBody>
      </p:sp>
      <p:sp>
        <p:nvSpPr>
          <p:cNvPr id="27" name="手繪多邊形 26"/>
          <p:cNvSpPr/>
          <p:nvPr/>
        </p:nvSpPr>
        <p:spPr>
          <a:xfrm>
            <a:off x="5739286" y="2299884"/>
            <a:ext cx="1459933" cy="3936340"/>
          </a:xfrm>
          <a:custGeom>
            <a:avLst/>
            <a:gdLst>
              <a:gd name="connsiteX0" fmla="*/ 0 w 1459933"/>
              <a:gd name="connsiteY0" fmla="*/ 0 h 4120709"/>
              <a:gd name="connsiteX1" fmla="*/ 1459933 w 1459933"/>
              <a:gd name="connsiteY1" fmla="*/ 0 h 4120709"/>
              <a:gd name="connsiteX2" fmla="*/ 1459933 w 1459933"/>
              <a:gd name="connsiteY2" fmla="*/ 4120709 h 4120709"/>
              <a:gd name="connsiteX3" fmla="*/ 0 w 1459933"/>
              <a:gd name="connsiteY3" fmla="*/ 4120709 h 4120709"/>
              <a:gd name="connsiteX4" fmla="*/ 0 w 1459933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33" h="4120709">
                <a:moveTo>
                  <a:pt x="0" y="0"/>
                </a:moveTo>
                <a:lnTo>
                  <a:pt x="1459933" y="0"/>
                </a:lnTo>
                <a:lnTo>
                  <a:pt x="1459933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CS/ADJ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21</a:t>
            </a: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7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MAPK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Cell cycle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>
                <a:solidFill>
                  <a:schemeClr val="tx1"/>
                </a:solidFill>
              </a:rPr>
              <a:t>mTOR</a:t>
            </a:r>
            <a:endParaRPr lang="zh-TW" altLang="en-US" sz="1700" kern="1200" dirty="0">
              <a:solidFill>
                <a:schemeClr val="tx1"/>
              </a:solidFill>
            </a:endParaRPr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>
                <a:solidFill>
                  <a:schemeClr val="tx1"/>
                </a:solidFill>
              </a:rPr>
              <a:t>P53</a:t>
            </a:r>
            <a:endParaRPr lang="zh-TW" altLang="en-US" sz="1700" kern="1200" dirty="0">
              <a:solidFill>
                <a:schemeClr val="tx1"/>
              </a:solidFill>
            </a:endParaRPr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>
                <a:solidFill>
                  <a:schemeClr val="tx1"/>
                </a:solidFill>
              </a:rPr>
              <a:t>EGFR</a:t>
            </a:r>
            <a:endParaRPr lang="zh-TW" altLang="en-US" sz="1700" kern="1200" dirty="0">
              <a:solidFill>
                <a:schemeClr val="tx1"/>
              </a:solidFill>
            </a:endParaRPr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>
                <a:solidFill>
                  <a:schemeClr val="tx1"/>
                </a:solidFill>
              </a:rPr>
              <a:t>JAK-STAT</a:t>
            </a:r>
            <a:endParaRPr lang="zh-TW" altLang="en-US" sz="1700" kern="1200" dirty="0">
              <a:solidFill>
                <a:schemeClr val="tx1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7312766" y="1803907"/>
            <a:ext cx="1447415" cy="495977"/>
          </a:xfrm>
          <a:custGeom>
            <a:avLst/>
            <a:gdLst>
              <a:gd name="connsiteX0" fmla="*/ 0 w 1298018"/>
              <a:gd name="connsiteY0" fmla="*/ 0 h 519207"/>
              <a:gd name="connsiteX1" fmla="*/ 1298018 w 1298018"/>
              <a:gd name="connsiteY1" fmla="*/ 0 h 519207"/>
              <a:gd name="connsiteX2" fmla="*/ 1298018 w 1298018"/>
              <a:gd name="connsiteY2" fmla="*/ 519207 h 519207"/>
              <a:gd name="connsiteX3" fmla="*/ 0 w 1298018"/>
              <a:gd name="connsiteY3" fmla="*/ 519207 h 519207"/>
              <a:gd name="connsiteX4" fmla="*/ 0 w 1298018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519207">
                <a:moveTo>
                  <a:pt x="0" y="0"/>
                </a:moveTo>
                <a:lnTo>
                  <a:pt x="1298018" y="0"/>
                </a:lnTo>
                <a:lnTo>
                  <a:pt x="1298018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Lung B</a:t>
            </a:r>
            <a:endParaRPr lang="zh-TW" altLang="en-US" sz="2000" b="1" kern="1200" dirty="0"/>
          </a:p>
        </p:txBody>
      </p:sp>
      <p:sp>
        <p:nvSpPr>
          <p:cNvPr id="29" name="手繪多邊形 28"/>
          <p:cNvSpPr/>
          <p:nvPr/>
        </p:nvSpPr>
        <p:spPr>
          <a:xfrm>
            <a:off x="7312766" y="2299884"/>
            <a:ext cx="1447415" cy="3936340"/>
          </a:xfrm>
          <a:custGeom>
            <a:avLst/>
            <a:gdLst>
              <a:gd name="connsiteX0" fmla="*/ 0 w 1298018"/>
              <a:gd name="connsiteY0" fmla="*/ 0 h 4120709"/>
              <a:gd name="connsiteX1" fmla="*/ 1298018 w 1298018"/>
              <a:gd name="connsiteY1" fmla="*/ 0 h 4120709"/>
              <a:gd name="connsiteX2" fmla="*/ 1298018 w 1298018"/>
              <a:gd name="connsiteY2" fmla="*/ 4120709 h 4120709"/>
              <a:gd name="connsiteX3" fmla="*/ 0 w 1298018"/>
              <a:gd name="connsiteY3" fmla="*/ 4120709 h 4120709"/>
              <a:gd name="connsiteX4" fmla="*/ 0 w 1298018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4120709">
                <a:moveTo>
                  <a:pt x="0" y="0"/>
                </a:moveTo>
                <a:lnTo>
                  <a:pt x="1298018" y="0"/>
                </a:lnTo>
                <a:lnTo>
                  <a:pt x="1298018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CS/ADJ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47</a:t>
            </a: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7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MAPK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Cell cycle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mTOR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P53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EGFR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JAK-STAT</a:t>
            </a:r>
            <a:endParaRPr lang="zh-TW" altLang="en-US" sz="1700" kern="1200" dirty="0"/>
          </a:p>
        </p:txBody>
      </p:sp>
      <p:sp>
        <p:nvSpPr>
          <p:cNvPr id="30" name="手繪多邊形 29"/>
          <p:cNvSpPr/>
          <p:nvPr/>
        </p:nvSpPr>
        <p:spPr>
          <a:xfrm>
            <a:off x="8886643" y="1803907"/>
            <a:ext cx="1393624" cy="495977"/>
          </a:xfrm>
          <a:custGeom>
            <a:avLst/>
            <a:gdLst>
              <a:gd name="connsiteX0" fmla="*/ 0 w 1298018"/>
              <a:gd name="connsiteY0" fmla="*/ 0 h 519207"/>
              <a:gd name="connsiteX1" fmla="*/ 1298018 w 1298018"/>
              <a:gd name="connsiteY1" fmla="*/ 0 h 519207"/>
              <a:gd name="connsiteX2" fmla="*/ 1298018 w 1298018"/>
              <a:gd name="connsiteY2" fmla="*/ 519207 h 519207"/>
              <a:gd name="connsiteX3" fmla="*/ 0 w 1298018"/>
              <a:gd name="connsiteY3" fmla="*/ 519207 h 519207"/>
              <a:gd name="connsiteX4" fmla="*/ 0 w 1298018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519207">
                <a:moveTo>
                  <a:pt x="0" y="0"/>
                </a:moveTo>
                <a:lnTo>
                  <a:pt x="1298018" y="0"/>
                </a:lnTo>
                <a:lnTo>
                  <a:pt x="1298018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Leukemia</a:t>
            </a:r>
            <a:endParaRPr lang="zh-TW" altLang="en-US" sz="2000" b="1" kern="1200" dirty="0"/>
          </a:p>
        </p:txBody>
      </p:sp>
      <p:sp>
        <p:nvSpPr>
          <p:cNvPr id="31" name="手繪多邊形 30"/>
          <p:cNvSpPr/>
          <p:nvPr/>
        </p:nvSpPr>
        <p:spPr>
          <a:xfrm>
            <a:off x="8886643" y="2299884"/>
            <a:ext cx="1393624" cy="3936340"/>
          </a:xfrm>
          <a:custGeom>
            <a:avLst/>
            <a:gdLst>
              <a:gd name="connsiteX0" fmla="*/ 0 w 1298018"/>
              <a:gd name="connsiteY0" fmla="*/ 0 h 4120709"/>
              <a:gd name="connsiteX1" fmla="*/ 1298018 w 1298018"/>
              <a:gd name="connsiteY1" fmla="*/ 0 h 4120709"/>
              <a:gd name="connsiteX2" fmla="*/ 1298018 w 1298018"/>
              <a:gd name="connsiteY2" fmla="*/ 4120709 h 4120709"/>
              <a:gd name="connsiteX3" fmla="*/ 0 w 1298018"/>
              <a:gd name="connsiteY3" fmla="*/ 4120709 h 4120709"/>
              <a:gd name="connsiteX4" fmla="*/ 0 w 1298018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4120709">
                <a:moveTo>
                  <a:pt x="0" y="0"/>
                </a:moveTo>
                <a:lnTo>
                  <a:pt x="1298018" y="0"/>
                </a:lnTo>
                <a:lnTo>
                  <a:pt x="1298018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CS/CN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19/</a:t>
            </a:r>
            <a:r>
              <a:rPr lang="en-US" altLang="zh-TW" sz="1700" kern="1200" dirty="0" smtClean="0">
                <a:solidFill>
                  <a:srgbClr val="FF0000"/>
                </a:solidFill>
              </a:rPr>
              <a:t>10</a:t>
            </a:r>
            <a:endParaRPr lang="zh-TW" altLang="en-US" sz="1700" kern="1200" dirty="0">
              <a:solidFill>
                <a:srgbClr val="FF0000"/>
              </a:solidFill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4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en-US" sz="1700" kern="1200" dirty="0" smtClean="0"/>
              <a:t>PI3K-Akt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mTOR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JAK-STAT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r>
              <a:rPr lang="en-US" altLang="zh-TW" sz="1700" kern="1200" dirty="0" smtClean="0"/>
              <a:t> signaling</a:t>
            </a:r>
            <a:endParaRPr lang="zh-TW" altLang="en-US" sz="1700" kern="1200" dirty="0"/>
          </a:p>
        </p:txBody>
      </p:sp>
      <p:sp>
        <p:nvSpPr>
          <p:cNvPr id="32" name="手繪多邊形 31"/>
          <p:cNvSpPr/>
          <p:nvPr/>
        </p:nvSpPr>
        <p:spPr>
          <a:xfrm>
            <a:off x="10406727" y="1803907"/>
            <a:ext cx="1438269" cy="495977"/>
          </a:xfrm>
          <a:custGeom>
            <a:avLst/>
            <a:gdLst>
              <a:gd name="connsiteX0" fmla="*/ 0 w 1363919"/>
              <a:gd name="connsiteY0" fmla="*/ 0 h 519207"/>
              <a:gd name="connsiteX1" fmla="*/ 1363919 w 1363919"/>
              <a:gd name="connsiteY1" fmla="*/ 0 h 519207"/>
              <a:gd name="connsiteX2" fmla="*/ 1363919 w 1363919"/>
              <a:gd name="connsiteY2" fmla="*/ 519207 h 519207"/>
              <a:gd name="connsiteX3" fmla="*/ 0 w 1363919"/>
              <a:gd name="connsiteY3" fmla="*/ 519207 h 519207"/>
              <a:gd name="connsiteX4" fmla="*/ 0 w 1363919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19" h="519207">
                <a:moveTo>
                  <a:pt x="0" y="0"/>
                </a:moveTo>
                <a:lnTo>
                  <a:pt x="1363919" y="0"/>
                </a:lnTo>
                <a:lnTo>
                  <a:pt x="1363919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Ovarian</a:t>
            </a:r>
            <a:endParaRPr lang="zh-TW" altLang="en-US" sz="2000" b="1" kern="1200" dirty="0"/>
          </a:p>
        </p:txBody>
      </p:sp>
      <p:sp>
        <p:nvSpPr>
          <p:cNvPr id="33" name="手繪多邊形 32"/>
          <p:cNvSpPr/>
          <p:nvPr/>
        </p:nvSpPr>
        <p:spPr>
          <a:xfrm>
            <a:off x="10406727" y="2299884"/>
            <a:ext cx="1438269" cy="3936340"/>
          </a:xfrm>
          <a:custGeom>
            <a:avLst/>
            <a:gdLst>
              <a:gd name="connsiteX0" fmla="*/ 0 w 1363919"/>
              <a:gd name="connsiteY0" fmla="*/ 0 h 4120709"/>
              <a:gd name="connsiteX1" fmla="*/ 1363919 w 1363919"/>
              <a:gd name="connsiteY1" fmla="*/ 0 h 4120709"/>
              <a:gd name="connsiteX2" fmla="*/ 1363919 w 1363919"/>
              <a:gd name="connsiteY2" fmla="*/ 4120709 h 4120709"/>
              <a:gd name="connsiteX3" fmla="*/ 0 w 1363919"/>
              <a:gd name="connsiteY3" fmla="*/ 4120709 h 4120709"/>
              <a:gd name="connsiteX4" fmla="*/ 0 w 1363919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19" h="4120709">
                <a:moveTo>
                  <a:pt x="0" y="0"/>
                </a:moveTo>
                <a:lnTo>
                  <a:pt x="1363919" y="0"/>
                </a:lnTo>
                <a:lnTo>
                  <a:pt x="1363919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CS/CN</a:t>
            </a:r>
            <a:endParaRPr lang="zh-TW" altLang="en-US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Size:47/116</a:t>
            </a:r>
            <a:endParaRPr lang="zh-TW" altLang="en-US" sz="17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4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en-US" sz="1700" kern="1200" dirty="0" smtClean="0"/>
              <a:t>PI3K-Akt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mTOR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Jak</a:t>
            </a:r>
            <a:r>
              <a:rPr lang="en-US" altLang="zh-TW" sz="1700" kern="1200" dirty="0" smtClean="0"/>
              <a:t>-STAT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p53</a:t>
            </a:r>
            <a:endParaRPr lang="zh-TW" altLang="en-US" sz="1700" kern="1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965" y="1223237"/>
            <a:ext cx="3004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Data processing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252824" y="4289156"/>
            <a:ext cx="1235446" cy="57123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10576666" y="4052778"/>
            <a:ext cx="1235446" cy="57123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38503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7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87" y="1053104"/>
            <a:ext cx="10063426" cy="5557948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1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720003" y="9457155"/>
          <a:ext cx="8751995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8739416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76296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9604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1356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539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350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Breast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Colorectal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Lung 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Lung 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Leukemia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1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 I error 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9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Pathway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PI3K/AKT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TGF-</a:t>
                      </a:r>
                      <a:r>
                        <a:rPr lang="zh-TW" altLang="en-US" dirty="0" smtClean="0"/>
                        <a:t>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Cell 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Cell 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smtClean="0"/>
                        <a:t>JAK/STAT3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Rejection rate(O)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0.698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0.862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0.384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7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Rejection rate(log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67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Sample size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7944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1127713" y="-1185081"/>
            <a:ext cx="2179593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-1115307" y="-1112194"/>
            <a:ext cx="2179593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1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6" y="1053104"/>
            <a:ext cx="9998966" cy="5557948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1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720003" y="9457155"/>
          <a:ext cx="8751995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8739416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76296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9604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1356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539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350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Breast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Colorectal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Lung 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Lung 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Leukemia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1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 I error 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9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Pathway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PI3K/AKT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TGF-</a:t>
                      </a:r>
                      <a:r>
                        <a:rPr lang="zh-TW" altLang="en-US" dirty="0" smtClean="0"/>
                        <a:t>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Cell 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Cell 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smtClean="0"/>
                        <a:t>JAK/STAT3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Rejection rate(O)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0.698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0.862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0.384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7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Rejection rate(log</a:t>
                      </a:r>
                      <a:r>
                        <a:rPr lang="en-US" altLang="zh-TW" baseline="-25000" dirty="0" smtClean="0"/>
                        <a:t>2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67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Sample size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7944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1127713" y="-1185081"/>
            <a:ext cx="2179593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-1115307" y="-1112194"/>
            <a:ext cx="2179593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2" y="260275"/>
            <a:ext cx="11473617" cy="6331151"/>
          </a:xfrm>
          <a:prstGeom prst="rect">
            <a:avLst/>
          </a:prstGeom>
        </p:spPr>
      </p:pic>
      <p:sp>
        <p:nvSpPr>
          <p:cNvPr id="6" name="Rectangle 7"/>
          <p:cNvSpPr/>
          <p:nvPr/>
        </p:nvSpPr>
        <p:spPr>
          <a:xfrm>
            <a:off x="10575652" y="7829185"/>
            <a:ext cx="1400448" cy="38180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8032898" y="7827581"/>
            <a:ext cx="2818602" cy="384663"/>
            <a:chOff x="858128" y="2818811"/>
            <a:chExt cx="2577336" cy="713936"/>
          </a:xfrm>
          <a:solidFill>
            <a:schemeClr val="accent4">
              <a:lumMod val="75000"/>
            </a:schemeClr>
          </a:solidFill>
        </p:grpSpPr>
        <p:sp>
          <p:nvSpPr>
            <p:cNvPr id="33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向右箭號 33"/>
            <p:cNvSpPr/>
            <p:nvPr/>
          </p:nvSpPr>
          <p:spPr>
            <a:xfrm>
              <a:off x="2351300" y="2818811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470403" y="7827580"/>
            <a:ext cx="2825190" cy="385798"/>
            <a:chOff x="858128" y="2818811"/>
            <a:chExt cx="2583362" cy="716043"/>
          </a:xfrm>
          <a:solidFill>
            <a:schemeClr val="accent4">
              <a:lumMod val="75000"/>
            </a:schemeClr>
          </a:solidFill>
        </p:grpSpPr>
        <p:sp>
          <p:nvSpPr>
            <p:cNvPr id="31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357326" y="2820918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42205" y="7827581"/>
            <a:ext cx="2816082" cy="384663"/>
            <a:chOff x="858128" y="2818811"/>
            <a:chExt cx="2575032" cy="713936"/>
          </a:xfrm>
          <a:solidFill>
            <a:schemeClr val="accent4">
              <a:lumMod val="75000"/>
            </a:schemeClr>
          </a:solidFill>
        </p:grpSpPr>
        <p:sp>
          <p:nvSpPr>
            <p:cNvPr id="29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向右箭號 29"/>
            <p:cNvSpPr/>
            <p:nvPr/>
          </p:nvSpPr>
          <p:spPr>
            <a:xfrm>
              <a:off x="2348996" y="2818811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5900" y="7826326"/>
            <a:ext cx="2813261" cy="385918"/>
            <a:chOff x="869632" y="2816481"/>
            <a:chExt cx="2572452" cy="716266"/>
          </a:xfrm>
        </p:grpSpPr>
        <p:sp>
          <p:nvSpPr>
            <p:cNvPr id="27" name="Rectangle 7"/>
            <p:cNvSpPr/>
            <p:nvPr/>
          </p:nvSpPr>
          <p:spPr>
            <a:xfrm>
              <a:off x="869632" y="2818811"/>
              <a:ext cx="2405575" cy="713936"/>
            </a:xfrm>
            <a:prstGeom prst="rect">
              <a:avLst/>
            </a:prstGeom>
            <a:solidFill>
              <a:srgbClr val="00A3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向右箭號 27"/>
            <p:cNvSpPr/>
            <p:nvPr/>
          </p:nvSpPr>
          <p:spPr>
            <a:xfrm>
              <a:off x="2357920" y="2816481"/>
              <a:ext cx="1084164" cy="713937"/>
            </a:xfrm>
            <a:prstGeom prst="rightArrow">
              <a:avLst/>
            </a:prstGeom>
            <a:solidFill>
              <a:srgbClr val="00A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617420" y="78459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311859" y="7845960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1028632" y="7842463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5974530" y="7845960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8673811" y="7845960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1009195" y="-1337481"/>
            <a:ext cx="1351128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1863517" y="-2082100"/>
            <a:ext cx="1351128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969047" y="898854"/>
            <a:ext cx="13580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Scenario IV</a:t>
            </a:r>
          </a:p>
          <a:p>
            <a:pPr algn="ctr"/>
            <a:r>
              <a:rPr lang="en-US" altLang="zh-TW" b="1" dirty="0" smtClean="0"/>
              <a:t>+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b="1" dirty="0"/>
              <a:t>B.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b="1"/>
          <a:stretch/>
        </p:blipFill>
        <p:spPr>
          <a:xfrm>
            <a:off x="368854" y="270164"/>
            <a:ext cx="11472127" cy="6325716"/>
          </a:xfrm>
          <a:prstGeom prst="rect">
            <a:avLst/>
          </a:prstGeom>
        </p:spPr>
      </p:pic>
      <p:sp>
        <p:nvSpPr>
          <p:cNvPr id="6" name="Rectangle 7"/>
          <p:cNvSpPr/>
          <p:nvPr/>
        </p:nvSpPr>
        <p:spPr>
          <a:xfrm>
            <a:off x="10575652" y="7829185"/>
            <a:ext cx="1400448" cy="38180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8032898" y="7827581"/>
            <a:ext cx="2818602" cy="384663"/>
            <a:chOff x="858128" y="2818811"/>
            <a:chExt cx="2577336" cy="713936"/>
          </a:xfrm>
          <a:solidFill>
            <a:schemeClr val="accent4">
              <a:lumMod val="75000"/>
            </a:schemeClr>
          </a:solidFill>
        </p:grpSpPr>
        <p:sp>
          <p:nvSpPr>
            <p:cNvPr id="33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向右箭號 33"/>
            <p:cNvSpPr/>
            <p:nvPr/>
          </p:nvSpPr>
          <p:spPr>
            <a:xfrm>
              <a:off x="2351300" y="2818811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470403" y="7827580"/>
            <a:ext cx="2825190" cy="385798"/>
            <a:chOff x="858128" y="2818811"/>
            <a:chExt cx="2583362" cy="716043"/>
          </a:xfrm>
          <a:solidFill>
            <a:schemeClr val="accent4">
              <a:lumMod val="75000"/>
            </a:schemeClr>
          </a:solidFill>
        </p:grpSpPr>
        <p:sp>
          <p:nvSpPr>
            <p:cNvPr id="31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357326" y="2820918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42205" y="7827581"/>
            <a:ext cx="2816082" cy="384663"/>
            <a:chOff x="858128" y="2818811"/>
            <a:chExt cx="2575032" cy="713936"/>
          </a:xfrm>
          <a:solidFill>
            <a:schemeClr val="accent4">
              <a:lumMod val="75000"/>
            </a:schemeClr>
          </a:solidFill>
        </p:grpSpPr>
        <p:sp>
          <p:nvSpPr>
            <p:cNvPr id="29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向右箭號 29"/>
            <p:cNvSpPr/>
            <p:nvPr/>
          </p:nvSpPr>
          <p:spPr>
            <a:xfrm>
              <a:off x="2348996" y="2818811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5900" y="7826326"/>
            <a:ext cx="2813261" cy="385918"/>
            <a:chOff x="869632" y="2816481"/>
            <a:chExt cx="2572452" cy="716266"/>
          </a:xfrm>
        </p:grpSpPr>
        <p:sp>
          <p:nvSpPr>
            <p:cNvPr id="27" name="Rectangle 7"/>
            <p:cNvSpPr/>
            <p:nvPr/>
          </p:nvSpPr>
          <p:spPr>
            <a:xfrm>
              <a:off x="869632" y="2818811"/>
              <a:ext cx="2405575" cy="713936"/>
            </a:xfrm>
            <a:prstGeom prst="rect">
              <a:avLst/>
            </a:prstGeom>
            <a:solidFill>
              <a:srgbClr val="00A3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向右箭號 27"/>
            <p:cNvSpPr/>
            <p:nvPr/>
          </p:nvSpPr>
          <p:spPr>
            <a:xfrm>
              <a:off x="2357920" y="2816481"/>
              <a:ext cx="1084164" cy="713937"/>
            </a:xfrm>
            <a:prstGeom prst="rightArrow">
              <a:avLst/>
            </a:prstGeom>
            <a:solidFill>
              <a:srgbClr val="00A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617420" y="78459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311859" y="7845960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1028632" y="7842463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5974530" y="7845960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8673811" y="7845960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1009195" y="-1337481"/>
            <a:ext cx="1351128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1863517" y="-2082100"/>
            <a:ext cx="1351128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969047" y="898854"/>
            <a:ext cx="13538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Scenario VI</a:t>
            </a:r>
          </a:p>
          <a:p>
            <a:pPr algn="ctr"/>
            <a:r>
              <a:rPr lang="en-US" altLang="zh-TW" b="1" dirty="0"/>
              <a:t>+</a:t>
            </a:r>
          </a:p>
          <a:p>
            <a:pPr algn="ctr"/>
            <a:r>
              <a:rPr lang="en-US" altLang="zh-TW" b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B.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2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" b="-1"/>
          <a:stretch/>
        </p:blipFill>
        <p:spPr>
          <a:xfrm>
            <a:off x="347083" y="277091"/>
            <a:ext cx="11461612" cy="6318789"/>
          </a:xfrm>
          <a:prstGeom prst="rect">
            <a:avLst/>
          </a:prstGeom>
        </p:spPr>
      </p:pic>
      <p:sp>
        <p:nvSpPr>
          <p:cNvPr id="6" name="Rectangle 7"/>
          <p:cNvSpPr/>
          <p:nvPr/>
        </p:nvSpPr>
        <p:spPr>
          <a:xfrm>
            <a:off x="10575652" y="7829185"/>
            <a:ext cx="1400448" cy="38180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8032898" y="7827581"/>
            <a:ext cx="2818602" cy="384663"/>
            <a:chOff x="858128" y="2818811"/>
            <a:chExt cx="2577336" cy="713936"/>
          </a:xfrm>
          <a:solidFill>
            <a:schemeClr val="accent4">
              <a:lumMod val="75000"/>
            </a:schemeClr>
          </a:solidFill>
        </p:grpSpPr>
        <p:sp>
          <p:nvSpPr>
            <p:cNvPr id="33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向右箭號 33"/>
            <p:cNvSpPr/>
            <p:nvPr/>
          </p:nvSpPr>
          <p:spPr>
            <a:xfrm>
              <a:off x="2351300" y="2818811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470403" y="7827580"/>
            <a:ext cx="2825190" cy="385798"/>
            <a:chOff x="858128" y="2818811"/>
            <a:chExt cx="2583362" cy="716043"/>
          </a:xfrm>
          <a:solidFill>
            <a:schemeClr val="accent4">
              <a:lumMod val="75000"/>
            </a:schemeClr>
          </a:solidFill>
        </p:grpSpPr>
        <p:sp>
          <p:nvSpPr>
            <p:cNvPr id="31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357326" y="2820918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42205" y="7827581"/>
            <a:ext cx="2816082" cy="384663"/>
            <a:chOff x="858128" y="2818811"/>
            <a:chExt cx="2575032" cy="713936"/>
          </a:xfrm>
          <a:solidFill>
            <a:schemeClr val="accent4">
              <a:lumMod val="75000"/>
            </a:schemeClr>
          </a:solidFill>
        </p:grpSpPr>
        <p:sp>
          <p:nvSpPr>
            <p:cNvPr id="29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向右箭號 29"/>
            <p:cNvSpPr/>
            <p:nvPr/>
          </p:nvSpPr>
          <p:spPr>
            <a:xfrm>
              <a:off x="2348996" y="2818811"/>
              <a:ext cx="1084164" cy="71393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5900" y="7826326"/>
            <a:ext cx="2813261" cy="385918"/>
            <a:chOff x="869632" y="2816481"/>
            <a:chExt cx="2572452" cy="716266"/>
          </a:xfrm>
        </p:grpSpPr>
        <p:sp>
          <p:nvSpPr>
            <p:cNvPr id="27" name="Rectangle 7"/>
            <p:cNvSpPr/>
            <p:nvPr/>
          </p:nvSpPr>
          <p:spPr>
            <a:xfrm>
              <a:off x="869632" y="2818811"/>
              <a:ext cx="2405575" cy="713936"/>
            </a:xfrm>
            <a:prstGeom prst="rect">
              <a:avLst/>
            </a:prstGeom>
            <a:solidFill>
              <a:srgbClr val="00A3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向右箭號 27"/>
            <p:cNvSpPr/>
            <p:nvPr/>
          </p:nvSpPr>
          <p:spPr>
            <a:xfrm>
              <a:off x="2357920" y="2816481"/>
              <a:ext cx="1084164" cy="713937"/>
            </a:xfrm>
            <a:prstGeom prst="rightArrow">
              <a:avLst/>
            </a:prstGeom>
            <a:solidFill>
              <a:srgbClr val="00A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617420" y="78459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311859" y="7845960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1028632" y="7842463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rgbClr val="FCF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5974530" y="7845960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8673811" y="7845960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1009195" y="-1337481"/>
            <a:ext cx="1351128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1863517" y="-2082100"/>
            <a:ext cx="1351128" cy="10263117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969047" y="898854"/>
            <a:ext cx="13708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Scenario III</a:t>
            </a:r>
          </a:p>
          <a:p>
            <a:pPr algn="ctr"/>
            <a:r>
              <a:rPr lang="en-US" altLang="zh-TW" b="1" dirty="0" smtClean="0"/>
              <a:t>+</a:t>
            </a:r>
          </a:p>
          <a:p>
            <a:pPr algn="ctr"/>
            <a:r>
              <a:rPr lang="en-US" altLang="zh-TW" b="1" dirty="0" smtClean="0"/>
              <a:t>B.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337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/>
          <p:cNvSpPr txBox="1"/>
          <p:nvPr/>
        </p:nvSpPr>
        <p:spPr>
          <a:xfrm>
            <a:off x="840258" y="1723950"/>
            <a:ext cx="109661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Pathway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Testing the significance of sets of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Inference for the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</p:txBody>
      </p:sp>
      <p:grpSp>
        <p:nvGrpSpPr>
          <p:cNvPr id="3" name="群組 2"/>
          <p:cNvGrpSpPr/>
          <p:nvPr/>
        </p:nvGrpSpPr>
        <p:grpSpPr>
          <a:xfrm>
            <a:off x="6256422" y="7406596"/>
            <a:ext cx="5638800" cy="2615959"/>
            <a:chOff x="6256422" y="3555022"/>
            <a:chExt cx="5638800" cy="2615959"/>
          </a:xfrm>
        </p:grpSpPr>
        <p:sp>
          <p:nvSpPr>
            <p:cNvPr id="2" name="矩形 1"/>
            <p:cNvSpPr/>
            <p:nvPr/>
          </p:nvSpPr>
          <p:spPr>
            <a:xfrm>
              <a:off x="6256422" y="3555022"/>
              <a:ext cx="5638800" cy="1064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6256422" y="3629913"/>
              <a:ext cx="5638800" cy="2541068"/>
              <a:chOff x="3012788" y="964768"/>
              <a:chExt cx="5638800" cy="2541068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3012788" y="964768"/>
                <a:ext cx="5638800" cy="2541068"/>
                <a:chOff x="1430017" y="1101011"/>
                <a:chExt cx="5638800" cy="2541068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1430017" y="1356079"/>
                  <a:ext cx="5638800" cy="2286000"/>
                  <a:chOff x="3993418" y="2397442"/>
                  <a:chExt cx="5638800" cy="2286000"/>
                </a:xfrm>
              </p:grpSpPr>
              <p:pic>
                <p:nvPicPr>
                  <p:cNvPr id="50" name="圖片 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3418" y="2397442"/>
                    <a:ext cx="3048000" cy="2286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圖片 5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4218" y="2397442"/>
                    <a:ext cx="3048000" cy="2286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文字方塊 43"/>
                <p:cNvSpPr txBox="1"/>
                <p:nvPr/>
              </p:nvSpPr>
              <p:spPr>
                <a:xfrm>
                  <a:off x="2404802" y="1101011"/>
                  <a:ext cx="4519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smtClean="0"/>
                    <a:t>  </a:t>
                  </a:r>
                  <a:r>
                    <a:rPr lang="en-US" altLang="zh-TW" b="1" dirty="0" smtClean="0">
                      <a:solidFill>
                        <a:schemeClr val="bg1"/>
                      </a:solidFill>
                    </a:rPr>
                    <a:t>Control                                        Case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文字方塊 40"/>
              <p:cNvSpPr txBox="1"/>
              <p:nvPr/>
            </p:nvSpPr>
            <p:spPr>
              <a:xfrm>
                <a:off x="5546438" y="2156146"/>
                <a:ext cx="552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s.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4741238" y="406773"/>
            <a:ext cx="270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Background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6625" y="3800709"/>
            <a:ext cx="344100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Self-contained test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6625" y="1260952"/>
            <a:ext cx="420551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Gene-set Analysis (GSA)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019745" y="4299078"/>
            <a:ext cx="2991561" cy="1752303"/>
            <a:chOff x="2370521" y="4472312"/>
            <a:chExt cx="2991561" cy="1752303"/>
          </a:xfrm>
        </p:grpSpPr>
        <p:sp>
          <p:nvSpPr>
            <p:cNvPr id="42" name="文字方塊 41"/>
            <p:cNvSpPr txBox="1"/>
            <p:nvPr/>
          </p:nvSpPr>
          <p:spPr>
            <a:xfrm>
              <a:off x="3689516" y="5330824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</a:t>
              </a:r>
              <a:r>
                <a:rPr lang="en-US" altLang="zh-TW" dirty="0" smtClean="0"/>
                <a:t>s.</a:t>
              </a:r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566934" y="4472312"/>
              <a:ext cx="262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Control</a:t>
              </a:r>
              <a:r>
                <a:rPr lang="en-US" altLang="zh-TW" b="1" dirty="0"/>
                <a:t> </a:t>
              </a:r>
              <a:r>
                <a:rPr lang="en-US" altLang="zh-TW" b="1" dirty="0" smtClean="0"/>
                <a:t>                      Case</a:t>
              </a:r>
              <a:endParaRPr lang="zh-TW" altLang="en-US" b="1" dirty="0"/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1123" y="4904064"/>
              <a:ext cx="1310959" cy="1320551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0521" y="4882669"/>
              <a:ext cx="1332199" cy="13419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80494" y="5684245"/>
                <a:ext cx="3673634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Is</a:t>
                </a:r>
                <a:r>
                  <a:rPr lang="en-US" altLang="zh-TW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B0F0"/>
                    </a:solidFill>
                    <a:latin typeface="Avenir Next Cyr W04 Demi Italic" panose="020B0703020202090204" pitchFamily="34" charset="0"/>
                  </a:rPr>
                  <a:t>S</a:t>
                </a:r>
                <a:r>
                  <a:rPr lang="en-US" altLang="zh-TW" dirty="0">
                    <a:solidFill>
                      <a:srgbClr val="00B0F0"/>
                    </a:solidFill>
                    <a:latin typeface="Avenir Next Cyr W04 Demi Italic" panose="020B0703020202090204" pitchFamily="34" charset="0"/>
                  </a:rPr>
                  <a:t> </a:t>
                </a:r>
                <a:r>
                  <a:rPr lang="en-US" altLang="zh-TW" dirty="0"/>
                  <a:t>differentially </a:t>
                </a:r>
                <a:r>
                  <a:rPr lang="en-US" altLang="zh-TW" dirty="0" smtClean="0"/>
                  <a:t>expressed (DE)?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494" y="5684245"/>
                <a:ext cx="3673634" cy="973472"/>
              </a:xfrm>
              <a:prstGeom prst="rect">
                <a:avLst/>
              </a:prstGeom>
              <a:blipFill>
                <a:blip r:embed="rId6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61298" y="4469691"/>
            <a:ext cx="3847381" cy="1492716"/>
            <a:chOff x="661298" y="4469691"/>
            <a:chExt cx="3847381" cy="1492716"/>
          </a:xfrm>
        </p:grpSpPr>
        <p:sp>
          <p:nvSpPr>
            <p:cNvPr id="46" name="文字方塊 45"/>
            <p:cNvSpPr txBox="1"/>
            <p:nvPr/>
          </p:nvSpPr>
          <p:spPr>
            <a:xfrm>
              <a:off x="661298" y="4469691"/>
              <a:ext cx="1269634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TW" dirty="0" smtClean="0"/>
                <a:t>Candidate    </a:t>
              </a:r>
            </a:p>
            <a:p>
              <a:r>
                <a:rPr lang="en-US" altLang="zh-TW" dirty="0" smtClean="0"/>
                <a:t>pathway or </a:t>
              </a:r>
            </a:p>
            <a:p>
              <a:r>
                <a:rPr lang="en-US" altLang="zh-TW" dirty="0" smtClean="0"/>
                <a:t>gene set </a:t>
              </a:r>
              <a:r>
                <a:rPr lang="en-US" altLang="zh-TW" sz="2800" dirty="0" smtClean="0">
                  <a:solidFill>
                    <a:srgbClr val="00B0F0"/>
                  </a:solidFill>
                  <a:latin typeface="Avenir Next Cyr W04 Demi Italic" panose="020B0703020202090204" pitchFamily="34" charset="0"/>
                </a:rPr>
                <a:t>S</a:t>
              </a: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2291624" y="5188341"/>
              <a:ext cx="554177" cy="637496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3954502" y="5193759"/>
              <a:ext cx="554177" cy="637496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54128" y="5101357"/>
                <a:ext cx="10616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28" y="5101357"/>
                <a:ext cx="106166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23" y="4224339"/>
            <a:ext cx="4230514" cy="1962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04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4741234" y="406773"/>
            <a:ext cx="270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Background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840258" y="1626972"/>
                <a:ext cx="1096615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Many methods for GSA have been developed.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r>
                  <a:rPr lang="en-US" altLang="zh-TW" sz="240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b="1" dirty="0" smtClean="0"/>
                  <a:t>How to choose?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 A new method: Assess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the </a:t>
                </a:r>
                <a:r>
                  <a:rPr lang="en-US" altLang="zh-TW" sz="2400" dirty="0" smtClean="0"/>
                  <a:t>performance</a:t>
                </a:r>
                <a:endParaRPr lang="zh-TW" alt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Several methods: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fair environment for evaluation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E</a:t>
                </a:r>
                <a:r>
                  <a:rPr lang="en-US" altLang="zh-TW" sz="2400" dirty="0" smtClean="0"/>
                  <a:t>stimation for sampling distributions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Conquest of difficulties</a:t>
                </a: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8" y="1626972"/>
                <a:ext cx="10966151" cy="4708981"/>
              </a:xfrm>
              <a:prstGeom prst="rect">
                <a:avLst/>
              </a:prstGeom>
              <a:blipFill>
                <a:blip r:embed="rId2"/>
                <a:stretch>
                  <a:fillRect l="-778" t="-1036"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56625" y="3052244"/>
            <a:ext cx="479637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functions of simulation 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89135" y="406773"/>
            <a:ext cx="2813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Background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2997230192"/>
              </p:ext>
            </p:extLst>
          </p:nvPr>
        </p:nvGraphicFramePr>
        <p:xfrm>
          <a:off x="4495601" y="2086828"/>
          <a:ext cx="3509281" cy="233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4" name="文字方塊 83"/>
          <p:cNvSpPr txBox="1"/>
          <p:nvPr/>
        </p:nvSpPr>
        <p:spPr>
          <a:xfrm>
            <a:off x="5582738" y="3044317"/>
            <a:ext cx="1628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Simulation</a:t>
            </a:r>
            <a:endParaRPr lang="zh-TW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356625" y="1286546"/>
            <a:ext cx="66657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Simulation methods used in current GSA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7019318" y="1843812"/>
            <a:ext cx="5142764" cy="2941470"/>
            <a:chOff x="7019318" y="1843812"/>
            <a:chExt cx="5142764" cy="2941470"/>
          </a:xfrm>
        </p:grpSpPr>
        <p:grpSp>
          <p:nvGrpSpPr>
            <p:cNvPr id="37" name="群組 36"/>
            <p:cNvGrpSpPr/>
            <p:nvPr/>
          </p:nvGrpSpPr>
          <p:grpSpPr>
            <a:xfrm>
              <a:off x="7019318" y="3335971"/>
              <a:ext cx="2898641" cy="669355"/>
              <a:chOff x="7019318" y="3335971"/>
              <a:chExt cx="2898641" cy="669355"/>
            </a:xfrm>
          </p:grpSpPr>
          <p:sp>
            <p:nvSpPr>
              <p:cNvPr id="77" name="橢圓 76"/>
              <p:cNvSpPr/>
              <p:nvPr/>
            </p:nvSpPr>
            <p:spPr>
              <a:xfrm rot="10800000">
                <a:off x="9320949" y="3408316"/>
                <a:ext cx="597010" cy="597010"/>
              </a:xfrm>
              <a:prstGeom prst="ellipse">
                <a:avLst/>
              </a:prstGeom>
              <a:solidFill>
                <a:srgbClr val="2683C6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8" name="直線接點 77"/>
              <p:cNvCxnSpPr/>
              <p:nvPr/>
            </p:nvCxnSpPr>
            <p:spPr>
              <a:xfrm flipH="1" flipV="1">
                <a:off x="7019318" y="3335971"/>
                <a:ext cx="2384392" cy="366599"/>
              </a:xfrm>
              <a:prstGeom prst="line">
                <a:avLst/>
              </a:prstGeom>
              <a:solidFill>
                <a:srgbClr val="2683C6"/>
              </a:solidFill>
              <a:ln w="120650">
                <a:solidFill>
                  <a:srgbClr val="2683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39"/>
            <p:cNvGrpSpPr/>
            <p:nvPr/>
          </p:nvGrpSpPr>
          <p:grpSpPr>
            <a:xfrm>
              <a:off x="7590793" y="1843812"/>
              <a:ext cx="4571289" cy="2941470"/>
              <a:chOff x="7590793" y="1843812"/>
              <a:chExt cx="4571289" cy="2941470"/>
            </a:xfrm>
          </p:grpSpPr>
          <p:sp>
            <p:nvSpPr>
              <p:cNvPr id="82" name="文字方塊 81"/>
              <p:cNvSpPr txBox="1"/>
              <p:nvPr/>
            </p:nvSpPr>
            <p:spPr>
              <a:xfrm>
                <a:off x="7590793" y="4077396"/>
                <a:ext cx="24212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solidFill>
                      <a:srgbClr val="174E77"/>
                    </a:solidFill>
                  </a:rPr>
                  <a:t>Log-Multivariate</a:t>
                </a:r>
              </a:p>
              <a:p>
                <a:pPr algn="ctr"/>
                <a:r>
                  <a:rPr lang="en-US" altLang="zh-TW" sz="2000" b="1" dirty="0" smtClean="0">
                    <a:solidFill>
                      <a:srgbClr val="174E77"/>
                    </a:solidFill>
                  </a:rPr>
                  <a:t>Normal</a:t>
                </a:r>
                <a:endParaRPr lang="zh-TW" altLang="en-US" sz="2000" b="1" dirty="0">
                  <a:solidFill>
                    <a:srgbClr val="174E77"/>
                  </a:solidFill>
                </a:endParaRPr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7809813" y="2796423"/>
                <a:ext cx="43522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solidFill>
                      <a:srgbClr val="174E77"/>
                    </a:solidFill>
                  </a:rPr>
                  <a:t>Pros: Avoid the influence of normalization</a:t>
                </a:r>
              </a:p>
              <a:p>
                <a:r>
                  <a:rPr lang="en-US" altLang="zh-TW" sz="1600" b="1" dirty="0" smtClean="0">
                    <a:solidFill>
                      <a:srgbClr val="174E77"/>
                    </a:solidFill>
                  </a:rPr>
                  <a:t>Cons: The same as multivariate normal</a:t>
                </a:r>
                <a:endParaRPr lang="zh-TW" altLang="en-US" sz="1600" b="1" dirty="0">
                  <a:solidFill>
                    <a:srgbClr val="174E77"/>
                  </a:solidFill>
                </a:endParaRPr>
              </a:p>
            </p:txBody>
          </p:sp>
          <p:pic>
            <p:nvPicPr>
              <p:cNvPr id="89" name="圖片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0624" y="1843812"/>
                <a:ext cx="937266" cy="946432"/>
              </a:xfrm>
              <a:prstGeom prst="rect">
                <a:avLst/>
              </a:prstGeom>
            </p:spPr>
          </p:pic>
        </p:grpSp>
      </p:grpSp>
      <p:grpSp>
        <p:nvGrpSpPr>
          <p:cNvPr id="45" name="群組 44"/>
          <p:cNvGrpSpPr/>
          <p:nvPr/>
        </p:nvGrpSpPr>
        <p:grpSpPr>
          <a:xfrm>
            <a:off x="507050" y="1822415"/>
            <a:ext cx="4899189" cy="2168207"/>
            <a:chOff x="507050" y="1822415"/>
            <a:chExt cx="4899189" cy="2168207"/>
          </a:xfrm>
        </p:grpSpPr>
        <p:grpSp>
          <p:nvGrpSpPr>
            <p:cNvPr id="36" name="群組 35"/>
            <p:cNvGrpSpPr/>
            <p:nvPr/>
          </p:nvGrpSpPr>
          <p:grpSpPr>
            <a:xfrm>
              <a:off x="2528612" y="2472928"/>
              <a:ext cx="2847525" cy="1005119"/>
              <a:chOff x="2528612" y="2472928"/>
              <a:chExt cx="2847525" cy="1005119"/>
            </a:xfrm>
          </p:grpSpPr>
          <p:sp>
            <p:nvSpPr>
              <p:cNvPr id="14" name="橢圓 13"/>
              <p:cNvSpPr/>
              <p:nvPr/>
            </p:nvSpPr>
            <p:spPr>
              <a:xfrm>
                <a:off x="2528612" y="2472928"/>
                <a:ext cx="1005119" cy="1005119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3080556" y="3017203"/>
                <a:ext cx="2295581" cy="158688"/>
              </a:xfrm>
              <a:prstGeom prst="line">
                <a:avLst/>
              </a:prstGeom>
              <a:ln w="1206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507050" y="1822415"/>
              <a:ext cx="4899189" cy="2168207"/>
              <a:chOff x="507050" y="1822415"/>
              <a:chExt cx="4899189" cy="2168207"/>
            </a:xfrm>
          </p:grpSpPr>
          <p:sp>
            <p:nvSpPr>
              <p:cNvPr id="81" name="文字方塊 80"/>
              <p:cNvSpPr txBox="1"/>
              <p:nvPr/>
            </p:nvSpPr>
            <p:spPr>
              <a:xfrm>
                <a:off x="3386658" y="2065866"/>
                <a:ext cx="20195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solidFill>
                      <a:srgbClr val="D6A300"/>
                    </a:solidFill>
                  </a:rPr>
                  <a:t>Multivariate</a:t>
                </a:r>
              </a:p>
              <a:p>
                <a:pPr algn="ctr"/>
                <a:r>
                  <a:rPr lang="en-US" altLang="zh-TW" sz="2000" b="1" dirty="0" smtClean="0">
                    <a:solidFill>
                      <a:srgbClr val="D6A300"/>
                    </a:solidFill>
                  </a:rPr>
                  <a:t>Normal (MVN)</a:t>
                </a:r>
                <a:endParaRPr lang="zh-TW" altLang="en-US" sz="2000" b="1" dirty="0">
                  <a:solidFill>
                    <a:srgbClr val="D6A3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字方塊 79"/>
                  <p:cNvSpPr txBox="1"/>
                  <p:nvPr/>
                </p:nvSpPr>
                <p:spPr>
                  <a:xfrm>
                    <a:off x="620847" y="1822415"/>
                    <a:ext cx="2636695" cy="9727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TW" i="1" smtClean="0">
                            <a:solidFill>
                              <a:srgbClr val="D6A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solidFill>
                              <a:srgbClr val="D6A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D6A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solidFill>
                                      <a:srgbClr val="D6A3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D6A3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TW" sz="2400" dirty="0" smtClean="0">
                        <a:solidFill>
                          <a:srgbClr val="D6A300"/>
                        </a:solidFill>
                      </a:rPr>
                      <a:t> (CS)</a:t>
                    </a:r>
                  </a:p>
                </p:txBody>
              </p:sp>
            </mc:Choice>
            <mc:Fallback xmlns="">
              <p:sp>
                <p:nvSpPr>
                  <p:cNvPr id="80" name="文字方塊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47" y="1822415"/>
                    <a:ext cx="2636695" cy="972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文字方塊 48"/>
              <p:cNvSpPr txBox="1"/>
              <p:nvPr/>
            </p:nvSpPr>
            <p:spPr>
              <a:xfrm>
                <a:off x="507050" y="3128848"/>
                <a:ext cx="371197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solidFill>
                      <a:srgbClr val="D6A300"/>
                    </a:solidFill>
                  </a:rPr>
                  <a:t>Pros: The simplest</a:t>
                </a:r>
              </a:p>
              <a:p>
                <a:r>
                  <a:rPr lang="en-US" altLang="zh-TW" sz="1600" b="1" dirty="0" smtClean="0">
                    <a:solidFill>
                      <a:srgbClr val="D6A300"/>
                    </a:solidFill>
                  </a:rPr>
                  <a:t>Cons: Inefficiency</a:t>
                </a:r>
              </a:p>
              <a:p>
                <a:r>
                  <a:rPr lang="en-US" altLang="zh-TW" sz="1600" b="1" dirty="0" smtClean="0">
                    <a:solidFill>
                      <a:srgbClr val="D6A300"/>
                    </a:solidFill>
                  </a:rPr>
                  <a:t>e.g. Fixed skewness and Kurtosis</a:t>
                </a:r>
                <a:endParaRPr lang="zh-TW" altLang="en-US" sz="1600" b="1" dirty="0">
                  <a:solidFill>
                    <a:srgbClr val="D6A300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2248608" y="4037920"/>
            <a:ext cx="7760694" cy="2550778"/>
            <a:chOff x="2248608" y="4037920"/>
            <a:chExt cx="7760694" cy="2550778"/>
          </a:xfrm>
        </p:grpSpPr>
        <p:grpSp>
          <p:nvGrpSpPr>
            <p:cNvPr id="41" name="群組 40"/>
            <p:cNvGrpSpPr/>
            <p:nvPr/>
          </p:nvGrpSpPr>
          <p:grpSpPr>
            <a:xfrm>
              <a:off x="2248608" y="4832639"/>
              <a:ext cx="7760694" cy="1756059"/>
              <a:chOff x="2248608" y="4832639"/>
              <a:chExt cx="7760694" cy="1756059"/>
            </a:xfrm>
          </p:grpSpPr>
          <p:sp>
            <p:nvSpPr>
              <p:cNvPr id="83" name="文字方塊 82"/>
              <p:cNvSpPr txBox="1"/>
              <p:nvPr/>
            </p:nvSpPr>
            <p:spPr>
              <a:xfrm>
                <a:off x="4444370" y="4832639"/>
                <a:ext cx="17204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solidFill>
                      <a:srgbClr val="007A37"/>
                    </a:solidFill>
                  </a:rPr>
                  <a:t>Real Data</a:t>
                </a:r>
                <a:endParaRPr lang="zh-TW" altLang="en-US" sz="2000" b="1" dirty="0">
                  <a:solidFill>
                    <a:srgbClr val="007A37"/>
                  </a:solidFill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4072676" y="5757701"/>
                <a:ext cx="5936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solidFill>
                      <a:srgbClr val="007A37"/>
                    </a:solidFill>
                  </a:rPr>
                  <a:t>Pros: Keep most of the real gene structure</a:t>
                </a:r>
              </a:p>
              <a:p>
                <a:r>
                  <a:rPr lang="en-US" altLang="zh-TW" sz="1600" b="1" dirty="0" smtClean="0">
                    <a:solidFill>
                      <a:srgbClr val="007A37"/>
                    </a:solidFill>
                  </a:rPr>
                  <a:t>Cons: The influence of the environment and other confounders </a:t>
                </a:r>
              </a:p>
              <a:p>
                <a:r>
                  <a:rPr lang="en-US" altLang="zh-TW" sz="1600" b="1" dirty="0">
                    <a:solidFill>
                      <a:srgbClr val="007A37"/>
                    </a:solidFill>
                  </a:rPr>
                  <a:t> </a:t>
                </a:r>
                <a:r>
                  <a:rPr lang="en-US" altLang="zh-TW" sz="1600" b="1" dirty="0" smtClean="0">
                    <a:solidFill>
                      <a:srgbClr val="007A37"/>
                    </a:solidFill>
                  </a:rPr>
                  <a:t>            on genes are not the same for everyone</a:t>
                </a:r>
                <a:endParaRPr lang="zh-TW" altLang="en-US" sz="1600" b="1" dirty="0">
                  <a:solidFill>
                    <a:srgbClr val="007A37"/>
                  </a:solidFill>
                </a:endParaRPr>
              </a:p>
            </p:txBody>
          </p:sp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8608" y="5036955"/>
                <a:ext cx="2049755" cy="1067328"/>
              </a:xfrm>
              <a:prstGeom prst="rect">
                <a:avLst/>
              </a:prstGeom>
            </p:spPr>
          </p:pic>
        </p:grpSp>
        <p:grpSp>
          <p:nvGrpSpPr>
            <p:cNvPr id="38" name="群組 37"/>
            <p:cNvGrpSpPr/>
            <p:nvPr/>
          </p:nvGrpSpPr>
          <p:grpSpPr>
            <a:xfrm>
              <a:off x="5820050" y="4037920"/>
              <a:ext cx="394482" cy="1651292"/>
              <a:chOff x="5820050" y="4037920"/>
              <a:chExt cx="394482" cy="1651292"/>
            </a:xfrm>
          </p:grpSpPr>
          <p:sp>
            <p:nvSpPr>
              <p:cNvPr id="54" name="橢圓 53"/>
              <p:cNvSpPr/>
              <p:nvPr/>
            </p:nvSpPr>
            <p:spPr>
              <a:xfrm rot="10800000">
                <a:off x="5820050" y="5294730"/>
                <a:ext cx="394482" cy="394482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2" name="直線接點 61"/>
              <p:cNvCxnSpPr/>
              <p:nvPr/>
            </p:nvCxnSpPr>
            <p:spPr>
              <a:xfrm flipV="1">
                <a:off x="6019678" y="4037920"/>
                <a:ext cx="158520" cy="1470018"/>
              </a:xfrm>
              <a:prstGeom prst="line">
                <a:avLst/>
              </a:prstGeom>
              <a:solidFill>
                <a:srgbClr val="00B050"/>
              </a:solidFill>
              <a:ln w="1206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12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819562" y="406773"/>
            <a:ext cx="2552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Motivation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0258" y="1730889"/>
                <a:ext cx="1096615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U</a:t>
                </a:r>
                <a:r>
                  <a:rPr lang="en-US" altLang="zh-TW" sz="2400" dirty="0" smtClean="0"/>
                  <a:t>nsuitable simulation </a:t>
                </a:r>
                <a:r>
                  <a:rPr lang="en-US" altLang="zh-TW" sz="2400" dirty="0"/>
                  <a:t>or evaluation </a:t>
                </a:r>
                <a:r>
                  <a:rPr lang="en-US" altLang="zh-TW" sz="2400" dirty="0" smtClean="0"/>
                  <a:t>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C</a:t>
                </a:r>
                <a:r>
                  <a:rPr lang="en-US" altLang="zh-TW" sz="2400" dirty="0" smtClean="0"/>
                  <a:t>onclusion cannot be generalized</a:t>
                </a:r>
                <a:endParaRPr lang="en-US" altLang="zh-TW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Validate </a:t>
                </a:r>
                <a:r>
                  <a:rPr lang="en-US" altLang="zh-TW" sz="2400" dirty="0" smtClean="0"/>
                  <a:t>the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non-normality</a:t>
                </a:r>
                <a:r>
                  <a:rPr lang="en-US" altLang="zh-TW" sz="2400" dirty="0" smtClean="0"/>
                  <a:t> of real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Depict the performance of GSA methods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under non-normal scenarios</a:t>
                </a:r>
                <a:endParaRPr lang="en-US" altLang="zh-TW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Construct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statistical evaluation method</a:t>
                </a:r>
                <a:endParaRPr lang="en-US" altLang="zh-TW" sz="2400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8" y="1730889"/>
                <a:ext cx="10966151" cy="4154984"/>
              </a:xfrm>
              <a:prstGeom prst="rect">
                <a:avLst/>
              </a:prstGeom>
              <a:blipFill>
                <a:blip r:embed="rId2"/>
                <a:stretch>
                  <a:fillRect l="-778" t="-1173" b="-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356625" y="3218729"/>
            <a:ext cx="395781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goal of this thesis 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6" y="2750820"/>
            <a:ext cx="10737270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The Non-normality of Real Data</a:t>
            </a:r>
          </a:p>
        </p:txBody>
      </p:sp>
    </p:spTree>
    <p:extLst>
      <p:ext uri="{BB962C8B-B14F-4D97-AF65-F5344CB8AC3E}">
        <p14:creationId xmlns:p14="http://schemas.microsoft.com/office/powerpoint/2010/main" val="42650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08580263"/>
              </p:ext>
            </p:extLst>
          </p:nvPr>
        </p:nvGraphicFramePr>
        <p:xfrm>
          <a:off x="4634509" y="1691871"/>
          <a:ext cx="2922982" cy="479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手繪多邊形 23"/>
          <p:cNvSpPr/>
          <p:nvPr/>
        </p:nvSpPr>
        <p:spPr>
          <a:xfrm>
            <a:off x="4450838" y="1803907"/>
            <a:ext cx="2656456" cy="495977"/>
          </a:xfrm>
          <a:custGeom>
            <a:avLst/>
            <a:gdLst>
              <a:gd name="connsiteX0" fmla="*/ 0 w 1518811"/>
              <a:gd name="connsiteY0" fmla="*/ 0 h 519207"/>
              <a:gd name="connsiteX1" fmla="*/ 1518811 w 1518811"/>
              <a:gd name="connsiteY1" fmla="*/ 0 h 519207"/>
              <a:gd name="connsiteX2" fmla="*/ 1518811 w 1518811"/>
              <a:gd name="connsiteY2" fmla="*/ 519207 h 519207"/>
              <a:gd name="connsiteX3" fmla="*/ 0 w 1518811"/>
              <a:gd name="connsiteY3" fmla="*/ 519207 h 519207"/>
              <a:gd name="connsiteX4" fmla="*/ 0 w 1518811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811" h="519207">
                <a:moveTo>
                  <a:pt x="0" y="0"/>
                </a:moveTo>
                <a:lnTo>
                  <a:pt x="1518811" y="0"/>
                </a:lnTo>
                <a:lnTo>
                  <a:pt x="1518811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400" b="1" kern="1200" dirty="0" smtClean="0"/>
              <a:t>Colorectal Cancer</a:t>
            </a:r>
            <a:endParaRPr lang="zh-TW" altLang="en-US" sz="2400" b="1" kern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手繪多邊形 24"/>
              <p:cNvSpPr/>
              <p:nvPr/>
            </p:nvSpPr>
            <p:spPr>
              <a:xfrm>
                <a:off x="4450838" y="2299884"/>
                <a:ext cx="2656456" cy="3936340"/>
              </a:xfrm>
              <a:custGeom>
                <a:avLst/>
                <a:gdLst>
                  <a:gd name="connsiteX0" fmla="*/ 0 w 1518811"/>
                  <a:gd name="connsiteY0" fmla="*/ 0 h 4120709"/>
                  <a:gd name="connsiteX1" fmla="*/ 1518811 w 1518811"/>
                  <a:gd name="connsiteY1" fmla="*/ 0 h 4120709"/>
                  <a:gd name="connsiteX2" fmla="*/ 1518811 w 1518811"/>
                  <a:gd name="connsiteY2" fmla="*/ 4120709 h 4120709"/>
                  <a:gd name="connsiteX3" fmla="*/ 0 w 1518811"/>
                  <a:gd name="connsiteY3" fmla="*/ 4120709 h 4120709"/>
                  <a:gd name="connsiteX4" fmla="*/ 0 w 1518811"/>
                  <a:gd name="connsiteY4" fmla="*/ 0 h 412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8811" h="4120709">
                    <a:moveTo>
                      <a:pt x="0" y="0"/>
                    </a:moveTo>
                    <a:lnTo>
                      <a:pt x="1518811" y="0"/>
                    </a:lnTo>
                    <a:lnTo>
                      <a:pt x="1518811" y="4120709"/>
                    </a:lnTo>
                    <a:lnTo>
                      <a:pt x="0" y="41207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85344" rIns="113792" bIns="128016" numCol="1" spcCol="1270" anchor="t" anchorCtr="0">
                <a:noAutofit/>
              </a:bodyPr>
              <a:lstStyle/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2000" kern="1200" dirty="0" smtClean="0"/>
                  <a:t>CS/ADJ</a:t>
                </a:r>
                <a:endParaRPr lang="zh-TW" altLang="en-US" sz="2000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TW" altLang="en-US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2000" kern="1200" dirty="0" smtClean="0"/>
                  <a:t>Size: </a:t>
                </a:r>
                <a:r>
                  <a:rPr lang="en-US" altLang="zh-TW" sz="2000" kern="1200" dirty="0" smtClean="0">
                    <a:solidFill>
                      <a:srgbClr val="FF0000"/>
                    </a:solidFill>
                  </a:rPr>
                  <a:t>11</a:t>
                </a:r>
                <a:endParaRPr lang="zh-TW" altLang="en-US" sz="2000" kern="1200" dirty="0">
                  <a:solidFill>
                    <a:srgbClr val="FF0000"/>
                  </a:solidFill>
                </a:endParaRPr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TW" altLang="en-US" kern="1200" dirty="0"/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Pathway: 5</a:t>
                </a:r>
                <a:endParaRPr lang="zh-TW" altLang="en-US" kern="1200" dirty="0"/>
              </a:p>
              <a:p>
                <a:pPr marL="342900" lvl="2" indent="-171450" algn="l" defTabSz="71120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err="1" smtClean="0"/>
                  <a:t>Wnt</a:t>
                </a:r>
                <a:r>
                  <a:rPr lang="en-US" altLang="zh-TW" kern="1200" dirty="0" smtClean="0"/>
                  <a:t> </a:t>
                </a:r>
                <a:endParaRPr lang="zh-TW" altLang="en-US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RAS</a:t>
                </a:r>
                <a:endParaRPr lang="zh-TW" altLang="en-US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PI3K-AKT</a:t>
                </a:r>
                <a:endParaRPr lang="zh-TW" altLang="en-US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P53</a:t>
                </a:r>
                <a:endParaRPr lang="zh-TW" altLang="en-US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TGF-</a:t>
                </a:r>
                <a14:m>
                  <m:oMath xmlns:m="http://schemas.openxmlformats.org/officeDocument/2006/math">
                    <m:r>
                      <a:rPr lang="zh-TW" altLang="en-US" kern="120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kern="1200" dirty="0"/>
              </a:p>
            </p:txBody>
          </p:sp>
        </mc:Choice>
        <mc:Fallback xmlns="">
          <p:sp>
            <p:nvSpPr>
              <p:cNvPr id="25" name="手繪多邊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838" y="2299884"/>
                <a:ext cx="2656456" cy="3936340"/>
              </a:xfrm>
              <a:custGeom>
                <a:avLst/>
                <a:gdLst>
                  <a:gd name="connsiteX0" fmla="*/ 0 w 1518811"/>
                  <a:gd name="connsiteY0" fmla="*/ 0 h 4120709"/>
                  <a:gd name="connsiteX1" fmla="*/ 1518811 w 1518811"/>
                  <a:gd name="connsiteY1" fmla="*/ 0 h 4120709"/>
                  <a:gd name="connsiteX2" fmla="*/ 1518811 w 1518811"/>
                  <a:gd name="connsiteY2" fmla="*/ 4120709 h 4120709"/>
                  <a:gd name="connsiteX3" fmla="*/ 0 w 1518811"/>
                  <a:gd name="connsiteY3" fmla="*/ 4120709 h 4120709"/>
                  <a:gd name="connsiteX4" fmla="*/ 0 w 1518811"/>
                  <a:gd name="connsiteY4" fmla="*/ 0 h 412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8811" h="4120709">
                    <a:moveTo>
                      <a:pt x="0" y="0"/>
                    </a:moveTo>
                    <a:lnTo>
                      <a:pt x="1518811" y="0"/>
                    </a:lnTo>
                    <a:lnTo>
                      <a:pt x="1518811" y="4120709"/>
                    </a:lnTo>
                    <a:lnTo>
                      <a:pt x="0" y="41207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2506" t="-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手繪多邊形 31"/>
          <p:cNvSpPr/>
          <p:nvPr/>
        </p:nvSpPr>
        <p:spPr>
          <a:xfrm>
            <a:off x="7427877" y="1803907"/>
            <a:ext cx="2658232" cy="495977"/>
          </a:xfrm>
          <a:custGeom>
            <a:avLst/>
            <a:gdLst>
              <a:gd name="connsiteX0" fmla="*/ 0 w 1363919"/>
              <a:gd name="connsiteY0" fmla="*/ 0 h 519207"/>
              <a:gd name="connsiteX1" fmla="*/ 1363919 w 1363919"/>
              <a:gd name="connsiteY1" fmla="*/ 0 h 519207"/>
              <a:gd name="connsiteX2" fmla="*/ 1363919 w 1363919"/>
              <a:gd name="connsiteY2" fmla="*/ 519207 h 519207"/>
              <a:gd name="connsiteX3" fmla="*/ 0 w 1363919"/>
              <a:gd name="connsiteY3" fmla="*/ 519207 h 519207"/>
              <a:gd name="connsiteX4" fmla="*/ 0 w 1363919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19" h="519207">
                <a:moveTo>
                  <a:pt x="0" y="0"/>
                </a:moveTo>
                <a:lnTo>
                  <a:pt x="1363919" y="0"/>
                </a:lnTo>
                <a:lnTo>
                  <a:pt x="1363919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400" b="1" kern="1200" dirty="0" smtClean="0"/>
              <a:t>Ovarian Cancer</a:t>
            </a:r>
            <a:endParaRPr lang="zh-TW" altLang="en-US" sz="2400" b="1" kern="1200" dirty="0"/>
          </a:p>
        </p:txBody>
      </p:sp>
      <p:sp>
        <p:nvSpPr>
          <p:cNvPr id="33" name="手繪多邊形 32"/>
          <p:cNvSpPr/>
          <p:nvPr/>
        </p:nvSpPr>
        <p:spPr>
          <a:xfrm>
            <a:off x="7427877" y="2299884"/>
            <a:ext cx="2658232" cy="3936340"/>
          </a:xfrm>
          <a:custGeom>
            <a:avLst/>
            <a:gdLst>
              <a:gd name="connsiteX0" fmla="*/ 0 w 1363919"/>
              <a:gd name="connsiteY0" fmla="*/ 0 h 4120709"/>
              <a:gd name="connsiteX1" fmla="*/ 1363919 w 1363919"/>
              <a:gd name="connsiteY1" fmla="*/ 0 h 4120709"/>
              <a:gd name="connsiteX2" fmla="*/ 1363919 w 1363919"/>
              <a:gd name="connsiteY2" fmla="*/ 4120709 h 4120709"/>
              <a:gd name="connsiteX3" fmla="*/ 0 w 1363919"/>
              <a:gd name="connsiteY3" fmla="*/ 4120709 h 4120709"/>
              <a:gd name="connsiteX4" fmla="*/ 0 w 1363919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19" h="4120709">
                <a:moveTo>
                  <a:pt x="0" y="0"/>
                </a:moveTo>
                <a:lnTo>
                  <a:pt x="1363919" y="0"/>
                </a:lnTo>
                <a:lnTo>
                  <a:pt x="1363919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2000" kern="1200" dirty="0" smtClean="0"/>
              <a:t>CS/CN</a:t>
            </a:r>
            <a:endParaRPr lang="zh-TW" altLang="en-US" sz="20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2000" kern="1200" dirty="0" smtClean="0"/>
              <a:t>Size:47/116</a:t>
            </a:r>
            <a:endParaRPr lang="zh-TW" altLang="en-US" sz="20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20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Pathway: 4</a:t>
            </a:r>
            <a:endParaRPr lang="zh-TW" altLang="en-US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en-US" kern="1200" dirty="0" smtClean="0"/>
              <a:t>PI3K-Akt</a:t>
            </a:r>
            <a:endParaRPr lang="zh-TW" altLang="en-US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err="1" smtClean="0"/>
              <a:t>mTOR</a:t>
            </a:r>
            <a:endParaRPr lang="zh-TW" altLang="en-US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err="1" smtClean="0"/>
              <a:t>Jak</a:t>
            </a:r>
            <a:r>
              <a:rPr lang="en-US" altLang="zh-TW" kern="1200" dirty="0" smtClean="0"/>
              <a:t>-STAT</a:t>
            </a:r>
            <a:endParaRPr lang="zh-TW" altLang="en-US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p53</a:t>
            </a:r>
            <a:endParaRPr lang="zh-TW" altLang="en-US" kern="1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965" y="1223237"/>
            <a:ext cx="3004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Data processing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99100" y="4448485"/>
            <a:ext cx="2338220" cy="60149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" name="圓角矩形 19"/>
          <p:cNvSpPr/>
          <p:nvPr/>
        </p:nvSpPr>
        <p:spPr>
          <a:xfrm>
            <a:off x="7585201" y="4190902"/>
            <a:ext cx="2376217" cy="5958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30677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24" grpId="0" animBg="1"/>
      <p:bldP spid="25" grpId="0" animBg="1"/>
      <p:bldP spid="32" grpId="0" animBg="1"/>
      <p:bldP spid="33" grpId="0" animBg="1"/>
      <p:bldP spid="7" grpId="0" animBg="1"/>
      <p:bldP spid="20" grpId="0" animBg="1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8836</TotalTime>
  <Words>1822</Words>
  <Application>Microsoft Office PowerPoint</Application>
  <PresentationFormat>寬螢幕</PresentationFormat>
  <Paragraphs>681</Paragraphs>
  <Slides>38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Arial Rounded MT Bold</vt:lpstr>
      <vt:lpstr>新細明體</vt:lpstr>
      <vt:lpstr>Arial</vt:lpstr>
      <vt:lpstr>Avenir Next Cyr W04 Demi Italic</vt:lpstr>
      <vt:lpstr>Calibri</vt:lpstr>
      <vt:lpstr>Cambria Math</vt:lpstr>
      <vt:lpstr>Corbel</vt:lpstr>
      <vt:lpstr>Helvetica</vt:lpstr>
      <vt:lpstr>MS Reference Sans Serif</vt:lpstr>
      <vt:lpstr>Tahoma</vt:lpstr>
      <vt:lpstr>Times New Roman</vt:lpstr>
      <vt:lpstr>Basis</vt:lpstr>
      <vt:lpstr>Statistical Evaluation for Methods of Gene-set Analysis with Multivariate Non-normal Scenarios </vt:lpstr>
      <vt:lpstr>PowerPoint 簡報</vt:lpstr>
      <vt:lpstr>Introduction</vt:lpstr>
      <vt:lpstr>PowerPoint 簡報</vt:lpstr>
      <vt:lpstr>PowerPoint 簡報</vt:lpstr>
      <vt:lpstr>PowerPoint 簡報</vt:lpstr>
      <vt:lpstr>PowerPoint 簡報</vt:lpstr>
      <vt:lpstr>The Non-normality of Real Data</vt:lpstr>
      <vt:lpstr>PowerPoint 簡報</vt:lpstr>
      <vt:lpstr>PowerPoint 簡報</vt:lpstr>
      <vt:lpstr>PowerPoint 簡報</vt:lpstr>
      <vt:lpstr>PowerPoint 簡報</vt:lpstr>
      <vt:lpstr>A Statistical Evaluation for GSA Methods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Summary &amp; Discussion</vt:lpstr>
      <vt:lpstr>PowerPoint 簡報</vt:lpstr>
      <vt:lpstr>PowerPoint 簡報</vt:lpstr>
      <vt:lpstr>PowerPoint 簡報</vt:lpstr>
      <vt:lpstr>THANK YOU</vt:lpstr>
      <vt:lpstr>Reference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Pomalidomide and Carfilzomib in Combination with Ibrutinib Versus Dexamethasone in Subjects with  Refractory or Relapsed Multiple Myeloma Subjects</dc:title>
  <dc:creator>chels</dc:creator>
  <cp:lastModifiedBy>奇軒 何</cp:lastModifiedBy>
  <cp:revision>734</cp:revision>
  <cp:lastPrinted>2017-08-22T06:11:37Z</cp:lastPrinted>
  <dcterms:created xsi:type="dcterms:W3CDTF">2017-05-26T06:23:06Z</dcterms:created>
  <dcterms:modified xsi:type="dcterms:W3CDTF">2018-05-22T04:38:35Z</dcterms:modified>
</cp:coreProperties>
</file>