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691813"/>
  <p:notesSz cx="6858000" cy="9144000"/>
  <p:defaultTextStyle>
    <a:defPPr>
      <a:defRPr lang="zh-TW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E58"/>
    <a:srgbClr val="003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1656" y="-3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5分之幾</c:v>
                </c:pt>
              </c:strCache>
            </c:strRef>
          </c:tx>
          <c:spPr>
            <a:solidFill>
              <a:srgbClr val="FFFFFF"/>
            </a:solidFill>
            <a:ln>
              <a:noFill/>
            </a:ln>
            <a:effectLst/>
          </c:spPr>
          <c:invertIfNegative val="0"/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47-4825-B911-1D89AC4E6A59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E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D47-4825-B911-1D89AC4E6A59}"/>
              </c:ext>
            </c:extLst>
          </c:dPt>
          <c:cat>
            <c:strRef>
              <c:f>工作表1!$A$2</c:f>
              <c:strCache>
                <c:ptCount val="1"/>
                <c:pt idx="0">
                  <c:v>類別 1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47-4825-B911-1D89AC4E6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81128719"/>
        <c:axId val="1481132047"/>
      </c:barChart>
      <c:catAx>
        <c:axId val="148112871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81132047"/>
        <c:crosses val="autoZero"/>
        <c:auto val="1"/>
        <c:lblAlgn val="ctr"/>
        <c:lblOffset val="100"/>
        <c:noMultiLvlLbl val="0"/>
      </c:catAx>
      <c:valAx>
        <c:axId val="1481132047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48112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44960" y="1749796"/>
            <a:ext cx="5669756" cy="37223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9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409892" y="569241"/>
            <a:ext cx="1630055" cy="90608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19727" y="569241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5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96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5791" y="2665531"/>
            <a:ext cx="6520220" cy="444749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5791" y="7155102"/>
            <a:ext cx="6520220" cy="233883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248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27086" y="2846201"/>
            <a:ext cx="3212862" cy="67838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25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713" y="569242"/>
            <a:ext cx="6520220" cy="206658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0713" y="2620981"/>
            <a:ext cx="3198096" cy="12845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27087" y="2620981"/>
            <a:ext cx="3213846" cy="12845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27087" y="3905482"/>
            <a:ext cx="3213846" cy="574437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2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3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713" y="712788"/>
            <a:ext cx="2438191" cy="249475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13847" y="1539424"/>
            <a:ext cx="3827086" cy="75981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0713" y="3207545"/>
            <a:ext cx="2438191" cy="59423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46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0713" y="712788"/>
            <a:ext cx="2438191" cy="249475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6" cy="759811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20713" y="3207545"/>
            <a:ext cx="2438191" cy="594237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15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19729" y="569242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19729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19728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9185-2BCB-499B-B2F9-D52CB73BAE92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504144" y="9909728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339021" y="9909728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BB29-61FA-47EE-9D9C-01FC765A4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46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jeff665547@gmail.com" TargetMode="External"/><Relationship Id="rId3" Type="http://schemas.openxmlformats.org/officeDocument/2006/relationships/chart" Target="../charts/chart1.xm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40888"/>
            <a:ext cx="7559675" cy="106904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-223"/>
            <a:ext cx="2271712" cy="10692000"/>
          </a:xfrm>
          <a:prstGeom prst="rect">
            <a:avLst/>
          </a:prstGeom>
          <a:solidFill>
            <a:srgbClr val="003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/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何 奇 軒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08000">
              <a:lnSpc>
                <a:spcPct val="150000"/>
              </a:lnSpc>
            </a:pPr>
            <a:r>
              <a:rPr lang="en-US" altLang="zh-TW"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Data Scientist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zh-TW" altLang="en-US" sz="9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地址</a:t>
            </a:r>
            <a:endParaRPr lang="en-US" altLang="zh-TW" sz="9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>
              <a:lnSpc>
                <a:spcPct val="150000"/>
              </a:lnSpc>
            </a:pP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台北市萬華區寶興街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140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巷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52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樓之</a:t>
            </a: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zh-TW" altLang="en-US" sz="9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</a:t>
            </a:r>
            <a:endParaRPr lang="en-US" altLang="zh-TW" sz="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>
              <a:lnSpc>
                <a:spcPct val="150000"/>
              </a:lnSpc>
            </a:pPr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0921-029-417</a:t>
            </a: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en-US" altLang="zh-TW" sz="9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E-mail</a:t>
            </a:r>
          </a:p>
          <a:p>
            <a:pPr marL="108000">
              <a:lnSpc>
                <a:spcPct val="150000"/>
              </a:lnSpc>
            </a:pPr>
            <a:r>
              <a:rPr lang="en-US" altLang="zh-TW" sz="900" dirty="0" smtClean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jeff665547@gmail.com </a:t>
            </a: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>
              <a:lnSpc>
                <a:spcPct val="150000"/>
              </a:lnSpc>
            </a:pP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>
              <a:lnSpc>
                <a:spcPct val="150000"/>
              </a:lnSpc>
            </a:pP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統計資料分析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>
              <a:lnSpc>
                <a:spcPct val="150000"/>
              </a:lnSpc>
            </a:pP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資料視覺化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>
              <a:lnSpc>
                <a:spcPct val="150000"/>
              </a:lnSpc>
            </a:pP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>
              <a:lnSpc>
                <a:spcPct val="150000"/>
              </a:lnSpc>
            </a:pPr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 algn="r"/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精通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</a:t>
            </a:r>
            <a:r>
              <a:rPr lang="zh-TW" altLang="en-US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悉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熟悉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略懂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略懂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en-US" altLang="zh-TW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SPSS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略懂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母語</a:t>
            </a:r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 algn="r"/>
            <a:r>
              <a:rPr lang="zh-TW" altLang="en-US" sz="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中等</a:t>
            </a:r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000"/>
            <a:endParaRPr lang="en-US" altLang="zh-TW" sz="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2" y="839204"/>
            <a:ext cx="2271600" cy="307777"/>
          </a:xfrm>
          <a:prstGeom prst="rect">
            <a:avLst/>
          </a:prstGeom>
          <a:solidFill>
            <a:srgbClr val="002E58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個人基本資</a:t>
            </a:r>
            <a:r>
              <a:rPr lang="zh-TW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料</a:t>
            </a:r>
            <a:endParaRPr lang="en-US" altLang="zh-TW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314382" y="12755952"/>
            <a:ext cx="7679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  <a:ea typeface="微軟正黑體" panose="020B0604030504040204" pitchFamily="34" charset="-120"/>
                <a:cs typeface="Arial" panose="020B0604020202020204" pitchFamily="34" charset="0"/>
              </a:rPr>
              <a:t>2006-12- present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2715622"/>
            <a:ext cx="2271600" cy="307777"/>
          </a:xfrm>
          <a:prstGeom prst="rect">
            <a:avLst/>
          </a:prstGeom>
          <a:solidFill>
            <a:srgbClr val="002E58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專業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技能</a:t>
            </a:r>
            <a:endParaRPr lang="en-US" altLang="zh-TW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4020539"/>
            <a:ext cx="2271600" cy="307777"/>
          </a:xfrm>
          <a:prstGeom prst="rect">
            <a:avLst/>
          </a:prstGeom>
          <a:solidFill>
            <a:srgbClr val="002E58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軟體與程式語言</a:t>
            </a:r>
            <a:endParaRPr lang="en-US" altLang="zh-TW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6" name="圖表 15"/>
          <p:cNvGraphicFramePr/>
          <p:nvPr>
            <p:extLst>
              <p:ext uri="{D42A27DB-BD31-4B8C-83A1-F6EECF244321}">
                <p14:modId xmlns:p14="http://schemas.microsoft.com/office/powerpoint/2010/main" val="2540256197"/>
              </p:ext>
            </p:extLst>
          </p:nvPr>
        </p:nvGraphicFramePr>
        <p:xfrm>
          <a:off x="-2403475" y="5058690"/>
          <a:ext cx="2251075" cy="463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0" y="8574941"/>
            <a:ext cx="2271600" cy="307777"/>
          </a:xfrm>
          <a:prstGeom prst="rect">
            <a:avLst/>
          </a:prstGeom>
          <a:solidFill>
            <a:srgbClr val="002E58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語言能力</a:t>
            </a:r>
            <a:endParaRPr lang="en-US" altLang="zh-TW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66682" y="4483989"/>
            <a:ext cx="2249619" cy="5675836"/>
            <a:chOff x="66682" y="4483989"/>
            <a:chExt cx="2249619" cy="5675836"/>
          </a:xfrm>
        </p:grpSpPr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2" y="4483989"/>
              <a:ext cx="2249619" cy="463336"/>
            </a:xfrm>
            <a:prstGeom prst="rect">
              <a:avLst/>
            </a:prstGeom>
          </p:spPr>
        </p:pic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82" y="5169816"/>
              <a:ext cx="2249619" cy="463336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82" y="5855643"/>
              <a:ext cx="2249619" cy="463336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" y="6541470"/>
              <a:ext cx="2249619" cy="463336"/>
            </a:xfrm>
            <a:prstGeom prst="rect">
              <a:avLst/>
            </a:prstGeom>
          </p:spPr>
        </p:pic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" y="7227297"/>
              <a:ext cx="2249619" cy="463336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" y="7913125"/>
              <a:ext cx="2249619" cy="463336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82" y="9011283"/>
              <a:ext cx="2249619" cy="463336"/>
            </a:xfrm>
            <a:prstGeom prst="rect">
              <a:avLst/>
            </a:prstGeom>
          </p:spPr>
        </p:pic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82" y="9696489"/>
              <a:ext cx="2249619" cy="463336"/>
            </a:xfrm>
            <a:prstGeom prst="rect">
              <a:avLst/>
            </a:prstGeom>
          </p:spPr>
        </p:pic>
      </p:grp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86940"/>
              </p:ext>
            </p:extLst>
          </p:nvPr>
        </p:nvGraphicFramePr>
        <p:xfrm>
          <a:off x="2422421" y="1754106"/>
          <a:ext cx="4989622" cy="879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14">
                  <a:extLst>
                    <a:ext uri="{9D8B030D-6E8A-4147-A177-3AD203B41FA5}">
                      <a16:colId xmlns:a16="http://schemas.microsoft.com/office/drawing/2014/main" val="391629536"/>
                    </a:ext>
                  </a:extLst>
                </a:gridCol>
                <a:gridCol w="4200208">
                  <a:extLst>
                    <a:ext uri="{9D8B030D-6E8A-4147-A177-3AD203B41FA5}">
                      <a16:colId xmlns:a16="http://schemas.microsoft.com/office/drawing/2014/main" val="1368855261"/>
                    </a:ext>
                  </a:extLst>
                </a:gridCol>
              </a:tblGrid>
              <a:tr h="306000">
                <a:tc gridSpan="2">
                  <a:txBody>
                    <a:bodyPr/>
                    <a:lstStyle/>
                    <a:p>
                      <a:r>
                        <a:rPr lang="zh-TW" altLang="en-US" sz="1300" b="1" dirty="0" smtClean="0">
                          <a:solidFill>
                            <a:srgbClr val="002E5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教育程度</a:t>
                      </a:r>
                      <a:endParaRPr lang="en-US" altLang="zh-TW" sz="1300" b="1" dirty="0" smtClean="0">
                        <a:solidFill>
                          <a:srgbClr val="002E5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9189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2016-9 –</a:t>
                      </a: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2018-6</a:t>
                      </a: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台灣，台北</a:t>
                      </a:r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endParaRPr lang="en-US" altLang="zh-TW" sz="4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2012-9 –</a:t>
                      </a: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2016-7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台灣，台南</a:t>
                      </a:r>
                      <a:endParaRPr lang="en-US" altLang="zh-TW" sz="900" b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TW" altLang="en-US" sz="1100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國立台灣大學</a:t>
                      </a:r>
                      <a:endParaRPr lang="en-US" altLang="zh-TW" sz="1100" b="1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TW" altLang="en-US" sz="900" b="1" i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流行病學與預防醫學研究所 碩士</a:t>
                      </a:r>
                      <a:endParaRPr lang="en-US" altLang="zh-TW" sz="900" b="1" i="1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主修為生物統計組，主要研究領域為基因統計。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台大流預所 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研究生研究成果海報展 傑出海報獎 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第一名，共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位參賽者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主要課程：計算生物學原理與應用、遺傳資料統計分析、高等生物統計學方法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廣義線性模型、存活分析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TW" altLang="en-US" sz="1100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國立成功大學</a:t>
                      </a:r>
                      <a:endParaRPr lang="en-US" altLang="zh-TW" sz="1100" b="1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TW" altLang="en-US" sz="900" b="1" i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數學系 學士</a:t>
                      </a:r>
                      <a:endParaRPr lang="en-US" altLang="zh-TW" sz="900" b="1" i="1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成功大學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103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學年度統計競試 第三名 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共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425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名參賽者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主要課程：微積分、高等微積分、機率論、統計學、數理統計、應用數學方法。</a:t>
                      </a: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zh-TW" altLang="en-US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170854"/>
                  </a:ext>
                </a:extLst>
              </a:tr>
              <a:tr h="306000">
                <a:tc gridSpan="2">
                  <a:txBody>
                    <a:bodyPr/>
                    <a:lstStyle/>
                    <a:p>
                      <a:r>
                        <a:rPr lang="zh-TW" altLang="en-US" sz="1300" b="1" dirty="0" smtClean="0">
                          <a:solidFill>
                            <a:srgbClr val="002E5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 歷</a:t>
                      </a:r>
                      <a:endParaRPr lang="zh-TW" altLang="en-US" sz="1300" b="1" dirty="0">
                        <a:solidFill>
                          <a:srgbClr val="002E5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2313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2016-9 –</a:t>
                      </a: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2018-6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台灣，台北</a:t>
                      </a: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3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2017-7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台灣，台北</a:t>
                      </a: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altLang="zh-TW" sz="5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2013-1 –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2013-2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TW" sz="9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TW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台灣，台南</a:t>
                      </a:r>
                      <a:endParaRPr lang="en-US" altLang="zh-TW" sz="9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TW" altLang="en-US" sz="1100" b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台灣大學 蕭朱杏教授實驗室</a:t>
                      </a:r>
                      <a:endParaRPr lang="en-US" altLang="zh-TW" sz="1100" b="1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zh-TW" altLang="en-US" sz="900" b="0" i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研究助理</a:t>
                      </a:r>
                      <a:endParaRPr lang="en-US" altLang="zh-TW" sz="900" b="0" i="1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碩士論文：以非常態情境評估基因集合分析方法在真實基因資料下之表現研究。</a:t>
                      </a: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KEGG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資料庫中蒐集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種癌症相關的生物路徑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(pathway)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資訊。 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(Python, R)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從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NCBI GEO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以及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TCGA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這兩個資料庫中挑選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mRNA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基因表現量的資料集。</a:t>
                      </a: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針對資料做正規化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(normalization)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處理，並利用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種高維度常態性檢定分析基因資料的常態性。 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(R)</a:t>
                      </a:r>
                    </a:p>
                    <a:p>
                      <a:pPr marL="88900" marR="0" lvl="0" indent="-8890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利用多維度混合分布模擬資料，並評估現有的基因統計方法以及演算法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Hoteling’s</a:t>
                      </a:r>
                      <a:r>
                        <a:rPr lang="en-US" altLang="zh-TW" sz="900" b="0" i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9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TW" sz="90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, GSEA, Global test, Global ANCOVA, N-statistic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在非常態情境下的表現。 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利用</a:t>
                      </a:r>
                      <a:r>
                        <a:rPr lang="en-US" altLang="zh-TW" sz="900" b="0" i="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plotly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互動式視覺化套件來呈現分析結果。 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開發雷達圖以及群狀點圖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(grouped dot plots)</a:t>
                      </a: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技術，並將六張圖表資訊彙整成一張圖，使資訊更加地一目了然。 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(R, </a:t>
                      </a:r>
                      <a:r>
                        <a:rPr lang="en-US" altLang="zh-TW" sz="900" b="0" i="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plotly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TW" altLang="en-US" sz="1100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第一屆 科技大擂台 </a:t>
                      </a:r>
                      <a:r>
                        <a:rPr lang="en-US" altLang="zh-TW" sz="1100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</a:t>
                      </a:r>
                      <a:r>
                        <a:rPr lang="zh-TW" altLang="en-US" sz="1100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</a:t>
                      </a:r>
                      <a:r>
                        <a:rPr lang="en-US" altLang="zh-TW" sz="1100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1100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對話</a:t>
                      </a:r>
                      <a:endParaRPr lang="en-US" altLang="zh-TW" sz="1100" b="1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TW" altLang="en-US" sz="900" b="0" i="1" u="non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計畫助理</a:t>
                      </a:r>
                      <a:endParaRPr lang="en-US" altLang="zh-TW" sz="900" b="0" i="1" u="none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協助設計比賽題目。</a:t>
                      </a: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清理比賽時使用的公共電視節目語料庫資料。</a:t>
                      </a:r>
                      <a:r>
                        <a:rPr lang="zh-TW" altLang="en-US" sz="900" b="0" i="0" baseline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900" b="0" i="0" baseline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(Python)</a:t>
                      </a: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TW" altLang="en-US" sz="1100" b="1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第五屆 數學營  成功大學</a:t>
                      </a:r>
                      <a:endParaRPr lang="en-US" altLang="zh-TW" sz="1100" b="1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TW" altLang="en-US" sz="900" b="0" i="1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活動組成員</a:t>
                      </a:r>
                      <a:endParaRPr lang="en-US" altLang="zh-TW" sz="900" b="0" i="1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與其他組員合作設計出給高中生參加的營隊活動。</a:t>
                      </a: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altLang="zh-TW" sz="900" b="0" i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874460"/>
                  </a:ext>
                </a:extLst>
              </a:tr>
              <a:tr h="306000">
                <a:tc gridSpan="2">
                  <a:txBody>
                    <a:bodyPr/>
                    <a:lstStyle/>
                    <a:p>
                      <a:r>
                        <a:rPr lang="zh-TW" altLang="en-US" sz="1300" b="1" dirty="0" smtClean="0">
                          <a:solidFill>
                            <a:srgbClr val="002E58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 照</a:t>
                      </a:r>
                      <a:endParaRPr lang="en-US" altLang="zh-TW" sz="1300" b="1" dirty="0" smtClean="0">
                        <a:solidFill>
                          <a:srgbClr val="002E58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1067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zh-TW" sz="1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2017-7</a:t>
                      </a:r>
                      <a:r>
                        <a:rPr lang="en-US" altLang="zh-TW" sz="10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 –</a:t>
                      </a:r>
                    </a:p>
                    <a:p>
                      <a:r>
                        <a:rPr lang="en-US" altLang="zh-TW" sz="10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2017-8</a:t>
                      </a:r>
                      <a:endParaRPr lang="en-US" altLang="zh-TW" sz="10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0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>
                        <a:lnSpc>
                          <a:spcPct val="200000"/>
                        </a:lnSpc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台灣大學資訊工程系資訊系統訓練班：</a:t>
                      </a:r>
                      <a:r>
                        <a:rPr lang="en-US" altLang="zh-TW" sz="900" b="0" i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Python, Linux, MySQL</a:t>
                      </a:r>
                      <a:endParaRPr lang="zh-TW" altLang="en-US" sz="900" dirty="0"/>
                    </a:p>
                  </a:txBody>
                  <a:tcPr marL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D7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096182"/>
                  </a:ext>
                </a:extLst>
              </a:tr>
            </a:tbl>
          </a:graphicData>
        </a:graphic>
      </p:graphicFrame>
      <p:pic>
        <p:nvPicPr>
          <p:cNvPr id="39" name="Picture 2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6326" y="87345"/>
            <a:ext cx="1216806" cy="1564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矩形 40">
            <a:hlinkClick r:id="rId8"/>
          </p:cNvPr>
          <p:cNvSpPr/>
          <p:nvPr/>
        </p:nvSpPr>
        <p:spPr>
          <a:xfrm>
            <a:off x="204788" y="2466975"/>
            <a:ext cx="1238250" cy="64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2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自訂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472</Words>
  <Application>Microsoft Office PowerPoint</Application>
  <PresentationFormat>自訂</PresentationFormat>
  <Paragraphs>154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奇軒 何</dc:creator>
  <cp:lastModifiedBy>奇軒 何</cp:lastModifiedBy>
  <cp:revision>74</cp:revision>
  <dcterms:created xsi:type="dcterms:W3CDTF">2018-11-09T03:01:26Z</dcterms:created>
  <dcterms:modified xsi:type="dcterms:W3CDTF">2019-01-11T03:28:16Z</dcterms:modified>
</cp:coreProperties>
</file>