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559675" cy="10691813"/>
  <p:notesSz cx="6858000" cy="9144000"/>
  <p:defaultTextStyle>
    <a:defPPr>
      <a:defRPr lang="zh-TW"/>
    </a:defPPr>
    <a:lvl1pPr marL="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2E58"/>
    <a:srgbClr val="003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60" d="100"/>
          <a:sy n="160" d="100"/>
        </p:scale>
        <p:origin x="-3222" y="-7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5分之幾</c:v>
                </c:pt>
              </c:strCache>
            </c:strRef>
          </c:tx>
          <c:spPr>
            <a:solidFill>
              <a:srgbClr val="FFFFFF"/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類別 1</c:v>
                </c:pt>
              </c:strCache>
            </c:strRef>
          </c:cat>
          <c:val>
            <c:numRef>
              <c:f>工作表1!$B$2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47-4825-B911-1D89AC4E6A59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數列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2E5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CD47-4825-B911-1D89AC4E6A59}"/>
              </c:ext>
            </c:extLst>
          </c:dPt>
          <c:cat>
            <c:strRef>
              <c:f>工作表1!$A$2</c:f>
              <c:strCache>
                <c:ptCount val="1"/>
                <c:pt idx="0">
                  <c:v>類別 1</c:v>
                </c:pt>
              </c:strCache>
            </c:strRef>
          </c:cat>
          <c:val>
            <c:numRef>
              <c:f>工作表1!$C$2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47-4825-B911-1D89AC4E6A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81128719"/>
        <c:axId val="1481132047"/>
      </c:barChart>
      <c:catAx>
        <c:axId val="1481128719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481132047"/>
        <c:crosses val="autoZero"/>
        <c:auto val="1"/>
        <c:lblAlgn val="ctr"/>
        <c:lblOffset val="100"/>
        <c:noMultiLvlLbl val="0"/>
      </c:catAx>
      <c:valAx>
        <c:axId val="1481132047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4811287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44960" y="1749796"/>
            <a:ext cx="5669756" cy="3722335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9185-2BCB-499B-B2F9-D52CB73BAE92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BB29-61FA-47EE-9D9C-01FC765A47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186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9185-2BCB-499B-B2F9-D52CB73BAE92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BB29-61FA-47EE-9D9C-01FC765A47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897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5409892" y="569241"/>
            <a:ext cx="1630055" cy="906081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19727" y="569241"/>
            <a:ext cx="4795669" cy="9060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9185-2BCB-499B-B2F9-D52CB73BAE92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BB29-61FA-47EE-9D9C-01FC765A47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859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9185-2BCB-499B-B2F9-D52CB73BAE92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BB29-61FA-47EE-9D9C-01FC765A47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896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5791" y="2665531"/>
            <a:ext cx="6520220" cy="4447496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15791" y="7155102"/>
            <a:ext cx="6520220" cy="2338833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9185-2BCB-499B-B2F9-D52CB73BAE92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BB29-61FA-47EE-9D9C-01FC765A47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248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19728" y="2846201"/>
            <a:ext cx="3212862" cy="678385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827086" y="2846201"/>
            <a:ext cx="3212862" cy="678385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9185-2BCB-499B-B2F9-D52CB73BAE92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BB29-61FA-47EE-9D9C-01FC765A47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258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0713" y="569242"/>
            <a:ext cx="6520220" cy="206658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0713" y="2620981"/>
            <a:ext cx="3198096" cy="128450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3827087" y="2620981"/>
            <a:ext cx="3213846" cy="128450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827087" y="3905482"/>
            <a:ext cx="3213846" cy="574437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9185-2BCB-499B-B2F9-D52CB73BAE92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BB29-61FA-47EE-9D9C-01FC765A47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9185-2BCB-499B-B2F9-D52CB73BAE92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BB29-61FA-47EE-9D9C-01FC765A47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932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9185-2BCB-499B-B2F9-D52CB73BAE92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BB29-61FA-47EE-9D9C-01FC765A47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37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0713" y="712788"/>
            <a:ext cx="2438191" cy="249475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13847" y="1539424"/>
            <a:ext cx="3827086" cy="759811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20713" y="3207545"/>
            <a:ext cx="2438191" cy="594237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9185-2BCB-499B-B2F9-D52CB73BAE92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BB29-61FA-47EE-9D9C-01FC765A47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4460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0713" y="712788"/>
            <a:ext cx="2438191" cy="249475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213847" y="1539424"/>
            <a:ext cx="3827086" cy="759811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20713" y="3207545"/>
            <a:ext cx="2438191" cy="594237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9185-2BCB-499B-B2F9-D52CB73BAE92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BB29-61FA-47EE-9D9C-01FC765A47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15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19729" y="569242"/>
            <a:ext cx="6520220" cy="2066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19729" y="2846201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519728" y="9909728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29185-2BCB-499B-B2F9-D52CB73BAE92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504144" y="9909728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5339021" y="9909728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9BB29-61FA-47EE-9D9C-01FC765A47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46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hyperlink" Target="mailto:jeff665547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40341"/>
            <a:ext cx="7559675" cy="1069044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-223"/>
            <a:ext cx="2271712" cy="10692000"/>
          </a:xfrm>
          <a:prstGeom prst="rect">
            <a:avLst/>
          </a:prstGeom>
          <a:solidFill>
            <a:srgbClr val="003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/>
            <a:r>
              <a:rPr lang="en-US" altLang="zh-TW" sz="2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anose="020B0604030504040204" pitchFamily="34" charset="-120"/>
                <a:cs typeface="Arial" panose="020B0604020202020204" pitchFamily="34" charset="0"/>
              </a:rPr>
              <a:t>Chi-</a:t>
            </a:r>
            <a:r>
              <a:rPr lang="en-US" altLang="zh-TW" sz="27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anose="020B0604030504040204" pitchFamily="34" charset="-120"/>
                <a:cs typeface="Arial" panose="020B0604020202020204" pitchFamily="34" charset="0"/>
              </a:rPr>
              <a:t>Hsuan</a:t>
            </a:r>
            <a:r>
              <a:rPr lang="en-US" altLang="zh-TW" sz="2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anose="020B0604030504040204" pitchFamily="34" charset="-120"/>
                <a:cs typeface="Arial" panose="020B0604020202020204" pitchFamily="34" charset="0"/>
              </a:rPr>
              <a:t> Ho</a:t>
            </a:r>
            <a:endParaRPr lang="en-US" altLang="zh-TW" sz="2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08000">
              <a:lnSpc>
                <a:spcPct val="150000"/>
              </a:lnSpc>
            </a:pPr>
            <a:r>
              <a:rPr lang="en-US" altLang="zh-TW" sz="1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Data Scientist</a:t>
            </a:r>
            <a:endParaRPr lang="en-US" altLang="zh-TW" sz="9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08000"/>
            <a:endParaRPr lang="en-US" altLang="zh-TW" sz="900" dirty="0" smtClean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08000"/>
            <a:endParaRPr lang="en-US" altLang="zh-TW" sz="900" dirty="0" smtClean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08000"/>
            <a:endParaRPr lang="en-US" altLang="zh-TW" sz="900" dirty="0" smtClean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08000"/>
            <a:endParaRPr lang="en-US" altLang="zh-TW" sz="9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08000"/>
            <a:r>
              <a:rPr lang="en-US" altLang="zh-TW" sz="900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Address</a:t>
            </a:r>
          </a:p>
          <a:p>
            <a:pPr marL="108000">
              <a:lnSpc>
                <a:spcPct val="150000"/>
              </a:lnSpc>
            </a:pPr>
            <a:r>
              <a:rPr lang="en-US" altLang="zh-TW" sz="9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8F</a:t>
            </a:r>
            <a:r>
              <a:rPr lang="en-US" altLang="zh-TW" sz="9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.-2, No.52, Ln. 140, </a:t>
            </a:r>
            <a:r>
              <a:rPr lang="en-US" altLang="zh-TW" sz="900" dirty="0" err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Baoxing</a:t>
            </a:r>
            <a:r>
              <a:rPr lang="en-US" altLang="zh-TW" sz="9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9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St., Taipei City 108, </a:t>
            </a:r>
            <a:r>
              <a:rPr lang="en-US" altLang="zh-TW" sz="9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Taiwan </a:t>
            </a:r>
            <a:r>
              <a:rPr lang="en-US" altLang="zh-TW" sz="9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(R.O.C.)</a:t>
            </a:r>
            <a:endParaRPr lang="en-US" altLang="zh-TW" sz="900" dirty="0" smtClean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08000"/>
            <a:endParaRPr lang="en-US" altLang="zh-TW" sz="900" dirty="0" smtClean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08000"/>
            <a:r>
              <a:rPr lang="en-US" altLang="zh-TW" sz="900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Phone</a:t>
            </a:r>
            <a:endParaRPr lang="en-US" altLang="zh-TW" sz="9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08000">
              <a:lnSpc>
                <a:spcPct val="150000"/>
              </a:lnSpc>
            </a:pPr>
            <a:r>
              <a:rPr lang="en-US" altLang="zh-TW" sz="9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+886 921-029-417</a:t>
            </a:r>
          </a:p>
          <a:p>
            <a:pPr marL="108000"/>
            <a:endParaRPr lang="en-US" altLang="zh-TW" sz="9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08000"/>
            <a:r>
              <a:rPr lang="en-US" altLang="zh-TW" sz="900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E-mail</a:t>
            </a:r>
          </a:p>
          <a:p>
            <a:pPr marL="108000">
              <a:lnSpc>
                <a:spcPct val="150000"/>
              </a:lnSpc>
            </a:pPr>
            <a:r>
              <a:rPr lang="en-US" altLang="zh-TW" sz="900" dirty="0" smtClean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jeff665547@gmail.com </a:t>
            </a:r>
          </a:p>
          <a:p>
            <a:pPr marL="108000"/>
            <a:endParaRPr lang="en-US" altLang="zh-TW" sz="9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08000">
              <a:lnSpc>
                <a:spcPct val="150000"/>
              </a:lnSpc>
            </a:pPr>
            <a:endParaRPr lang="en-US" altLang="zh-TW" sz="900" dirty="0" smtClean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08000">
              <a:lnSpc>
                <a:spcPct val="150000"/>
              </a:lnSpc>
            </a:pPr>
            <a:endParaRPr lang="en-US" altLang="zh-TW" sz="900" dirty="0" smtClean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08000">
              <a:lnSpc>
                <a:spcPct val="150000"/>
              </a:lnSpc>
            </a:pPr>
            <a:r>
              <a:rPr lang="en-US" altLang="zh-TW" sz="9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Statistical Data Analysis</a:t>
            </a:r>
          </a:p>
          <a:p>
            <a:pPr marL="108000">
              <a:lnSpc>
                <a:spcPct val="150000"/>
              </a:lnSpc>
            </a:pPr>
            <a:r>
              <a:rPr lang="en-US" altLang="zh-TW" sz="9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Data Visualization</a:t>
            </a:r>
          </a:p>
          <a:p>
            <a:pPr marL="108000">
              <a:lnSpc>
                <a:spcPct val="150000"/>
              </a:lnSpc>
            </a:pPr>
            <a:r>
              <a:rPr lang="en-US" altLang="zh-TW" sz="9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Web Crawler</a:t>
            </a:r>
          </a:p>
          <a:p>
            <a:pPr marL="108000">
              <a:lnSpc>
                <a:spcPct val="150000"/>
              </a:lnSpc>
            </a:pPr>
            <a:r>
              <a:rPr lang="en-US" altLang="zh-TW" sz="9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Machine Learning</a:t>
            </a:r>
          </a:p>
          <a:p>
            <a:pPr marL="108000"/>
            <a:endParaRPr lang="en-US" altLang="zh-TW" sz="9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08000"/>
            <a:endParaRPr lang="en-US" altLang="zh-TW" sz="900" dirty="0" smtClean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08000"/>
            <a:endParaRPr lang="en-US" altLang="zh-TW" sz="900" dirty="0" smtClean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08000"/>
            <a:endParaRPr lang="en-US" altLang="zh-TW" sz="900" dirty="0" smtClean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08000"/>
            <a:r>
              <a:rPr lang="en-US" altLang="zh-TW" sz="9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</a:t>
            </a:r>
          </a:p>
          <a:p>
            <a:pPr marL="108000"/>
            <a:endParaRPr lang="en-US" altLang="zh-TW" sz="900" dirty="0" smtClean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08000"/>
            <a:endParaRPr lang="en-US" altLang="zh-TW" sz="900" dirty="0" smtClean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08000" algn="r"/>
            <a:r>
              <a:rPr lang="en-US" altLang="zh-TW" sz="9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</a:t>
            </a:r>
            <a:r>
              <a:rPr lang="en-US" altLang="zh-TW" sz="9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xcellent</a:t>
            </a:r>
          </a:p>
          <a:p>
            <a:pPr marL="108000"/>
            <a:endParaRPr lang="en-US" altLang="zh-TW" sz="900" dirty="0" smtClean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08000"/>
            <a:r>
              <a:rPr lang="en-US" altLang="zh-TW" sz="9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SAS</a:t>
            </a:r>
            <a:endParaRPr lang="en-US" altLang="zh-TW" sz="9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08000"/>
            <a:endParaRPr lang="en-US" altLang="zh-TW" sz="900" dirty="0" smtClean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08000"/>
            <a:endParaRPr lang="en-US" altLang="zh-TW" sz="9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08000" algn="r"/>
            <a:r>
              <a:rPr lang="en-US" altLang="zh-TW" sz="9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Very Good</a:t>
            </a:r>
          </a:p>
          <a:p>
            <a:pPr marL="108000"/>
            <a:endParaRPr lang="en-US" altLang="zh-TW" sz="9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08000"/>
            <a:r>
              <a:rPr lang="en-US" altLang="zh-TW" sz="9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Python</a:t>
            </a:r>
          </a:p>
          <a:p>
            <a:pPr marL="108000"/>
            <a:endParaRPr lang="en-US" altLang="zh-TW" sz="900" dirty="0" smtClean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08000"/>
            <a:endParaRPr lang="en-US" altLang="zh-TW" sz="9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08000" algn="r"/>
            <a:r>
              <a:rPr lang="en-US" altLang="zh-TW" sz="9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Very Good</a:t>
            </a:r>
          </a:p>
          <a:p>
            <a:pPr marL="108000"/>
            <a:endParaRPr lang="en-US" altLang="zh-TW" sz="900" dirty="0" smtClean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08000"/>
            <a:r>
              <a:rPr lang="en-US" altLang="zh-TW" sz="9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Linux</a:t>
            </a:r>
            <a:endParaRPr lang="en-US" altLang="zh-TW" sz="9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08000"/>
            <a:endParaRPr lang="en-US" altLang="zh-TW" sz="900" dirty="0" smtClean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08000"/>
            <a:endParaRPr lang="en-US" altLang="zh-TW" sz="9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08000" algn="r"/>
            <a:r>
              <a:rPr lang="en-US" altLang="zh-TW" sz="9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Good</a:t>
            </a:r>
          </a:p>
          <a:p>
            <a:pPr marL="108000"/>
            <a:endParaRPr lang="en-US" altLang="zh-TW" sz="9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08000"/>
            <a:r>
              <a:rPr lang="en-US" altLang="zh-TW" sz="9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MySQL</a:t>
            </a:r>
          </a:p>
          <a:p>
            <a:pPr marL="108000"/>
            <a:endParaRPr lang="en-US" altLang="zh-TW" sz="9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08000"/>
            <a:endParaRPr lang="en-US" altLang="zh-TW" sz="900" dirty="0" smtClean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08000" algn="r"/>
            <a:r>
              <a:rPr lang="en-US" altLang="zh-TW" sz="9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Good</a:t>
            </a:r>
            <a:endParaRPr lang="en-US" altLang="zh-TW" sz="9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08000"/>
            <a:endParaRPr lang="en-US" altLang="zh-TW" sz="900" dirty="0" smtClean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08000"/>
            <a:r>
              <a:rPr lang="en-US" altLang="zh-TW" sz="9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SPSS</a:t>
            </a:r>
            <a:endParaRPr lang="en-US" altLang="zh-TW" sz="9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08000"/>
            <a:endParaRPr lang="en-US" altLang="zh-TW" sz="900" dirty="0" smtClean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08000"/>
            <a:endParaRPr lang="en-US" altLang="zh-TW" sz="9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08000" algn="r"/>
            <a:r>
              <a:rPr lang="en-US" altLang="zh-TW" sz="9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Good</a:t>
            </a:r>
          </a:p>
          <a:p>
            <a:pPr marL="108000"/>
            <a:endParaRPr lang="en-US" altLang="zh-TW" sz="900" dirty="0" smtClean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08000"/>
            <a:endParaRPr lang="en-US" altLang="zh-TW" sz="9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08000"/>
            <a:endParaRPr lang="en-US" altLang="zh-TW" sz="900" dirty="0" smtClean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08000"/>
            <a:endParaRPr lang="en-US" altLang="zh-TW" sz="9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08000"/>
            <a:r>
              <a:rPr lang="en-US" altLang="zh-TW" sz="9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Mandarin</a:t>
            </a:r>
          </a:p>
          <a:p>
            <a:pPr marL="108000"/>
            <a:endParaRPr lang="en-US" altLang="zh-TW" sz="900" dirty="0" smtClean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08000"/>
            <a:endParaRPr lang="en-US" altLang="zh-TW" sz="900" dirty="0" smtClean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08000" algn="r"/>
            <a:r>
              <a:rPr lang="en-US" altLang="zh-TW" sz="9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Native</a:t>
            </a:r>
            <a:endParaRPr lang="en-US" altLang="zh-TW" sz="9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08000"/>
            <a:endParaRPr lang="en-US" altLang="zh-TW" sz="900" dirty="0" smtClean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08000"/>
            <a:r>
              <a:rPr lang="en-US" altLang="zh-TW" sz="9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English</a:t>
            </a:r>
          </a:p>
          <a:p>
            <a:pPr marL="108000"/>
            <a:endParaRPr lang="en-US" altLang="zh-TW" sz="900" dirty="0" smtClean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08000"/>
            <a:endParaRPr lang="en-US" altLang="zh-TW" sz="900" dirty="0" smtClean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08000" algn="r"/>
            <a:r>
              <a:rPr lang="en-US" altLang="zh-TW" sz="9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Intermediate</a:t>
            </a:r>
            <a:endParaRPr lang="zh-TW" altLang="en-US" sz="900" dirty="0" smtClean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08000"/>
            <a:endParaRPr lang="en-US" altLang="zh-TW" sz="900" dirty="0" smtClean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12" y="884924"/>
            <a:ext cx="2271600" cy="307777"/>
          </a:xfrm>
          <a:prstGeom prst="rect">
            <a:avLst/>
          </a:prstGeom>
          <a:solidFill>
            <a:srgbClr val="002E58"/>
          </a:solidFill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Personal Info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974698" y="11226911"/>
            <a:ext cx="2195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Personal Info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0" y="2944222"/>
            <a:ext cx="2271600" cy="307777"/>
          </a:xfrm>
          <a:prstGeom prst="rect">
            <a:avLst/>
          </a:prstGeom>
          <a:solidFill>
            <a:srgbClr val="002E58"/>
          </a:solidFill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Skills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0" y="4291049"/>
            <a:ext cx="2271600" cy="307777"/>
          </a:xfrm>
          <a:prstGeom prst="rect">
            <a:avLst/>
          </a:prstGeom>
          <a:solidFill>
            <a:srgbClr val="002E58"/>
          </a:solidFill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Software</a:t>
            </a:r>
          </a:p>
        </p:txBody>
      </p:sp>
      <p:graphicFrame>
        <p:nvGraphicFramePr>
          <p:cNvPr id="16" name="圖表 15"/>
          <p:cNvGraphicFramePr/>
          <p:nvPr>
            <p:extLst>
              <p:ext uri="{D42A27DB-BD31-4B8C-83A1-F6EECF244321}">
                <p14:modId xmlns:p14="http://schemas.microsoft.com/office/powerpoint/2010/main" val="2540256197"/>
              </p:ext>
            </p:extLst>
          </p:nvPr>
        </p:nvGraphicFramePr>
        <p:xfrm>
          <a:off x="-2403475" y="5058690"/>
          <a:ext cx="2251075" cy="463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文字方塊 32"/>
          <p:cNvSpPr txBox="1"/>
          <p:nvPr/>
        </p:nvSpPr>
        <p:spPr>
          <a:xfrm>
            <a:off x="0" y="8830211"/>
            <a:ext cx="2271600" cy="307777"/>
          </a:xfrm>
          <a:prstGeom prst="rect">
            <a:avLst/>
          </a:prstGeom>
          <a:solidFill>
            <a:srgbClr val="002E58"/>
          </a:solidFill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Languages</a:t>
            </a:r>
          </a:p>
        </p:txBody>
      </p:sp>
      <p:grpSp>
        <p:nvGrpSpPr>
          <p:cNvPr id="37" name="群組 36"/>
          <p:cNvGrpSpPr/>
          <p:nvPr/>
        </p:nvGrpSpPr>
        <p:grpSpPr>
          <a:xfrm>
            <a:off x="66682" y="4777359"/>
            <a:ext cx="2249619" cy="5675836"/>
            <a:chOff x="66682" y="4483989"/>
            <a:chExt cx="2249619" cy="5675836"/>
          </a:xfrm>
        </p:grpSpPr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82" y="4483989"/>
              <a:ext cx="2249619" cy="463336"/>
            </a:xfrm>
            <a:prstGeom prst="rect">
              <a:avLst/>
            </a:prstGeom>
          </p:spPr>
        </p:pic>
        <p:pic>
          <p:nvPicPr>
            <p:cNvPr id="25" name="圖片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682" y="5169816"/>
              <a:ext cx="2249619" cy="463336"/>
            </a:xfrm>
            <a:prstGeom prst="rect">
              <a:avLst/>
            </a:prstGeom>
          </p:spPr>
        </p:pic>
        <p:pic>
          <p:nvPicPr>
            <p:cNvPr id="27" name="圖片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682" y="5855643"/>
              <a:ext cx="2249619" cy="463336"/>
            </a:xfrm>
            <a:prstGeom prst="rect">
              <a:avLst/>
            </a:prstGeom>
          </p:spPr>
        </p:pic>
        <p:pic>
          <p:nvPicPr>
            <p:cNvPr id="30" name="圖片 2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682" y="6541470"/>
              <a:ext cx="2249619" cy="463336"/>
            </a:xfrm>
            <a:prstGeom prst="rect">
              <a:avLst/>
            </a:prstGeom>
          </p:spPr>
        </p:pic>
        <p:pic>
          <p:nvPicPr>
            <p:cNvPr id="31" name="圖片 3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682" y="7227297"/>
              <a:ext cx="2249619" cy="463336"/>
            </a:xfrm>
            <a:prstGeom prst="rect">
              <a:avLst/>
            </a:prstGeom>
          </p:spPr>
        </p:pic>
        <p:pic>
          <p:nvPicPr>
            <p:cNvPr id="32" name="圖片 3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682" y="7913125"/>
              <a:ext cx="2249619" cy="463336"/>
            </a:xfrm>
            <a:prstGeom prst="rect">
              <a:avLst/>
            </a:prstGeom>
          </p:spPr>
        </p:pic>
        <p:pic>
          <p:nvPicPr>
            <p:cNvPr id="34" name="圖片 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82" y="9011283"/>
              <a:ext cx="2249619" cy="463336"/>
            </a:xfrm>
            <a:prstGeom prst="rect">
              <a:avLst/>
            </a:prstGeom>
          </p:spPr>
        </p:pic>
        <p:pic>
          <p:nvPicPr>
            <p:cNvPr id="35" name="圖片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682" y="9696489"/>
              <a:ext cx="2249619" cy="463336"/>
            </a:xfrm>
            <a:prstGeom prst="rect">
              <a:avLst/>
            </a:prstGeom>
          </p:spPr>
        </p:pic>
      </p:grp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26600"/>
              </p:ext>
            </p:extLst>
          </p:nvPr>
        </p:nvGraphicFramePr>
        <p:xfrm>
          <a:off x="2422421" y="142250"/>
          <a:ext cx="4989622" cy="104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414">
                  <a:extLst>
                    <a:ext uri="{9D8B030D-6E8A-4147-A177-3AD203B41FA5}">
                      <a16:colId xmlns:a16="http://schemas.microsoft.com/office/drawing/2014/main" val="391629536"/>
                    </a:ext>
                  </a:extLst>
                </a:gridCol>
                <a:gridCol w="4200208">
                  <a:extLst>
                    <a:ext uri="{9D8B030D-6E8A-4147-A177-3AD203B41FA5}">
                      <a16:colId xmlns:a16="http://schemas.microsoft.com/office/drawing/2014/main" val="1368855261"/>
                    </a:ext>
                  </a:extLst>
                </a:gridCol>
              </a:tblGrid>
              <a:tr h="306000">
                <a:tc gridSpan="2">
                  <a:txBody>
                    <a:bodyPr/>
                    <a:lstStyle/>
                    <a:p>
                      <a:r>
                        <a:rPr lang="en-US" altLang="zh-TW" sz="1300" b="1" dirty="0" smtClean="0">
                          <a:solidFill>
                            <a:srgbClr val="002E58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Education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D7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59189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zh-TW" sz="4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2016-9 –</a:t>
                      </a:r>
                      <a:r>
                        <a:rPr lang="en-US" altLang="zh-TW" sz="10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 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zh-TW" sz="10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2018-6</a:t>
                      </a:r>
                    </a:p>
                    <a:p>
                      <a:endParaRPr lang="en-US" altLang="zh-TW" sz="4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r>
                        <a:rPr kumimoji="0" lang="en-US" altLang="zh-TW" sz="885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Taipei, Taiwan</a:t>
                      </a:r>
                      <a:endParaRPr lang="en-US" altLang="zh-TW" sz="9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endParaRPr lang="en-US" altLang="zh-TW" sz="9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endParaRPr lang="en-US" altLang="zh-TW" sz="9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endParaRPr lang="en-US" altLang="zh-TW" sz="9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endParaRPr lang="en-US" altLang="zh-TW" sz="9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endParaRPr lang="en-US" altLang="zh-TW" sz="9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endParaRPr lang="en-US" altLang="zh-TW" sz="9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endParaRPr lang="en-US" altLang="zh-TW" sz="9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endParaRPr lang="en-US" altLang="zh-TW" sz="9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endParaRPr lang="en-US" altLang="zh-TW" sz="9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endParaRPr lang="en-US" altLang="zh-TW" sz="4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2012-9 –</a:t>
                      </a:r>
                      <a:r>
                        <a:rPr lang="en-US" altLang="zh-TW" sz="10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 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zh-TW" sz="10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2016-7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zh-TW" sz="4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r>
                        <a:rPr kumimoji="0" lang="en-US" altLang="zh-TW" sz="885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Tainan, Taiwan</a:t>
                      </a:r>
                      <a:endParaRPr lang="en-US" altLang="zh-TW" sz="900" b="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TW" sz="1100" b="1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National Taiwan University (NTU)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TW" sz="900" b="1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Master of Science in Epidemiology and Preventive Medicine</a:t>
                      </a:r>
                    </a:p>
                    <a:p>
                      <a:pPr marL="88900" indent="-88900">
                        <a:lnSpc>
                          <a:spcPct val="150000"/>
                        </a:lnSpc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9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Concentration: Biostatistics, Genetic Statistics.</a:t>
                      </a:r>
                    </a:p>
                    <a:p>
                      <a:pPr marL="88900" indent="-88900">
                        <a:lnSpc>
                          <a:spcPct val="150000"/>
                        </a:lnSpc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9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Awarded the first place among 43 participants at master’s thesis poster exhibition, 2018.</a:t>
                      </a:r>
                    </a:p>
                    <a:p>
                      <a:pPr marL="88900" indent="-88900">
                        <a:lnSpc>
                          <a:spcPct val="150000"/>
                        </a:lnSpc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9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Relevant Coursework: Introduction and Application of Computational Biology Methods, Statistical Analysis of Genetic Data, Advanced </a:t>
                      </a:r>
                      <a:r>
                        <a:rPr lang="en-US" altLang="zh-TW" sz="900" b="0" i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Biostatistical</a:t>
                      </a:r>
                      <a:r>
                        <a:rPr lang="en-US" altLang="zh-TW" sz="9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Methods (Generalized Linear Model, Survival Analysis).</a:t>
                      </a:r>
                    </a:p>
                    <a:p>
                      <a:pPr marL="88900" indent="-88900">
                        <a:lnSpc>
                          <a:spcPct val="150000"/>
                        </a:lnSpc>
                        <a:buSzPct val="100000"/>
                        <a:buFont typeface="Arial" panose="020B0604020202020204" pitchFamily="34" charset="0"/>
                        <a:buChar char="•"/>
                      </a:pPr>
                      <a:endParaRPr lang="en-US" altLang="zh-TW" sz="900" b="0" i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TW" sz="1100" b="1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National Cheng Kung University (NCKU)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TW" sz="900" b="1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Bachelor of Science in Mathematics</a:t>
                      </a:r>
                    </a:p>
                    <a:p>
                      <a:pPr marL="88900" indent="-88900">
                        <a:lnSpc>
                          <a:spcPct val="150000"/>
                        </a:lnSpc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9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Awarded the third place among 425 participants in the 2015 statistical competition in NCKU.</a:t>
                      </a:r>
                    </a:p>
                    <a:p>
                      <a:pPr marL="88900" indent="-88900">
                        <a:lnSpc>
                          <a:spcPct val="150000"/>
                        </a:lnSpc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9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Relevant Coursework: Calculus, Advanced Calculus, Probability,</a:t>
                      </a:r>
                      <a:r>
                        <a:rPr lang="zh-TW" altLang="en-US" sz="9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9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Statistics, Biostatistics, Mathematical Statistics.</a:t>
                      </a:r>
                    </a:p>
                  </a:txBody>
                  <a:tcPr marL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7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170854"/>
                  </a:ext>
                </a:extLst>
              </a:tr>
              <a:tr h="306000">
                <a:tc gridSpan="2">
                  <a:txBody>
                    <a:bodyPr/>
                    <a:lstStyle/>
                    <a:p>
                      <a:r>
                        <a:rPr lang="en-US" altLang="zh-TW" sz="1300" b="1" dirty="0" smtClean="0">
                          <a:solidFill>
                            <a:srgbClr val="002E58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Experience</a:t>
                      </a:r>
                      <a:endParaRPr lang="zh-TW" altLang="en-US" sz="1300" b="1" dirty="0">
                        <a:solidFill>
                          <a:srgbClr val="002E58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D7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723135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zh-TW" sz="4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2016-9 –</a:t>
                      </a:r>
                      <a:r>
                        <a:rPr lang="en-US" altLang="zh-TW" sz="10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 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zh-TW" sz="10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2018-6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zh-TW" sz="4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TW" sz="885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Taipei, Taiwan</a:t>
                      </a:r>
                      <a:endParaRPr lang="en-US" altLang="zh-TW" sz="9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zh-TW" sz="9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zh-TW" sz="9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zh-TW" sz="9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zh-TW" sz="9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zh-TW" sz="9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zh-TW" sz="9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zh-TW" sz="9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zh-TW" sz="9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zh-TW" sz="9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zh-TW" sz="9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zh-TW" sz="9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zh-TW" sz="9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zh-TW" sz="9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zh-TW" sz="9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zh-TW" sz="9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zh-TW" sz="9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zh-TW" sz="9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zh-TW" sz="9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zh-TW" sz="9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zh-TW" sz="9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zh-TW" sz="9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zh-TW" sz="9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zh-TW" sz="9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zh-TW" sz="3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TW" sz="10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2017-7 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zh-TW" sz="4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TW" sz="885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Taipei, Taiwan</a:t>
                      </a:r>
                      <a:endParaRPr lang="en-US" altLang="zh-TW" sz="9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zh-TW" sz="9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zh-TW" sz="9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zh-TW" sz="9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zh-TW" sz="9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zh-TW" sz="9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zh-TW" sz="9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zh-TW" sz="5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TW" sz="10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2013-1 –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zh-TW" sz="10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2013-2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zh-TW" sz="4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zh-TW" sz="885" b="0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Tainan, Taiwan</a:t>
                      </a:r>
                      <a:endParaRPr lang="en-US" altLang="zh-TW" sz="885" i="1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0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zh-TW" sz="11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Dr. </a:t>
                      </a:r>
                      <a:r>
                        <a:rPr lang="en-US" altLang="zh-TW" sz="1100" b="1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Chuhsing</a:t>
                      </a:r>
                      <a:r>
                        <a:rPr lang="en-US" altLang="zh-TW" sz="11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Kate Hsiao’s Lab, NTU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zh-TW" sz="9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Research Assistant</a:t>
                      </a:r>
                    </a:p>
                    <a:p>
                      <a:pPr marL="88900" indent="-88900">
                        <a:lnSpc>
                          <a:spcPct val="150000"/>
                        </a:lnSpc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9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Master’s thesis: “Statistical Evaluation for Methods of Gene-Set Analysis with Multivariate Non-normal Scenarios”.</a:t>
                      </a:r>
                    </a:p>
                    <a:p>
                      <a:pPr marL="88900" indent="-88900">
                        <a:lnSpc>
                          <a:spcPct val="150000"/>
                        </a:lnSpc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9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Extracted corresponding pathway information for five types of cancer from Kyoto Encyclopedia of Genes and Genomes (KEGG) database. (Python, R)</a:t>
                      </a:r>
                    </a:p>
                    <a:p>
                      <a:pPr marL="88900" indent="-88900">
                        <a:lnSpc>
                          <a:spcPct val="150000"/>
                        </a:lnSpc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9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Chose six mRNA gene expression datasets from NCBI Gene Expression Omnibus (GEO) data repository and The Cancer Genome Atlas (TCGA) database.</a:t>
                      </a:r>
                    </a:p>
                    <a:p>
                      <a:pPr marL="88900" indent="-88900">
                        <a:lnSpc>
                          <a:spcPct val="150000"/>
                        </a:lnSpc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9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Normalized the gene expression data, and checked the normality of these datasets with four kinds of multivariate normality tests. (R)</a:t>
                      </a:r>
                    </a:p>
                    <a:p>
                      <a:pPr marL="88900" indent="-88900">
                        <a:lnSpc>
                          <a:spcPct val="150000"/>
                        </a:lnSpc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9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Simulated data with mixture distributions to evaluate the performance of five gene-set analysis methods and algorithms (Hoteling’s </a:t>
                      </a:r>
                      <a:r>
                        <a:rPr lang="en-US" altLang="zh-TW" sz="900" b="0" i="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altLang="zh-TW" sz="900" b="0" i="0" baseline="300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altLang="zh-TW" sz="9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, GSEA, Global test, Global ANCOVA, N-statistic) under the non-normal scenarios. (R)</a:t>
                      </a:r>
                    </a:p>
                    <a:p>
                      <a:pPr marL="88900" indent="-88900">
                        <a:lnSpc>
                          <a:spcPct val="150000"/>
                        </a:lnSpc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9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Utilized interactive plots package,“</a:t>
                      </a:r>
                      <a:r>
                        <a:rPr lang="en-US" altLang="zh-TW" sz="900" b="0" i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plotly</a:t>
                      </a:r>
                      <a:r>
                        <a:rPr lang="en-US" altLang="zh-TW" sz="9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”, to visualize analyses results. (R)</a:t>
                      </a:r>
                    </a:p>
                    <a:p>
                      <a:pPr marL="88900" indent="-88900">
                        <a:lnSpc>
                          <a:spcPct val="150000"/>
                        </a:lnSpc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9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Developed radar plots and grouped dot plots to summarize the information from six plots into one plot more efficiently and clearly. (R, </a:t>
                      </a:r>
                      <a:r>
                        <a:rPr lang="en-US" altLang="zh-TW" sz="900" b="0" i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plotly</a:t>
                      </a:r>
                      <a:r>
                        <a:rPr lang="en-US" altLang="zh-TW" sz="9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88900" indent="-88900">
                        <a:lnSpc>
                          <a:spcPct val="150000"/>
                        </a:lnSpc>
                        <a:buSzPct val="100000"/>
                        <a:buFont typeface="Arial" panose="020B0604020202020204" pitchFamily="34" charset="0"/>
                        <a:buChar char="•"/>
                      </a:pPr>
                      <a:endParaRPr lang="en-US" altLang="zh-TW" sz="900" b="0" i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TW" sz="1100" b="1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1st Formosa Grand Challenge – Talk to AI, NTU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TW" sz="900" b="0" i="1" u="non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Project Assistant</a:t>
                      </a:r>
                    </a:p>
                    <a:p>
                      <a:pPr marL="88900" indent="-88900">
                        <a:lnSpc>
                          <a:spcPct val="150000"/>
                        </a:lnSpc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9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Effectively communicated with other assistants to evaluate and decide the scopes of questions.</a:t>
                      </a:r>
                    </a:p>
                    <a:p>
                      <a:pPr marL="88900" indent="-88900">
                        <a:lnSpc>
                          <a:spcPct val="150000"/>
                        </a:lnSpc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9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Refined the dialogue data in the shows from Taiwan Public Television. (Python)</a:t>
                      </a:r>
                    </a:p>
                    <a:p>
                      <a:pPr marL="88900" indent="-88900">
                        <a:lnSpc>
                          <a:spcPct val="150000"/>
                        </a:lnSpc>
                        <a:buSzPct val="100000"/>
                        <a:buFont typeface="Arial" panose="020B0604020202020204" pitchFamily="34" charset="0"/>
                        <a:buChar char="•"/>
                      </a:pPr>
                      <a:endParaRPr lang="en-US" altLang="zh-TW" sz="900" b="0" i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TW" sz="1100" b="1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Fifth Math Camp, NCKU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TW" sz="9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Staff Member in Activities Department</a:t>
                      </a:r>
                    </a:p>
                    <a:p>
                      <a:pPr marL="88900" indent="-88900">
                        <a:lnSpc>
                          <a:spcPct val="150000"/>
                        </a:lnSpc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9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Collaborated with a team to design activities for high school students.</a:t>
                      </a:r>
                    </a:p>
                  </a:txBody>
                  <a:tcPr marL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D7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874460"/>
                  </a:ext>
                </a:extLst>
              </a:tr>
              <a:tr h="306000">
                <a:tc gridSpan="2">
                  <a:txBody>
                    <a:bodyPr/>
                    <a:lstStyle/>
                    <a:p>
                      <a:r>
                        <a:rPr lang="en-US" altLang="zh-TW" sz="1300" b="1" dirty="0" smtClean="0">
                          <a:solidFill>
                            <a:srgbClr val="002E58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Certifications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D7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1067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2017-7</a:t>
                      </a:r>
                      <a:r>
                        <a:rPr lang="en-US" altLang="zh-TW" sz="10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 –</a:t>
                      </a:r>
                    </a:p>
                    <a:p>
                      <a:r>
                        <a:rPr lang="en-US" altLang="zh-TW" sz="10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2017-8</a:t>
                      </a:r>
                      <a:endParaRPr lang="en-US" altLang="zh-TW" sz="10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0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indent="-88900">
                        <a:lnSpc>
                          <a:spcPct val="150000"/>
                        </a:lnSpc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9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Information System Training Program of Computer Science and Information Engineering, NTU: Python, Linux, MySQL.</a:t>
                      </a:r>
                    </a:p>
                  </a:txBody>
                  <a:tcPr marL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D7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9096182"/>
                  </a:ext>
                </a:extLst>
              </a:tr>
            </a:tbl>
          </a:graphicData>
        </a:graphic>
      </p:graphicFrame>
      <p:sp>
        <p:nvSpPr>
          <p:cNvPr id="41" name="矩形 40">
            <a:hlinkClick r:id="rId7"/>
          </p:cNvPr>
          <p:cNvSpPr/>
          <p:nvPr/>
        </p:nvSpPr>
        <p:spPr>
          <a:xfrm>
            <a:off x="176210" y="2695576"/>
            <a:ext cx="1238250" cy="647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29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自訂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477</Words>
  <Application>Microsoft Office PowerPoint</Application>
  <PresentationFormat>自訂</PresentationFormat>
  <Paragraphs>168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奇軒 何</dc:creator>
  <cp:lastModifiedBy>奇軒 何</cp:lastModifiedBy>
  <cp:revision>85</cp:revision>
  <dcterms:created xsi:type="dcterms:W3CDTF">2018-11-09T03:01:26Z</dcterms:created>
  <dcterms:modified xsi:type="dcterms:W3CDTF">2019-01-11T03:27:41Z</dcterms:modified>
</cp:coreProperties>
</file>