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sldIdLst>
    <p:sldId id="260" r:id="rId2"/>
    <p:sldId id="325" r:id="rId3"/>
    <p:sldId id="261" r:id="rId4"/>
    <p:sldId id="295" r:id="rId5"/>
    <p:sldId id="327" r:id="rId6"/>
    <p:sldId id="328" r:id="rId7"/>
    <p:sldId id="297" r:id="rId8"/>
    <p:sldId id="329" r:id="rId9"/>
    <p:sldId id="330" r:id="rId10"/>
    <p:sldId id="323" r:id="rId11"/>
    <p:sldId id="324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94479"/>
    <a:srgbClr val="FF3300"/>
    <a:srgbClr val="008000"/>
    <a:srgbClr val="A85900"/>
    <a:srgbClr val="B0BAE2"/>
    <a:srgbClr val="4F4F4F"/>
    <a:srgbClr val="607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2" autoAdjust="0"/>
    <p:restoredTop sz="78057" autoAdjust="0"/>
  </p:normalViewPr>
  <p:slideViewPr>
    <p:cSldViewPr snapToGrid="0">
      <p:cViewPr varScale="1">
        <p:scale>
          <a:sx n="84" d="100"/>
          <a:sy n="84" d="100"/>
        </p:scale>
        <p:origin x="60" y="10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-1530" y="21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5200">
              <a:defRPr sz="13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5200">
              <a:defRPr sz="13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u="none"/>
            </a:lvl1pPr>
          </a:lstStyle>
          <a:p>
            <a:pPr>
              <a:defRPr/>
            </a:pPr>
            <a:fld id="{F341AF7F-0B4D-40BA-B5E7-5B8D310FA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1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828D1-2033-4E11-A6A1-1724336939F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289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1336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2484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629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629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14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2192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3810000"/>
            <a:ext cx="4114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629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382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62200" y="1524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9" name="Text Box 25"/>
          <p:cNvSpPr txBox="1">
            <a:spLocks noChangeArrowheads="1"/>
          </p:cNvSpPr>
          <p:nvPr userDrawn="1"/>
        </p:nvSpPr>
        <p:spPr bwMode="auto">
          <a:xfrm>
            <a:off x="228600" y="152400"/>
            <a:ext cx="171393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u="none" dirty="0" smtClean="0">
                <a:latin typeface="Comic Sans MS" pitchFamily="66" charset="0"/>
              </a:rPr>
              <a:t>ENME625</a:t>
            </a:r>
            <a:endParaRPr lang="en-US" sz="1400" b="1" u="none" dirty="0">
              <a:latin typeface="Comic Sans MS" pitchFamily="66" charset="0"/>
            </a:endParaRPr>
          </a:p>
          <a:p>
            <a:pPr>
              <a:defRPr/>
            </a:pPr>
            <a:r>
              <a:rPr lang="en-US" sz="1400" b="1" u="none" baseline="0" dirty="0" smtClean="0">
                <a:latin typeface="Comic Sans MS" pitchFamily="66" charset="0"/>
              </a:rPr>
              <a:t>2</a:t>
            </a:r>
            <a:r>
              <a:rPr lang="en-US" sz="1400" b="1" u="none" baseline="30000" dirty="0" smtClean="0">
                <a:latin typeface="Comic Sans MS" pitchFamily="66" charset="0"/>
              </a:rPr>
              <a:t>nd</a:t>
            </a:r>
            <a:r>
              <a:rPr lang="en-US" sz="1400" b="1" u="none" dirty="0" smtClean="0">
                <a:latin typeface="Comic Sans MS" pitchFamily="66" charset="0"/>
              </a:rPr>
              <a:t> Half Project </a:t>
            </a:r>
            <a:endParaRPr lang="en-US" sz="1400" b="1" u="none" dirty="0">
              <a:latin typeface="Comic Sans MS" pitchFamily="66" charset="0"/>
            </a:endParaRPr>
          </a:p>
          <a:p>
            <a:pPr>
              <a:defRPr/>
            </a:pPr>
            <a:r>
              <a:rPr lang="en-US" sz="1400" b="1" u="none" dirty="0" smtClean="0">
                <a:latin typeface="Comic Sans MS" pitchFamily="66" charset="0"/>
              </a:rPr>
              <a:t>Spring</a:t>
            </a:r>
            <a:r>
              <a:rPr lang="en-US" sz="1400" b="1" u="none" baseline="0" dirty="0" smtClean="0">
                <a:latin typeface="Comic Sans MS" pitchFamily="66" charset="0"/>
              </a:rPr>
              <a:t> 20</a:t>
            </a:r>
            <a:r>
              <a:rPr lang="en-US" sz="1400" b="1" u="none" dirty="0" smtClean="0">
                <a:latin typeface="Comic Sans MS" pitchFamily="66" charset="0"/>
              </a:rPr>
              <a:t>17</a:t>
            </a:r>
            <a:endParaRPr lang="en-US" sz="1400" b="1" u="none" dirty="0">
              <a:latin typeface="Comic Sans MS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3333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0.emf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m/matlabcentral/fileexchange/36321-demo-finding-an-optimal-path-using-matlab-and-optimization-toolbox" TargetMode="External"/><Relationship Id="rId2" Type="http://schemas.openxmlformats.org/officeDocument/2006/relationships/hyperlink" Target="http://www.mathworks.com/videos/finding-optimal-path-using-optimization-toolbox-68958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5300" y="38481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b="0" i="1" dirty="0" smtClean="0">
                <a:solidFill>
                  <a:schemeClr val="tx1"/>
                </a:solidFill>
              </a:rPr>
              <a:t>Shapour Azarm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Department of Mechanical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University of Maryland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College Park, MD 20742-3035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Email: azarm@umd.edu |  Tel: 301 405 5250  | </a:t>
            </a:r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762000" y="1219200"/>
            <a:ext cx="7696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u="none" dirty="0">
                <a:solidFill>
                  <a:srgbClr val="3333FF"/>
                </a:solidFill>
                <a:latin typeface="Arial" charset="0"/>
              </a:rPr>
              <a:t>Instructions for                               </a:t>
            </a:r>
            <a:endParaRPr lang="en-US" sz="3200" b="1" u="none" dirty="0" smtClean="0">
              <a:solidFill>
                <a:srgbClr val="3333FF"/>
              </a:solidFill>
              <a:latin typeface="Arial" charset="0"/>
            </a:endParaRPr>
          </a:p>
          <a:p>
            <a:pPr algn="ctr"/>
            <a:r>
              <a:rPr lang="en-US" sz="3200" b="1" u="none" dirty="0" smtClean="0">
                <a:solidFill>
                  <a:srgbClr val="3333FF"/>
                </a:solidFill>
                <a:latin typeface="Arial" charset="0"/>
              </a:rPr>
              <a:t>Second-Half </a:t>
            </a:r>
            <a:r>
              <a:rPr lang="en-US" sz="3200" b="1" u="none" dirty="0">
                <a:solidFill>
                  <a:srgbClr val="3333FF"/>
                </a:solidFill>
                <a:latin typeface="Arial" charset="0"/>
              </a:rPr>
              <a:t>Project</a:t>
            </a:r>
          </a:p>
          <a:p>
            <a:pPr algn="ctr"/>
            <a:r>
              <a:rPr lang="en-US" sz="3200" b="1" u="none" dirty="0" smtClean="0">
                <a:solidFill>
                  <a:srgbClr val="3333FF"/>
                </a:solidFill>
                <a:latin typeface="Arial" charset="0"/>
              </a:rPr>
              <a:t>ENME625, Spring 2017</a:t>
            </a:r>
            <a:endParaRPr lang="en-US" sz="3200" b="1" u="none" dirty="0">
              <a:solidFill>
                <a:srgbClr val="3333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Second-Half Project Expectation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r>
              <a:rPr lang="en-US" altLang="en-US" sz="2400" dirty="0" smtClean="0"/>
              <a:t>Project is assessed based on completeness of </a:t>
            </a:r>
            <a:r>
              <a:rPr lang="en-US" altLang="en-US" sz="2400" dirty="0" smtClean="0"/>
              <a:t>approaches, </a:t>
            </a:r>
            <a:r>
              <a:rPr lang="en-US" altLang="en-US" sz="2400" dirty="0" err="1" smtClean="0"/>
              <a:t>Matlab</a:t>
            </a:r>
            <a:r>
              <a:rPr lang="en-US" altLang="en-US" sz="2400" dirty="0" smtClean="0"/>
              <a:t> implementations, </a:t>
            </a:r>
            <a:r>
              <a:rPr lang="en-US" altLang="en-US" sz="2400" dirty="0" smtClean="0"/>
              <a:t>results, clarity and neatness of oral presentation and written report 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</a:t>
            </a:r>
            <a:r>
              <a:rPr lang="en-US" altLang="en-US" sz="2400" dirty="0" smtClean="0"/>
              <a:t>and </a:t>
            </a:r>
            <a:r>
              <a:rPr lang="en-US" altLang="en-US" sz="2400" dirty="0" smtClean="0"/>
              <a:t>how well the instructions are followed!</a:t>
            </a:r>
          </a:p>
          <a:p>
            <a:pPr>
              <a:defRPr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sz="2400" dirty="0"/>
              <a:t>As in the first-half</a:t>
            </a:r>
            <a:r>
              <a:rPr lang="en-US" sz="2400" dirty="0" smtClean="0"/>
              <a:t>:</a:t>
            </a:r>
            <a:endParaRPr lang="en-US" sz="2400" dirty="0"/>
          </a:p>
          <a:p>
            <a:pPr eaLnBrk="1" hangingPunct="1"/>
            <a:r>
              <a:rPr lang="en-US" sz="2400" dirty="0"/>
              <a:t>As a group and individually, you’ll be responsible for successful completion of </a:t>
            </a:r>
            <a:r>
              <a:rPr lang="en-US" sz="2400" dirty="0" smtClean="0"/>
              <a:t>your </a:t>
            </a:r>
            <a:r>
              <a:rPr lang="en-US" sz="2400" dirty="0"/>
              <a:t>project</a:t>
            </a:r>
          </a:p>
          <a:p>
            <a:pPr>
              <a:defRPr/>
            </a:pPr>
            <a:endParaRPr lang="en-US" altLang="en-US" dirty="0" smtClean="0"/>
          </a:p>
        </p:txBody>
      </p:sp>
      <p:sp>
        <p:nvSpPr>
          <p:cNvPr id="12292" name="Rectangle 1"/>
          <p:cNvSpPr>
            <a:spLocks noChangeArrowheads="1"/>
          </p:cNvSpPr>
          <p:nvPr/>
        </p:nvSpPr>
        <p:spPr bwMode="auto">
          <a:xfrm>
            <a:off x="339103" y="1733305"/>
            <a:ext cx="8305799" cy="1618174"/>
          </a:xfrm>
          <a:prstGeom prst="rect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37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MOGA Test Problems:</a:t>
            </a:r>
            <a:br>
              <a:rPr lang="en-US" altLang="en-US" dirty="0" smtClean="0"/>
            </a:br>
            <a:r>
              <a:rPr lang="en-US" altLang="en-US" dirty="0" smtClean="0"/>
              <a:t>ZDT1 (see Deb’s Book)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752600"/>
            <a:ext cx="3886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30245"/>
              </p:ext>
            </p:extLst>
          </p:nvPr>
        </p:nvGraphicFramePr>
        <p:xfrm>
          <a:off x="304800" y="2286000"/>
          <a:ext cx="4457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1" name="Equation" r:id="rId4" imgW="1943100" imgH="1574800" progId="Equation.DSMT4">
                  <p:embed/>
                </p:oleObj>
              </mc:Choice>
              <mc:Fallback>
                <p:oleObj name="Equation" r:id="rId4" imgW="19431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4457700" cy="198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5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MOGA Test Problems:</a:t>
            </a:r>
            <a:br>
              <a:rPr lang="en-US" altLang="en-US" dirty="0" smtClean="0"/>
            </a:br>
            <a:r>
              <a:rPr lang="en-US" altLang="en-US" dirty="0" smtClean="0"/>
              <a:t>ZDT2 (see Deb’s Book)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3759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10187"/>
              </p:ext>
            </p:extLst>
          </p:nvPr>
        </p:nvGraphicFramePr>
        <p:xfrm>
          <a:off x="304800" y="2438400"/>
          <a:ext cx="4550818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2" name="Equation" r:id="rId4" imgW="1981200" imgH="1562100" progId="Equation.DSMT4">
                  <p:embed/>
                </p:oleObj>
              </mc:Choice>
              <mc:Fallback>
                <p:oleObj name="Equation" r:id="rId4" imgW="1981200" imgH="1562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438400"/>
                        <a:ext cx="4550818" cy="2266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6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MOGA Test Problems:</a:t>
            </a:r>
            <a:br>
              <a:rPr lang="en-US" altLang="en-US" dirty="0" smtClean="0"/>
            </a:br>
            <a:r>
              <a:rPr lang="en-US" altLang="en-US" dirty="0" smtClean="0"/>
              <a:t>ZDT3 (see Deb’s Book)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92" y="1828800"/>
            <a:ext cx="3951060" cy="282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71496"/>
              </p:ext>
            </p:extLst>
          </p:nvPr>
        </p:nvGraphicFramePr>
        <p:xfrm>
          <a:off x="228599" y="2590799"/>
          <a:ext cx="4880759" cy="189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98" name="Equation" r:id="rId4" imgW="3429000" imgH="1574800" progId="Equation.DSMT4">
                  <p:embed/>
                </p:oleObj>
              </mc:Choice>
              <mc:Fallback>
                <p:oleObj name="Equation" r:id="rId4" imgW="3429000" imgH="157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" y="2590799"/>
                        <a:ext cx="4880759" cy="1898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695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MOGA Test Problems:</a:t>
            </a:r>
            <a:br>
              <a:rPr lang="en-US" altLang="en-US" dirty="0" smtClean="0"/>
            </a:br>
            <a:r>
              <a:rPr lang="en-US" altLang="en-US" dirty="0" smtClean="0"/>
              <a:t>OSY (see Deb’s Book)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409976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95685"/>
              </p:ext>
            </p:extLst>
          </p:nvPr>
        </p:nvGraphicFramePr>
        <p:xfrm>
          <a:off x="228600" y="2133600"/>
          <a:ext cx="452489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2" name="Equation" r:id="rId4" imgW="4368800" imgH="2413000" progId="Equation.DSMT4">
                  <p:embed/>
                </p:oleObj>
              </mc:Choice>
              <mc:Fallback>
                <p:oleObj name="Equation" r:id="rId4" imgW="4368800" imgH="2413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4524898" cy="2495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8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MOGA Test Problems:</a:t>
            </a:r>
            <a:br>
              <a:rPr lang="en-US" altLang="en-US" dirty="0" smtClean="0"/>
            </a:br>
            <a:r>
              <a:rPr lang="en-US" altLang="en-US" dirty="0" smtClean="0"/>
              <a:t>TNK (see Deb’s Book)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752600"/>
            <a:ext cx="3886200" cy="352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1311"/>
              </p:ext>
            </p:extLst>
          </p:nvPr>
        </p:nvGraphicFramePr>
        <p:xfrm>
          <a:off x="152400" y="2590800"/>
          <a:ext cx="473319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3" name="Equation" r:id="rId4" imgW="3365500" imgH="1828800" progId="Equation.DSMT4">
                  <p:embed/>
                </p:oleObj>
              </mc:Choice>
              <mc:Fallback>
                <p:oleObj name="Equation" r:id="rId4" imgW="3365500" imgH="1828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90800"/>
                        <a:ext cx="4733192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MOGA Test Problems:</a:t>
            </a:r>
            <a:br>
              <a:rPr lang="en-US" altLang="en-US" dirty="0" smtClean="0"/>
            </a:br>
            <a:r>
              <a:rPr lang="en-US" altLang="en-US" dirty="0" smtClean="0"/>
              <a:t>CTP (see Deb’s Book)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86" y="1676400"/>
            <a:ext cx="423363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15983"/>
              </p:ext>
            </p:extLst>
          </p:nvPr>
        </p:nvGraphicFramePr>
        <p:xfrm>
          <a:off x="228600" y="1371600"/>
          <a:ext cx="4582258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9" name="Equation" r:id="rId4" imgW="3365500" imgH="2971800" progId="Equation.DSMT4">
                  <p:embed/>
                </p:oleObj>
              </mc:Choice>
              <mc:Fallback>
                <p:oleObj name="Equation" r:id="rId4" imgW="3365500" imgH="297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4582258" cy="403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7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RMOGA Test Problems:</a:t>
            </a:r>
            <a:br>
              <a:rPr lang="en-US" altLang="en-US" dirty="0" smtClean="0"/>
            </a:br>
            <a:r>
              <a:rPr lang="en-US" altLang="en-US" dirty="0" smtClean="0"/>
              <a:t>Revised TNK (see Deb’s Book)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3912" y="1135083"/>
            <a:ext cx="2894610" cy="200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56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4" y="3351292"/>
            <a:ext cx="4251366" cy="326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3489838"/>
              </p:ext>
            </p:extLst>
          </p:nvPr>
        </p:nvGraphicFramePr>
        <p:xfrm>
          <a:off x="344384" y="3556103"/>
          <a:ext cx="3800104" cy="24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4" name="Equation" r:id="rId5" imgW="2159000" imgH="1384300" progId="Equation.DSMT4">
                  <p:embed/>
                </p:oleObj>
              </mc:Choice>
              <mc:Fallback>
                <p:oleObj name="Equation" r:id="rId5" imgW="2159000" imgH="1384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84" y="3556103"/>
                        <a:ext cx="3800104" cy="2454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1262" y="1365662"/>
            <a:ext cx="5144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dirty="0" smtClean="0"/>
              <a:t>Consider feasibility robustness with uncertainty:</a:t>
            </a:r>
          </a:p>
          <a:p>
            <a:r>
              <a:rPr lang="en-US" sz="2000" i="1" u="none" dirty="0"/>
              <a:t>p</a:t>
            </a:r>
            <a:r>
              <a:rPr lang="en-US" sz="2000" u="none" baseline="-25000" dirty="0"/>
              <a:t>1</a:t>
            </a:r>
            <a:r>
              <a:rPr lang="en-US" sz="2000" u="none" dirty="0"/>
              <a:t> = </a:t>
            </a:r>
            <a:r>
              <a:rPr lang="en-US" sz="2000" i="1" u="none" dirty="0"/>
              <a:t>p</a:t>
            </a:r>
            <a:r>
              <a:rPr lang="en-US" sz="2000" u="none" baseline="-25000" dirty="0"/>
              <a:t>2</a:t>
            </a:r>
            <a:r>
              <a:rPr lang="en-US" sz="2000" u="none" dirty="0"/>
              <a:t> =</a:t>
            </a:r>
            <a:r>
              <a:rPr lang="en-US" sz="2000" u="none" dirty="0" smtClean="0"/>
              <a:t>1 (nominal values)</a:t>
            </a:r>
            <a:endParaRPr lang="en-US" sz="2000" u="none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374853"/>
              </p:ext>
            </p:extLst>
          </p:nvPr>
        </p:nvGraphicFramePr>
        <p:xfrm>
          <a:off x="594571" y="2138260"/>
          <a:ext cx="2645062" cy="47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5" name="Equation" r:id="rId7" imgW="1041120" imgH="190440" progId="Equation.DSMT4">
                  <p:embed/>
                </p:oleObj>
              </mc:Choice>
              <mc:Fallback>
                <p:oleObj name="Equation" r:id="rId7" imgW="1041120" imgH="1904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71" y="2138260"/>
                        <a:ext cx="2645062" cy="474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06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6400800" cy="762000"/>
          </a:xfrm>
        </p:spPr>
        <p:txBody>
          <a:bodyPr/>
          <a:lstStyle/>
          <a:p>
            <a:r>
              <a:rPr lang="en-US" altLang="en-US" dirty="0" smtClean="0"/>
              <a:t>RMOGA Test Problems</a:t>
            </a:r>
            <a:br>
              <a:rPr lang="en-US" altLang="en-US" dirty="0" smtClean="0"/>
            </a:br>
            <a:r>
              <a:rPr lang="en-US" altLang="en-US" dirty="0" smtClean="0"/>
              <a:t>Flight Path Planning (FPP)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>
            <a:hlinkClick r:id="rId2"/>
          </p:cNvPr>
          <p:cNvSpPr/>
          <p:nvPr/>
        </p:nvSpPr>
        <p:spPr>
          <a:xfrm>
            <a:off x="533400" y="1066800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http://www.mathworks.com/videos/finding-optimal-path-using-optimization-toolbox-68958.html</a:t>
            </a:r>
            <a:endParaRPr lang="en-US" dirty="0"/>
          </a:p>
        </p:txBody>
      </p:sp>
      <p:pic>
        <p:nvPicPr>
          <p:cNvPr id="156674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757" y="2118756"/>
            <a:ext cx="4864925" cy="396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6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62000"/>
          </a:xfrm>
        </p:spPr>
        <p:txBody>
          <a:bodyPr/>
          <a:lstStyle/>
          <a:p>
            <a:r>
              <a:rPr lang="en-US" altLang="en-US" dirty="0" smtClean="0"/>
              <a:t>RMOGA Test Problems:</a:t>
            </a:r>
            <a:br>
              <a:rPr lang="en-US" altLang="en-US" dirty="0" smtClean="0"/>
            </a:br>
            <a:r>
              <a:rPr lang="en-US" altLang="en-US" dirty="0" smtClean="0"/>
              <a:t>Suggestions for FPP Model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6196" y="1219200"/>
            <a:ext cx="8382004" cy="1905000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The FPP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model by </a:t>
            </a:r>
            <a:r>
              <a:rPr lang="en-US" b="1" u="none" kern="0" dirty="0" err="1" smtClean="0">
                <a:solidFill>
                  <a:srgbClr val="3333FF"/>
                </a:solidFill>
                <a:latin typeface="+mn-lt"/>
              </a:rPr>
              <a:t>MathWorks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is for single-objective optimization (minimum travel time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),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you need to: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 smtClean="0">
                <a:latin typeface="+mn-lt"/>
              </a:rPr>
              <a:t>Revise</a:t>
            </a:r>
            <a:r>
              <a:rPr lang="en-US" sz="2000" b="1" u="none" kern="0" dirty="0" smtClean="0">
                <a:latin typeface="+mn-lt"/>
              </a:rPr>
              <a:t> </a:t>
            </a:r>
            <a:r>
              <a:rPr lang="en-US" sz="2000" b="1" u="none" kern="0" dirty="0" smtClean="0">
                <a:latin typeface="+mn-lt"/>
              </a:rPr>
              <a:t>the model as a robust bi-objective optimization problem and solve it with </a:t>
            </a:r>
            <a:r>
              <a:rPr lang="en-US" sz="2000" b="1" u="none" kern="0" dirty="0" smtClean="0">
                <a:latin typeface="+mn-lt"/>
              </a:rPr>
              <a:t>RMOGA, for example:</a:t>
            </a:r>
            <a:endParaRPr lang="en-US" sz="2000" b="1" u="none" kern="0" dirty="0" smtClean="0">
              <a:latin typeface="+mn-lt"/>
            </a:endParaRPr>
          </a:p>
          <a:p>
            <a:pPr marL="12573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 smtClean="0">
                <a:latin typeface="+mn-lt"/>
              </a:rPr>
              <a:t>Minimize </a:t>
            </a:r>
            <a:r>
              <a:rPr lang="en-US" sz="2000" b="1" u="none" kern="0" dirty="0" smtClean="0">
                <a:latin typeface="+mn-lt"/>
              </a:rPr>
              <a:t>travel time and maximize “</a:t>
            </a:r>
            <a:r>
              <a:rPr lang="en-US" sz="2000" b="1" u="none" kern="0" dirty="0" smtClean="0">
                <a:latin typeface="+mn-lt"/>
              </a:rPr>
              <a:t>distance to an exclusion zone” </a:t>
            </a:r>
            <a:r>
              <a:rPr lang="en-US" sz="2000" b="1" u="none" kern="0" dirty="0" smtClean="0">
                <a:latin typeface="+mn-lt"/>
              </a:rPr>
              <a:t>(see next slide)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 smtClean="0">
                <a:latin typeface="+mn-lt"/>
              </a:rPr>
              <a:t>Suggestion: Consider feasibility robustness only -- pick </a:t>
            </a:r>
            <a:r>
              <a:rPr lang="en-US" sz="2000" b="1" u="none" kern="0" dirty="0" smtClean="0">
                <a:latin typeface="+mn-lt"/>
              </a:rPr>
              <a:t>one to two </a:t>
            </a:r>
            <a:r>
              <a:rPr lang="en-US" sz="2000" b="1" u="none" kern="0" dirty="0" smtClean="0">
                <a:latin typeface="+mn-lt"/>
              </a:rPr>
              <a:t>uncertain parameters </a:t>
            </a:r>
            <a:r>
              <a:rPr lang="en-US" sz="2000" b="1" u="none" kern="0" dirty="0" smtClean="0">
                <a:latin typeface="+mn-lt"/>
              </a:rPr>
              <a:t>from </a:t>
            </a:r>
            <a:r>
              <a:rPr lang="en-US" sz="2000" b="1" u="none" kern="0" dirty="0" smtClean="0">
                <a:latin typeface="+mn-lt"/>
              </a:rPr>
              <a:t>the FPP model that </a:t>
            </a:r>
            <a:r>
              <a:rPr lang="en-US" sz="2000" b="1" u="none" kern="0" dirty="0" smtClean="0">
                <a:latin typeface="+mn-lt"/>
              </a:rPr>
              <a:t>appears </a:t>
            </a:r>
            <a:r>
              <a:rPr lang="en-US" sz="2000" b="1" u="none" kern="0" dirty="0" smtClean="0">
                <a:latin typeface="+mn-lt"/>
              </a:rPr>
              <a:t>in the constraint functions ONLY and define an uncertainty interval for them</a:t>
            </a:r>
            <a:endParaRPr lang="en-US" sz="2000" b="1" u="none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 smtClean="0">
              <a:latin typeface="+mn-lt"/>
            </a:endParaRPr>
          </a:p>
          <a:p>
            <a:pPr lvl="1" eaLnBrk="1" hangingPunct="1">
              <a:spcBef>
                <a:spcPct val="20000"/>
              </a:spcBef>
            </a:pPr>
            <a:endParaRPr lang="en-US" sz="2000" b="1" u="none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Second-Half Project Parts </a:t>
            </a:r>
            <a:br>
              <a:rPr lang="en-US" dirty="0" smtClean="0"/>
            </a:br>
            <a:r>
              <a:rPr lang="en-US" dirty="0" smtClean="0"/>
              <a:t>and Objectives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2525"/>
            <a:ext cx="8382000" cy="45624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second-half project will have two parts: </a:t>
            </a:r>
          </a:p>
          <a:p>
            <a:pPr marL="0" indent="0">
              <a:buNone/>
            </a:pPr>
            <a:r>
              <a:rPr lang="en-US" sz="2400" u="sng" dirty="0" smtClean="0"/>
              <a:t>Part (a)</a:t>
            </a:r>
            <a:r>
              <a:rPr lang="en-US" sz="2400" dirty="0" smtClean="0"/>
              <a:t> and </a:t>
            </a:r>
            <a:r>
              <a:rPr lang="en-US" sz="2400" u="sng" dirty="0" smtClean="0"/>
              <a:t>Part (b)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u="sng" dirty="0" smtClean="0"/>
              <a:t>Part (a):</a:t>
            </a:r>
          </a:p>
          <a:p>
            <a:r>
              <a:rPr lang="en-US" sz="2400" dirty="0" smtClean="0"/>
              <a:t>Develop a Multi-Objective Genetic Algorithm (MOGA) code in </a:t>
            </a:r>
            <a:r>
              <a:rPr lang="en-US" sz="2400" dirty="0" err="1" smtClean="0"/>
              <a:t>Matlab</a:t>
            </a:r>
            <a:r>
              <a:rPr lang="en-US" sz="2400" dirty="0" smtClean="0"/>
              <a:t> using </a:t>
            </a:r>
            <a:r>
              <a:rPr lang="en-US" sz="2400" dirty="0" err="1" smtClean="0"/>
              <a:t>Matlab’s</a:t>
            </a:r>
            <a:r>
              <a:rPr lang="en-US" sz="2400" dirty="0" smtClean="0"/>
              <a:t> (single-objective) Genetic Algorithm (GA), see </a:t>
            </a:r>
            <a:r>
              <a:rPr lang="en-US" sz="2400" dirty="0" err="1" smtClean="0"/>
              <a:t>Matlab’s</a:t>
            </a:r>
            <a:r>
              <a:rPr lang="en-US" sz="2400" dirty="0" smtClean="0"/>
              <a:t> “Global Optimization Toolbox”</a:t>
            </a:r>
          </a:p>
          <a:p>
            <a:r>
              <a:rPr lang="en-US" sz="2400" dirty="0" smtClean="0"/>
              <a:t>Evaluate and compare the performance of </a:t>
            </a:r>
            <a:r>
              <a:rPr lang="en-US" sz="2400" u="sng" dirty="0" smtClean="0"/>
              <a:t>your</a:t>
            </a:r>
            <a:r>
              <a:rPr lang="en-US" sz="2400" dirty="0" smtClean="0"/>
              <a:t> MOGA against </a:t>
            </a:r>
            <a:r>
              <a:rPr lang="en-US" sz="2400" dirty="0" err="1" smtClean="0"/>
              <a:t>Matlab’s</a:t>
            </a:r>
            <a:r>
              <a:rPr lang="en-US" sz="2400" dirty="0" smtClean="0"/>
              <a:t> MOGA based on two quality </a:t>
            </a:r>
            <a:r>
              <a:rPr lang="en-US" sz="2400" dirty="0" smtClean="0"/>
              <a:t>metrics and </a:t>
            </a:r>
            <a:r>
              <a:rPr lang="en-US" sz="2400" dirty="0" smtClean="0"/>
              <a:t>using the test </a:t>
            </a:r>
            <a:r>
              <a:rPr lang="en-US" sz="2400" dirty="0" smtClean="0"/>
              <a:t>problems (the first six) </a:t>
            </a:r>
            <a:r>
              <a:rPr lang="en-US" sz="2400" dirty="0" smtClean="0"/>
              <a:t>in these </a:t>
            </a:r>
            <a:r>
              <a:rPr lang="en-US" sz="2400" dirty="0" smtClean="0"/>
              <a:t>slides – see last few slides</a:t>
            </a:r>
            <a:endParaRPr lang="en-US" sz="2400" u="sng" dirty="0" smtClean="0"/>
          </a:p>
          <a:p>
            <a:pPr marL="457200" lvl="1" indent="0" eaLnBrk="1" hangingPunct="1">
              <a:buNone/>
            </a:pPr>
            <a:r>
              <a:rPr lang="en-US" sz="2000" dirty="0" smtClean="0"/>
              <a:t> </a:t>
            </a:r>
          </a:p>
          <a:p>
            <a:pPr lvl="1"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475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7086600" cy="762000"/>
          </a:xfrm>
        </p:spPr>
        <p:txBody>
          <a:bodyPr/>
          <a:lstStyle/>
          <a:p>
            <a:r>
              <a:rPr lang="en-US" altLang="en-US" sz="2400" dirty="0" smtClean="0"/>
              <a:t>RMOGA Test </a:t>
            </a:r>
            <a:r>
              <a:rPr lang="en-US" altLang="en-US" sz="2400" dirty="0" smtClean="0"/>
              <a:t>Problem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Suggestions </a:t>
            </a:r>
            <a:r>
              <a:rPr lang="en-US" altLang="en-US" sz="2400" dirty="0" smtClean="0"/>
              <a:t>for an Extension of </a:t>
            </a:r>
            <a:r>
              <a:rPr lang="en-US" altLang="en-US" sz="2400" dirty="0" smtClean="0"/>
              <a:t>FPP Model 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33400" y="1263501"/>
            <a:ext cx="7772400" cy="297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72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6764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743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9624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715000" y="32004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0866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229600" y="2667000"/>
            <a:ext cx="152400" cy="152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584791" y="2160224"/>
            <a:ext cx="7729869" cy="1138531"/>
          </a:xfrm>
          <a:custGeom>
            <a:avLst/>
            <a:gdLst>
              <a:gd name="connsiteX0" fmla="*/ 0 w 7729869"/>
              <a:gd name="connsiteY0" fmla="*/ 551078 h 1138531"/>
              <a:gd name="connsiteX1" fmla="*/ 1190846 w 7729869"/>
              <a:gd name="connsiteY1" fmla="*/ 136409 h 1138531"/>
              <a:gd name="connsiteX2" fmla="*/ 2232837 w 7729869"/>
              <a:gd name="connsiteY2" fmla="*/ 61981 h 1138531"/>
              <a:gd name="connsiteX3" fmla="*/ 3466214 w 7729869"/>
              <a:gd name="connsiteY3" fmla="*/ 987013 h 1138531"/>
              <a:gd name="connsiteX4" fmla="*/ 5209953 w 7729869"/>
              <a:gd name="connsiteY4" fmla="*/ 1135869 h 1138531"/>
              <a:gd name="connsiteX5" fmla="*/ 6602818 w 7729869"/>
              <a:gd name="connsiteY5" fmla="*/ 976381 h 1138531"/>
              <a:gd name="connsiteX6" fmla="*/ 7719237 w 7729869"/>
              <a:gd name="connsiteY6" fmla="*/ 593609 h 1138531"/>
              <a:gd name="connsiteX7" fmla="*/ 7719237 w 7729869"/>
              <a:gd name="connsiteY7" fmla="*/ 593609 h 1138531"/>
              <a:gd name="connsiteX8" fmla="*/ 7729869 w 7729869"/>
              <a:gd name="connsiteY8" fmla="*/ 582976 h 113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29869" h="1138531">
                <a:moveTo>
                  <a:pt x="0" y="551078"/>
                </a:moveTo>
                <a:cubicBezTo>
                  <a:pt x="409353" y="384501"/>
                  <a:pt x="818707" y="217925"/>
                  <a:pt x="1190846" y="136409"/>
                </a:cubicBezTo>
                <a:cubicBezTo>
                  <a:pt x="1562985" y="54893"/>
                  <a:pt x="1853609" y="-79786"/>
                  <a:pt x="2232837" y="61981"/>
                </a:cubicBezTo>
                <a:cubicBezTo>
                  <a:pt x="2612065" y="203748"/>
                  <a:pt x="2970028" y="808032"/>
                  <a:pt x="3466214" y="987013"/>
                </a:cubicBezTo>
                <a:cubicBezTo>
                  <a:pt x="3962400" y="1165994"/>
                  <a:pt x="4687186" y="1137641"/>
                  <a:pt x="5209953" y="1135869"/>
                </a:cubicBezTo>
                <a:cubicBezTo>
                  <a:pt x="5732720" y="1134097"/>
                  <a:pt x="6184604" y="1066758"/>
                  <a:pt x="6602818" y="976381"/>
                </a:cubicBezTo>
                <a:cubicBezTo>
                  <a:pt x="7021032" y="886004"/>
                  <a:pt x="7719237" y="593609"/>
                  <a:pt x="7719237" y="593609"/>
                </a:cubicBezTo>
                <a:lnTo>
                  <a:pt x="7719237" y="593609"/>
                </a:lnTo>
                <a:lnTo>
                  <a:pt x="7729869" y="582976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5791200" y="1447800"/>
            <a:ext cx="1143000" cy="1066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1752600" y="2895600"/>
            <a:ext cx="1143000" cy="10668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248400" y="1850945"/>
            <a:ext cx="228600" cy="228600"/>
            <a:chOff x="4419600" y="5147038"/>
            <a:chExt cx="228600" cy="228600"/>
          </a:xfrm>
        </p:grpSpPr>
        <p:cxnSp>
          <p:nvCxnSpPr>
            <p:cNvPr id="26" name="Straight Connector 25"/>
            <p:cNvCxnSpPr/>
            <p:nvPr/>
          </p:nvCxnSpPr>
          <p:spPr bwMode="auto">
            <a:xfrm>
              <a:off x="4419600" y="5257800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 rot="16200000">
              <a:off x="4425801" y="5261338"/>
              <a:ext cx="228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2" name="Group 31"/>
          <p:cNvGrpSpPr/>
          <p:nvPr/>
        </p:nvGrpSpPr>
        <p:grpSpPr>
          <a:xfrm>
            <a:off x="3982603" y="2119417"/>
            <a:ext cx="1125453" cy="1159869"/>
            <a:chOff x="6999767" y="4851991"/>
            <a:chExt cx="1125453" cy="1159869"/>
          </a:xfrm>
        </p:grpSpPr>
        <p:sp>
          <p:nvSpPr>
            <p:cNvPr id="29" name="TextBox 28"/>
            <p:cNvSpPr txBox="1"/>
            <p:nvPr/>
          </p:nvSpPr>
          <p:spPr>
            <a:xfrm>
              <a:off x="7804298" y="5550195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none" dirty="0" smtClean="0"/>
                <a:t>x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7155712" y="5677786"/>
              <a:ext cx="7655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rot="16200000">
              <a:off x="6893425" y="5426132"/>
              <a:ext cx="76554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6999767" y="4851991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u="none" dirty="0" smtClean="0"/>
                <a:t>y</a:t>
              </a:r>
              <a:endParaRPr lang="en-US" i="1" u="none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8660" y="186386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 smtClean="0"/>
              <a:t>(</a:t>
            </a:r>
            <a:r>
              <a:rPr lang="en-US" sz="1800" i="1" u="none" dirty="0" err="1" smtClean="0"/>
              <a:t>a</a:t>
            </a:r>
            <a:r>
              <a:rPr lang="en-US" sz="1800" i="1" u="none" baseline="-25000" dirty="0" err="1" smtClean="0"/>
              <a:t>j</a:t>
            </a:r>
            <a:r>
              <a:rPr lang="en-US" sz="1800" u="none" dirty="0" smtClean="0"/>
              <a:t>, </a:t>
            </a:r>
            <a:r>
              <a:rPr lang="en-US" sz="1800" i="1" u="none" dirty="0" err="1" smtClean="0"/>
              <a:t>b</a:t>
            </a:r>
            <a:r>
              <a:rPr lang="en-US" sz="1800" i="1" u="none" baseline="-25000" dirty="0" err="1"/>
              <a:t>j</a:t>
            </a:r>
            <a:r>
              <a:rPr lang="en-US" u="none" dirty="0" smtClean="0"/>
              <a:t>)</a:t>
            </a:r>
            <a:endParaRPr lang="en-US" i="1" u="none" dirty="0"/>
          </a:p>
        </p:txBody>
      </p:sp>
      <p:sp>
        <p:nvSpPr>
          <p:cNvPr id="38" name="TextBox 37"/>
          <p:cNvSpPr txBox="1"/>
          <p:nvPr/>
        </p:nvSpPr>
        <p:spPr>
          <a:xfrm>
            <a:off x="5394251" y="322520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none" dirty="0" smtClean="0"/>
              <a:t>(</a:t>
            </a:r>
            <a:r>
              <a:rPr lang="en-US" sz="1800" i="1" u="none" dirty="0" smtClean="0"/>
              <a:t>x</a:t>
            </a:r>
            <a:r>
              <a:rPr lang="en-US" sz="1800" i="1" u="none" baseline="-25000" dirty="0" smtClean="0"/>
              <a:t>i </a:t>
            </a:r>
            <a:r>
              <a:rPr lang="en-US" sz="1800" u="none" dirty="0" smtClean="0"/>
              <a:t>, </a:t>
            </a:r>
            <a:r>
              <a:rPr lang="en-US" sz="1800" i="1" u="none" dirty="0" err="1"/>
              <a:t>y</a:t>
            </a:r>
            <a:r>
              <a:rPr lang="en-US" sz="1800" i="1" u="none" baseline="-25000" dirty="0" err="1" smtClean="0"/>
              <a:t>i</a:t>
            </a:r>
            <a:r>
              <a:rPr lang="en-US" u="none" dirty="0" smtClean="0"/>
              <a:t>)</a:t>
            </a:r>
            <a:endParaRPr lang="en-US" i="1" u="none" dirty="0"/>
          </a:p>
        </p:txBody>
      </p:sp>
      <p:cxnSp>
        <p:nvCxnSpPr>
          <p:cNvPr id="39" name="Straight Arrow Connector 38"/>
          <p:cNvCxnSpPr/>
          <p:nvPr/>
        </p:nvCxnSpPr>
        <p:spPr bwMode="auto">
          <a:xfrm flipV="1">
            <a:off x="6375347" y="1604029"/>
            <a:ext cx="316401" cy="3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291617" y="1549021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u="none" dirty="0" err="1" smtClean="0"/>
              <a:t>R</a:t>
            </a:r>
            <a:r>
              <a:rPr lang="en-US" sz="1400" i="1" u="none" baseline="-25000" dirty="0" err="1"/>
              <a:t>j</a:t>
            </a:r>
            <a:endParaRPr lang="en-US" sz="1400" i="1" u="none" dirty="0"/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968775"/>
              </p:ext>
            </p:extLst>
          </p:nvPr>
        </p:nvGraphicFramePr>
        <p:xfrm>
          <a:off x="3592513" y="4924113"/>
          <a:ext cx="3087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7" name="Equation" r:id="rId3" imgW="1815840" imgH="253800" progId="Equation.DSMT4">
                  <p:embed/>
                </p:oleObj>
              </mc:Choice>
              <mc:Fallback>
                <p:oleObj name="Equation" r:id="rId3" imgW="1815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2513" y="4924113"/>
                        <a:ext cx="308768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60021" y="5486401"/>
            <a:ext cx="3033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none" kern="0" dirty="0" smtClean="0">
                <a:latin typeface="+mn-lt"/>
              </a:rPr>
              <a:t>Example 2nd objective:</a:t>
            </a:r>
            <a:endParaRPr lang="en-US" sz="2000" b="1" u="none" kern="0" dirty="0">
              <a:latin typeface="+mn-lt"/>
            </a:endParaRP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926367"/>
              </p:ext>
            </p:extLst>
          </p:nvPr>
        </p:nvGraphicFramePr>
        <p:xfrm>
          <a:off x="3726435" y="5462219"/>
          <a:ext cx="42306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8" name="Equation" r:id="rId5" imgW="2374560" imgH="355320" progId="Equation.DSMT4">
                  <p:embed/>
                </p:oleObj>
              </mc:Choice>
              <mc:Fallback>
                <p:oleObj name="Equation" r:id="rId5" imgW="23745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6435" y="5462219"/>
                        <a:ext cx="423068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46171" y="4950031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none" kern="0" dirty="0">
                <a:latin typeface="+mn-lt"/>
              </a:rPr>
              <a:t>Example constraint:</a:t>
            </a:r>
          </a:p>
        </p:txBody>
      </p:sp>
    </p:spTree>
    <p:extLst>
      <p:ext uri="{BB962C8B-B14F-4D97-AF65-F5344CB8AC3E}">
        <p14:creationId xmlns:p14="http://schemas.microsoft.com/office/powerpoint/2010/main" val="1296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Second-Half Project Parts </a:t>
            </a:r>
            <a:br>
              <a:rPr lang="en-US" dirty="0" smtClean="0"/>
            </a:br>
            <a:r>
              <a:rPr lang="en-US" dirty="0" smtClean="0"/>
              <a:t>and Objectives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52525"/>
            <a:ext cx="8382000" cy="4562475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Part (b):</a:t>
            </a:r>
          </a:p>
          <a:p>
            <a:r>
              <a:rPr lang="en-US" sz="2400" dirty="0" smtClean="0"/>
              <a:t>Extend your MOGA </a:t>
            </a:r>
            <a:r>
              <a:rPr lang="en-US" sz="2400" dirty="0"/>
              <a:t>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400" dirty="0"/>
              <a:t> </a:t>
            </a:r>
            <a:r>
              <a:rPr lang="en-US" sz="2400" dirty="0" err="1"/>
              <a:t>Matlab’s</a:t>
            </a:r>
            <a:r>
              <a:rPr lang="en-US" sz="2400" dirty="0"/>
              <a:t> MOGA) from </a:t>
            </a:r>
            <a:r>
              <a:rPr lang="en-US" sz="2400" u="sng" dirty="0" smtClean="0"/>
              <a:t>Part (a)</a:t>
            </a:r>
            <a:r>
              <a:rPr lang="en-US" sz="2400" dirty="0" smtClean="0"/>
              <a:t> to enable multi-objective optimization with interval uncertainty (call this: RMOGA for Robust MOGA)</a:t>
            </a:r>
            <a:endParaRPr lang="en-US" sz="2000" dirty="0" smtClean="0"/>
          </a:p>
          <a:p>
            <a:r>
              <a:rPr lang="en-US" sz="2400" dirty="0" smtClean="0"/>
              <a:t>Evaluate </a:t>
            </a:r>
            <a:r>
              <a:rPr lang="en-US" sz="2400" dirty="0" smtClean="0"/>
              <a:t>the </a:t>
            </a:r>
            <a:r>
              <a:rPr lang="en-US" sz="2400" dirty="0" smtClean="0"/>
              <a:t>performance of RMOGA </a:t>
            </a:r>
            <a:r>
              <a:rPr lang="en-US" sz="2400" dirty="0" smtClean="0"/>
              <a:t>with </a:t>
            </a:r>
            <a:r>
              <a:rPr lang="en-US" sz="2400" dirty="0" smtClean="0"/>
              <a:t>the same two quality </a:t>
            </a:r>
            <a:r>
              <a:rPr lang="en-US" sz="2400" dirty="0" smtClean="0"/>
              <a:t>metrics and </a:t>
            </a:r>
            <a:r>
              <a:rPr lang="en-US" sz="2400" dirty="0" smtClean="0"/>
              <a:t>using the test problems </a:t>
            </a:r>
            <a:r>
              <a:rPr lang="en-US" sz="2400" dirty="0" smtClean="0"/>
              <a:t>(the last two) </a:t>
            </a:r>
            <a:r>
              <a:rPr lang="en-US" sz="2400" dirty="0" smtClean="0"/>
              <a:t>from</a:t>
            </a:r>
            <a:r>
              <a:rPr lang="en-US" sz="2400" dirty="0" smtClean="0"/>
              <a:t> </a:t>
            </a:r>
            <a:r>
              <a:rPr lang="en-US" sz="2400" dirty="0" smtClean="0"/>
              <a:t>this document</a:t>
            </a:r>
            <a:endParaRPr lang="en-US" sz="2400" u="sng" dirty="0" smtClean="0"/>
          </a:p>
          <a:p>
            <a:pPr marL="457200" lvl="1" indent="0" eaLnBrk="1" hangingPunct="1">
              <a:buNone/>
            </a:pPr>
            <a:r>
              <a:rPr lang="en-US" sz="20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62200" y="-76200"/>
            <a:ext cx="6629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Requirements: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Part (a)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4818" y="946728"/>
            <a:ext cx="8382000" cy="456247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Again: Your </a:t>
            </a:r>
            <a:r>
              <a:rPr lang="en-US" sz="2200" b="1" u="none" dirty="0">
                <a:solidFill>
                  <a:srgbClr val="3333FF"/>
                </a:solidFill>
                <a:latin typeface="+mn-lt"/>
              </a:rPr>
              <a:t>MOGA 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code in Part (a) </a:t>
            </a:r>
            <a:r>
              <a:rPr lang="en-US" sz="2200" b="1" u="none" dirty="0">
                <a:solidFill>
                  <a:srgbClr val="3333FF"/>
                </a:solidFill>
                <a:latin typeface="+mn-lt"/>
              </a:rPr>
              <a:t>must be 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developed </a:t>
            </a:r>
            <a:r>
              <a:rPr lang="en-US" sz="2200" b="1" u="none" dirty="0">
                <a:solidFill>
                  <a:srgbClr val="3333FF"/>
                </a:solidFill>
                <a:latin typeface="+mn-lt"/>
              </a:rPr>
              <a:t>using the </a:t>
            </a:r>
            <a:r>
              <a:rPr lang="en-US" sz="2200" b="1" u="none" dirty="0" err="1" smtClean="0">
                <a:solidFill>
                  <a:srgbClr val="3333FF"/>
                </a:solidFill>
                <a:latin typeface="+mn-lt"/>
              </a:rPr>
              <a:t>Matlab’s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 GA </a:t>
            </a:r>
            <a:r>
              <a:rPr lang="en-US" sz="2200" b="1" u="none" dirty="0">
                <a:solidFill>
                  <a:srgbClr val="3333FF"/>
                </a:solidFill>
                <a:latin typeface="+mn-lt"/>
              </a:rPr>
              <a:t>(and NOT </a:t>
            </a:r>
            <a:r>
              <a:rPr lang="en-US" sz="2200" b="1" u="none" dirty="0" err="1" smtClean="0">
                <a:solidFill>
                  <a:srgbClr val="3333FF"/>
                </a:solidFill>
                <a:latin typeface="+mn-lt"/>
              </a:rPr>
              <a:t>Matlab’s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 MOGA, 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i.e., </a:t>
            </a:r>
            <a:r>
              <a:rPr lang="en-US" sz="2200" b="1" u="none" dirty="0">
                <a:solidFill>
                  <a:srgbClr val="3333FF"/>
                </a:solidFill>
                <a:latin typeface="+mn-lt"/>
              </a:rPr>
              <a:t>“</a:t>
            </a:r>
            <a:r>
              <a:rPr lang="en-US" sz="2200" b="1" u="none" dirty="0" err="1">
                <a:solidFill>
                  <a:srgbClr val="3333FF"/>
                </a:solidFill>
                <a:latin typeface="+mn-lt"/>
              </a:rPr>
              <a:t>gamultiobj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”)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You will develop a constraint handling technique and will not use the one available in the </a:t>
            </a:r>
            <a:r>
              <a:rPr lang="en-US" sz="2200" b="1" u="none" dirty="0" err="1" smtClean="0">
                <a:solidFill>
                  <a:srgbClr val="3333FF"/>
                </a:solidFill>
                <a:latin typeface="+mn-lt"/>
              </a:rPr>
              <a:t>Matlab’s</a:t>
            </a: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 GA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1" u="none" dirty="0" smtClean="0">
                <a:solidFill>
                  <a:srgbClr val="3333FF"/>
                </a:solidFill>
                <a:latin typeface="+mn-lt"/>
              </a:rPr>
              <a:t>In short: Your MOGA will include:</a:t>
            </a:r>
          </a:p>
          <a:p>
            <a:pPr marL="971550" lvl="1" indent="-514350" eaLnBrk="1" hangingPunct="1">
              <a:spcBef>
                <a:spcPct val="20000"/>
              </a:spcBef>
              <a:buAutoNum type="romanLcParenBoth"/>
              <a:defRPr/>
            </a:pPr>
            <a:r>
              <a:rPr lang="en-US" sz="2000" b="1" u="none" dirty="0" smtClean="0">
                <a:latin typeface="+mn-lt"/>
              </a:rPr>
              <a:t>Use of </a:t>
            </a:r>
            <a:r>
              <a:rPr lang="en-US" sz="2000" b="1" u="none" dirty="0" smtClean="0">
                <a:latin typeface="+mn-lt"/>
              </a:rPr>
              <a:t>“real coded” </a:t>
            </a:r>
            <a:r>
              <a:rPr lang="en-US" sz="2000" b="1" u="none" dirty="0" smtClean="0">
                <a:latin typeface="+mn-lt"/>
              </a:rPr>
              <a:t>GA</a:t>
            </a:r>
          </a:p>
          <a:p>
            <a:pPr marL="971550" lvl="1" indent="-514350" eaLnBrk="1" hangingPunct="1">
              <a:spcBef>
                <a:spcPct val="20000"/>
              </a:spcBef>
              <a:buAutoNum type="romanLcParenBoth"/>
              <a:defRPr/>
            </a:pPr>
            <a:r>
              <a:rPr lang="en-US" sz="2000" b="1" u="none" dirty="0">
                <a:latin typeface="+mn-lt"/>
              </a:rPr>
              <a:t>Implementation </a:t>
            </a:r>
            <a:r>
              <a:rPr lang="en-US" sz="2000" b="1" u="none" dirty="0" smtClean="0">
                <a:latin typeface="+mn-lt"/>
              </a:rPr>
              <a:t>of your MOGA based </a:t>
            </a:r>
            <a:r>
              <a:rPr lang="en-US" sz="2000" b="1" u="none" dirty="0" smtClean="0">
                <a:latin typeface="+mn-lt"/>
              </a:rPr>
              <a:t>on </a:t>
            </a:r>
            <a:r>
              <a:rPr lang="en-US" sz="2000" b="1" u="none" dirty="0" err="1" smtClean="0">
                <a:latin typeface="+mn-lt"/>
              </a:rPr>
              <a:t>Matlab’s</a:t>
            </a:r>
            <a:r>
              <a:rPr lang="en-US" sz="2000" b="1" u="none" dirty="0" smtClean="0">
                <a:latin typeface="+mn-lt"/>
              </a:rPr>
              <a:t> GA</a:t>
            </a:r>
            <a:r>
              <a:rPr lang="en-US" sz="2000" b="1" u="none" dirty="0" smtClean="0">
                <a:latin typeface="+mn-lt"/>
              </a:rPr>
              <a:t>: you will develop</a:t>
            </a:r>
            <a:r>
              <a:rPr lang="en-US" sz="2000" b="1" u="none" dirty="0" smtClean="0">
                <a:latin typeface="+mn-lt"/>
              </a:rPr>
              <a:t> </a:t>
            </a:r>
            <a:r>
              <a:rPr lang="en-US" sz="2000" b="1" u="none" dirty="0" smtClean="0">
                <a:latin typeface="+mn-lt"/>
              </a:rPr>
              <a:t>a </a:t>
            </a:r>
            <a:r>
              <a:rPr lang="en-US" sz="2000" b="1" u="none" dirty="0">
                <a:latin typeface="+mn-lt"/>
              </a:rPr>
              <a:t>method </a:t>
            </a:r>
            <a:r>
              <a:rPr lang="en-US" sz="2000" b="1" u="none" dirty="0" smtClean="0">
                <a:latin typeface="+mn-lt"/>
              </a:rPr>
              <a:t>for multi-objective </a:t>
            </a:r>
            <a:r>
              <a:rPr lang="en-US" sz="2000" b="1" u="none" dirty="0">
                <a:latin typeface="+mn-lt"/>
              </a:rPr>
              <a:t>“non-dominated sorting</a:t>
            </a:r>
            <a:r>
              <a:rPr lang="en-US" sz="2000" b="1" u="none" dirty="0" smtClean="0">
                <a:latin typeface="+mn-lt"/>
              </a:rPr>
              <a:t>” and then </a:t>
            </a:r>
            <a:r>
              <a:rPr lang="en-US" sz="2000" b="1" u="none" dirty="0">
                <a:latin typeface="+mn-lt"/>
              </a:rPr>
              <a:t>“fitness assignment</a:t>
            </a:r>
            <a:r>
              <a:rPr lang="en-US" sz="2000" b="1" u="none" dirty="0" smtClean="0">
                <a:latin typeface="+mn-lt"/>
              </a:rPr>
              <a:t>” for population’s individuals, </a:t>
            </a:r>
            <a:r>
              <a:rPr lang="en-US" sz="2000" b="1" u="none" dirty="0" smtClean="0">
                <a:latin typeface="+mn-lt"/>
              </a:rPr>
              <a:t>followed by </a:t>
            </a:r>
            <a:r>
              <a:rPr lang="en-US" sz="2000" b="1" u="none" dirty="0" smtClean="0">
                <a:latin typeface="+mn-lt"/>
              </a:rPr>
              <a:t>an application </a:t>
            </a:r>
            <a:r>
              <a:rPr lang="en-US" sz="2000" b="1" u="none" dirty="0" smtClean="0">
                <a:latin typeface="+mn-lt"/>
              </a:rPr>
              <a:t>of GA to perform multi-objective optimization</a:t>
            </a:r>
          </a:p>
          <a:p>
            <a:pPr marL="971550" lvl="1" indent="-514350" eaLnBrk="1" hangingPunct="1">
              <a:spcBef>
                <a:spcPct val="20000"/>
              </a:spcBef>
              <a:buAutoNum type="romanLcParenBoth"/>
              <a:defRPr/>
            </a:pPr>
            <a:r>
              <a:rPr lang="en-US" sz="2000" b="1" u="none" dirty="0">
                <a:latin typeface="+mn-lt"/>
              </a:rPr>
              <a:t>I</a:t>
            </a:r>
            <a:r>
              <a:rPr lang="en-US" sz="2000" b="1" u="none" dirty="0" smtClean="0">
                <a:latin typeface="+mn-lt"/>
              </a:rPr>
              <a:t>mplementation </a:t>
            </a:r>
            <a:r>
              <a:rPr lang="en-US" sz="2000" b="1" u="none" dirty="0">
                <a:latin typeface="+mn-lt"/>
              </a:rPr>
              <a:t>of a method for handling </a:t>
            </a:r>
            <a:r>
              <a:rPr lang="en-US" sz="2000" b="1" u="none" dirty="0" smtClean="0">
                <a:latin typeface="+mn-lt"/>
              </a:rPr>
              <a:t>constraints</a:t>
            </a:r>
            <a:endParaRPr lang="en-US" sz="2000" b="1" u="none" dirty="0">
              <a:latin typeface="+mn-lt"/>
            </a:endParaRPr>
          </a:p>
          <a:p>
            <a:pPr marL="971550" lvl="1" indent="-514350" eaLnBrk="1" hangingPunct="1">
              <a:spcBef>
                <a:spcPct val="20000"/>
              </a:spcBef>
              <a:buAutoNum type="romanLcParenBoth"/>
              <a:defRPr/>
            </a:pPr>
            <a:r>
              <a:rPr lang="en-US" sz="2000" b="1" u="none" dirty="0">
                <a:latin typeface="+mn-lt"/>
              </a:rPr>
              <a:t>I</a:t>
            </a:r>
            <a:r>
              <a:rPr lang="en-US" sz="2000" b="1" u="none" dirty="0" smtClean="0">
                <a:latin typeface="+mn-lt"/>
              </a:rPr>
              <a:t>mplementation </a:t>
            </a:r>
            <a:r>
              <a:rPr lang="en-US" sz="2000" b="1" u="none" dirty="0">
                <a:latin typeface="+mn-lt"/>
              </a:rPr>
              <a:t>of two quality </a:t>
            </a:r>
            <a:r>
              <a:rPr lang="en-US" sz="2000" b="1" u="none" dirty="0" smtClean="0">
                <a:latin typeface="+mn-lt"/>
              </a:rPr>
              <a:t>metrics </a:t>
            </a:r>
            <a:r>
              <a:rPr lang="en-US" sz="2000" b="1" u="none" dirty="0" smtClean="0">
                <a:latin typeface="+mn-lt"/>
              </a:rPr>
              <a:t>for </a:t>
            </a:r>
            <a:r>
              <a:rPr lang="en-US" sz="2000" b="1" u="none" dirty="0" smtClean="0">
                <a:latin typeface="+mn-lt"/>
              </a:rPr>
              <a:t>assessing </a:t>
            </a:r>
            <a:r>
              <a:rPr lang="en-US" sz="2000" b="1" u="none" dirty="0">
                <a:latin typeface="+mn-lt"/>
              </a:rPr>
              <a:t>goodness of solutions </a:t>
            </a:r>
            <a:r>
              <a:rPr lang="en-US" sz="2000" b="1" u="none" dirty="0" smtClean="0">
                <a:latin typeface="+mn-lt"/>
              </a:rPr>
              <a:t>obtained and comparing them against </a:t>
            </a:r>
            <a:r>
              <a:rPr lang="en-US" sz="2000" b="1" u="none" dirty="0" smtClean="0">
                <a:latin typeface="+mn-lt"/>
              </a:rPr>
              <a:t>those </a:t>
            </a:r>
            <a:r>
              <a:rPr lang="en-US" sz="2000" b="1" u="none" dirty="0" smtClean="0">
                <a:latin typeface="+mn-lt"/>
              </a:rPr>
              <a:t>from </a:t>
            </a:r>
            <a:r>
              <a:rPr lang="en-US" sz="2000" b="1" u="none" dirty="0" err="1" smtClean="0">
                <a:latin typeface="+mn-lt"/>
              </a:rPr>
              <a:t>Matlab’s</a:t>
            </a:r>
            <a:r>
              <a:rPr lang="en-US" sz="2000" b="1" u="none" dirty="0" smtClean="0">
                <a:latin typeface="+mn-lt"/>
              </a:rPr>
              <a:t> MOGA</a:t>
            </a:r>
            <a:endParaRPr lang="en-US" sz="2000" b="1" u="none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62200" y="-76200"/>
            <a:ext cx="6629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Requirements: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Part (b)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371600"/>
            <a:ext cx="8382000" cy="456247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u="none" dirty="0">
                <a:solidFill>
                  <a:srgbClr val="3333FF"/>
                </a:solidFill>
                <a:latin typeface="+mn-lt"/>
              </a:rPr>
              <a:t>Your </a:t>
            </a: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RMOGA (Part (b)) is to be created based on your MOGA (Part (a)) or </a:t>
            </a:r>
            <a:r>
              <a:rPr lang="en-US" b="1" u="none" dirty="0" err="1" smtClean="0">
                <a:solidFill>
                  <a:srgbClr val="3333FF"/>
                </a:solidFill>
                <a:latin typeface="+mn-lt"/>
              </a:rPr>
              <a:t>Matlab’s</a:t>
            </a: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 </a:t>
            </a: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MOGA – either would be fine!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Your </a:t>
            </a: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RMOGA will include:</a:t>
            </a:r>
          </a:p>
          <a:p>
            <a:pPr marL="971550" lvl="1" indent="-514350" eaLnBrk="1" hangingPunct="1">
              <a:spcBef>
                <a:spcPct val="20000"/>
              </a:spcBef>
              <a:buAutoNum type="romanLcParenBoth"/>
              <a:defRPr/>
            </a:pPr>
            <a:r>
              <a:rPr lang="en-US" sz="2000" b="1" u="none" dirty="0" smtClean="0">
                <a:latin typeface="+mn-lt"/>
              </a:rPr>
              <a:t>Use of real </a:t>
            </a:r>
            <a:r>
              <a:rPr lang="en-US" sz="2000" b="1" u="none" dirty="0">
                <a:latin typeface="+mn-lt"/>
              </a:rPr>
              <a:t>coded </a:t>
            </a:r>
            <a:r>
              <a:rPr lang="en-US" sz="2000" b="1" u="none" dirty="0" smtClean="0">
                <a:latin typeface="+mn-lt"/>
              </a:rPr>
              <a:t>GA</a:t>
            </a:r>
          </a:p>
          <a:p>
            <a:pPr marL="971550" lvl="1" indent="-514350" eaLnBrk="1" hangingPunct="1">
              <a:spcBef>
                <a:spcPct val="20000"/>
              </a:spcBef>
              <a:buAutoNum type="romanLcParenBoth"/>
              <a:defRPr/>
            </a:pPr>
            <a:r>
              <a:rPr lang="en-US" sz="2000" b="1" u="none" dirty="0" smtClean="0">
                <a:latin typeface="+mn-lt"/>
              </a:rPr>
              <a:t>Implementation </a:t>
            </a:r>
            <a:r>
              <a:rPr lang="en-US" sz="2000" b="1" u="none" dirty="0">
                <a:latin typeface="+mn-lt"/>
              </a:rPr>
              <a:t>of two quality </a:t>
            </a:r>
            <a:r>
              <a:rPr lang="en-US" sz="2000" b="1" u="none" dirty="0" smtClean="0">
                <a:latin typeface="+mn-lt"/>
              </a:rPr>
              <a:t>metrics </a:t>
            </a:r>
            <a:r>
              <a:rPr lang="en-US" sz="2000" b="1" u="none" dirty="0" smtClean="0">
                <a:latin typeface="+mn-lt"/>
              </a:rPr>
              <a:t>for </a:t>
            </a:r>
            <a:r>
              <a:rPr lang="en-US" sz="2000" b="1" u="none" dirty="0" smtClean="0">
                <a:latin typeface="+mn-lt"/>
              </a:rPr>
              <a:t>assessing </a:t>
            </a:r>
            <a:r>
              <a:rPr lang="en-US" sz="2000" b="1" u="none" dirty="0">
                <a:latin typeface="+mn-lt"/>
              </a:rPr>
              <a:t>goodness of </a:t>
            </a:r>
            <a:r>
              <a:rPr lang="en-US" sz="2000" b="1" u="none" dirty="0" smtClean="0">
                <a:latin typeface="+mn-lt"/>
              </a:rPr>
              <a:t>robust solutions </a:t>
            </a:r>
            <a:r>
              <a:rPr lang="en-US" sz="2000" b="1" u="none" dirty="0">
                <a:latin typeface="+mn-lt"/>
              </a:rPr>
              <a:t>obtained </a:t>
            </a:r>
            <a:r>
              <a:rPr lang="en-US" sz="2000" b="1" u="none" dirty="0" smtClean="0">
                <a:latin typeface="+mn-lt"/>
              </a:rPr>
              <a:t>from </a:t>
            </a:r>
            <a:r>
              <a:rPr lang="en-US" sz="2000" b="1" u="none" dirty="0">
                <a:latin typeface="+mn-lt"/>
              </a:rPr>
              <a:t>your </a:t>
            </a:r>
            <a:r>
              <a:rPr lang="en-US" sz="2000" b="1" u="none" dirty="0" smtClean="0">
                <a:latin typeface="+mn-lt"/>
              </a:rPr>
              <a:t>RMOGA</a:t>
            </a:r>
            <a:endParaRPr lang="en-US" sz="2000" b="1" u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62200" y="-76200"/>
            <a:ext cx="6629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Testing Guidelines: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 (a) &amp; Part (b)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81000" y="1371600"/>
            <a:ext cx="8382000" cy="4562475"/>
          </a:xfrm>
          <a:prstGeom prst="rect">
            <a:avLst/>
          </a:prstGeo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Evaluate the </a:t>
            </a:r>
            <a:r>
              <a:rPr lang="en-US" b="1" u="none" dirty="0">
                <a:solidFill>
                  <a:srgbClr val="3333FF"/>
                </a:solidFill>
                <a:latin typeface="+mn-lt"/>
              </a:rPr>
              <a:t>goodness of solutions obtained </a:t>
            </a:r>
            <a:r>
              <a:rPr lang="en-US" b="1" u="none" dirty="0" smtClean="0">
                <a:solidFill>
                  <a:srgbClr val="3333FF"/>
                </a:solidFill>
                <a:latin typeface="+mn-lt"/>
              </a:rPr>
              <a:t>from MOGA and RMOGA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en-US" sz="2000" b="1" u="none" dirty="0" smtClean="0">
                <a:latin typeface="+mn-lt"/>
              </a:rPr>
              <a:t>Choose two metrics: one for closeness and the other for diversity: </a:t>
            </a:r>
            <a:r>
              <a:rPr lang="en-US" sz="2000" b="1" u="none" dirty="0">
                <a:latin typeface="+mn-lt"/>
              </a:rPr>
              <a:t>Consult Deb’s </a:t>
            </a:r>
            <a:r>
              <a:rPr lang="en-US" sz="2000" b="1" u="none" dirty="0" smtClean="0">
                <a:latin typeface="+mn-lt"/>
              </a:rPr>
              <a:t>book, </a:t>
            </a:r>
            <a:r>
              <a:rPr lang="en-US" sz="2000" b="1" u="none" dirty="0">
                <a:latin typeface="+mn-lt"/>
              </a:rPr>
              <a:t>Wu and </a:t>
            </a:r>
            <a:r>
              <a:rPr lang="en-US" sz="2000" b="1" u="none" dirty="0" err="1">
                <a:latin typeface="+mn-lt"/>
              </a:rPr>
              <a:t>Azarm’s</a:t>
            </a:r>
            <a:r>
              <a:rPr lang="en-US" sz="2000" b="1" u="none" dirty="0">
                <a:latin typeface="+mn-lt"/>
              </a:rPr>
              <a:t> </a:t>
            </a:r>
            <a:r>
              <a:rPr lang="en-US" sz="2000" b="1" u="none" dirty="0" smtClean="0">
                <a:latin typeface="+mn-lt"/>
              </a:rPr>
              <a:t>paper </a:t>
            </a:r>
            <a:r>
              <a:rPr lang="en-US" sz="2000" b="1" u="none" dirty="0">
                <a:latin typeface="+mn-lt"/>
              </a:rPr>
              <a:t>to choose a “closeness” and a “diversity” </a:t>
            </a:r>
            <a:r>
              <a:rPr lang="en-US" sz="2000" b="1" u="none" dirty="0" smtClean="0">
                <a:latin typeface="+mn-lt"/>
              </a:rPr>
              <a:t>metric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en-US" sz="2000" b="1" u="none" dirty="0" smtClean="0">
                <a:latin typeface="+mn-lt"/>
              </a:rPr>
              <a:t>When possible, compare the solutions obtained with solutions already available (see test problems)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  <a:defRPr/>
            </a:pPr>
            <a:r>
              <a:rPr lang="en-US" sz="2000" b="1" u="none" dirty="0" smtClean="0">
                <a:latin typeface="+mn-lt"/>
              </a:rPr>
              <a:t>For each performance metric, consider </a:t>
            </a:r>
            <a:r>
              <a:rPr lang="en-US" sz="2000" b="1" u="none" dirty="0">
                <a:latin typeface="+mn-lt"/>
              </a:rPr>
              <a:t>the stochastic nature of </a:t>
            </a:r>
            <a:r>
              <a:rPr lang="en-US" sz="2000" b="1" u="none" dirty="0" smtClean="0">
                <a:latin typeface="+mn-lt"/>
              </a:rPr>
              <a:t>MOGA and RMOGA: </a:t>
            </a:r>
            <a:r>
              <a:rPr lang="en-US" sz="2000" b="1" u="none" dirty="0" smtClean="0">
                <a:latin typeface="+mn-lt"/>
              </a:rPr>
              <a:t>Run </a:t>
            </a:r>
            <a:r>
              <a:rPr lang="en-US" sz="2000" b="1" u="none" dirty="0" smtClean="0">
                <a:latin typeface="+mn-lt"/>
              </a:rPr>
              <a:t>them </a:t>
            </a:r>
            <a:r>
              <a:rPr lang="en-US" sz="2000" b="1" u="none" dirty="0">
                <a:latin typeface="+mn-lt"/>
              </a:rPr>
              <a:t>a number of times (e.g., </a:t>
            </a:r>
            <a:r>
              <a:rPr lang="en-US" sz="2000" b="1" u="none" dirty="0" smtClean="0">
                <a:latin typeface="+mn-lt"/>
              </a:rPr>
              <a:t>about 10-15 </a:t>
            </a:r>
            <a:r>
              <a:rPr lang="en-US" sz="2000" b="1" u="none" dirty="0">
                <a:latin typeface="+mn-lt"/>
              </a:rPr>
              <a:t>times for each test problem</a:t>
            </a:r>
            <a:r>
              <a:rPr lang="en-US" sz="2000" b="1" u="none" dirty="0" smtClean="0">
                <a:latin typeface="+mn-lt"/>
              </a:rPr>
              <a:t>) and report the mean and standard deviation results</a:t>
            </a:r>
            <a:endParaRPr lang="en-US" sz="2000" b="1" u="none" dirty="0">
              <a:latin typeface="+mn-lt"/>
            </a:endParaRPr>
          </a:p>
          <a:p>
            <a:pPr eaLnBrk="1" hangingPunct="1">
              <a:spcBef>
                <a:spcPct val="20000"/>
              </a:spcBef>
              <a:defRPr/>
            </a:pPr>
            <a:endParaRPr lang="en-US" b="1" u="none" dirty="0">
              <a:solidFill>
                <a:srgbClr val="33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858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62200" y="0"/>
            <a:ext cx="6629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Second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-Half Project: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</a:t>
            </a:r>
            <a:r>
              <a:rPr lang="en-US" sz="3200" b="1" u="none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Report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196" y="1371600"/>
            <a:ext cx="8382004" cy="1905000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There will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be both: a final oral presentation and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a final written report for the project</a:t>
            </a: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For the oral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presentation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: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Same format as in midterm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 smtClean="0">
                <a:latin typeface="+mn-lt"/>
              </a:rPr>
              <a:t>18 minutes of presentation: </a:t>
            </a:r>
            <a:r>
              <a:rPr lang="en-US" sz="2000" b="1" u="none" kern="0" dirty="0" smtClean="0">
                <a:latin typeface="+mn-lt"/>
              </a:rPr>
              <a:t>15 </a:t>
            </a:r>
            <a:r>
              <a:rPr lang="en-US" sz="2000" b="1" u="none" kern="0" dirty="0">
                <a:latin typeface="+mn-lt"/>
              </a:rPr>
              <a:t>minutes of presentation + 3 minutes for </a:t>
            </a:r>
            <a:r>
              <a:rPr lang="en-US" sz="2000" b="1" u="none" kern="0" dirty="0" smtClean="0">
                <a:latin typeface="+mn-lt"/>
              </a:rPr>
              <a:t>question/answer/setup</a:t>
            </a:r>
            <a:endParaRPr lang="en-US" sz="20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 smtClean="0">
                <a:latin typeface="+mn-lt"/>
              </a:rPr>
              <a:t>Prepare </a:t>
            </a:r>
            <a:r>
              <a:rPr lang="en-US" sz="2000" b="1" u="none" kern="0" dirty="0">
                <a:latin typeface="+mn-lt"/>
              </a:rPr>
              <a:t>a (written) verbatim of your talk for each slide using “Notes Page” of Power </a:t>
            </a:r>
            <a:r>
              <a:rPr lang="en-US" sz="2000" b="1" u="none" kern="0" dirty="0" smtClean="0">
                <a:latin typeface="+mn-lt"/>
              </a:rPr>
              <a:t>Point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>
                <a:latin typeface="+mn-lt"/>
              </a:rPr>
              <a:t>Use this presentation format as the template for your </a:t>
            </a:r>
            <a:r>
              <a:rPr lang="en-US" sz="2000" b="1" u="none" kern="0" dirty="0" smtClean="0">
                <a:latin typeface="+mn-lt"/>
              </a:rPr>
              <a:t>slides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kern="0" dirty="0" smtClean="0">
                <a:latin typeface="+mn-lt"/>
              </a:rPr>
              <a:t>Order of presentations:</a:t>
            </a:r>
            <a:r>
              <a:rPr lang="en-US" sz="2000" b="1" u="none" kern="0" dirty="0" smtClean="0">
                <a:latin typeface="+mn-lt"/>
              </a:rPr>
              <a:t> </a:t>
            </a:r>
            <a:r>
              <a:rPr lang="en-US" sz="2000" b="1" u="none" kern="0" dirty="0" smtClean="0">
                <a:latin typeface="+mn-lt"/>
              </a:rPr>
              <a:t>Reversed from mid-term</a:t>
            </a:r>
            <a:endParaRPr lang="en-US" sz="20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2000" b="1" u="none" kern="0" dirty="0">
                <a:latin typeface="+mn-lt"/>
              </a:rPr>
              <a:t>I will set up a discussion forum for submitting your slides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62200" y="0"/>
            <a:ext cx="6629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Second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-Half Project: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</a:t>
            </a:r>
            <a:r>
              <a:rPr lang="en-US" sz="3200" b="1" u="none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Report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196" y="938670"/>
            <a:ext cx="8854048" cy="1905000"/>
          </a:xfrm>
          <a:prstGeom prst="rect">
            <a:avLst/>
          </a:prstGeom>
        </p:spPr>
        <p:txBody>
          <a:bodyPr/>
          <a:lstStyle/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200" b="1" u="none" kern="0" dirty="0" smtClean="0">
                <a:solidFill>
                  <a:srgbClr val="3333FF"/>
                </a:solidFill>
                <a:latin typeface="+mn-lt"/>
              </a:rPr>
              <a:t>The format for written report: Submit </a:t>
            </a:r>
            <a:r>
              <a:rPr lang="en-US" sz="2200" b="1" u="none" kern="0" dirty="0" smtClean="0">
                <a:solidFill>
                  <a:srgbClr val="3333FF"/>
                </a:solidFill>
                <a:latin typeface="+mn-lt"/>
              </a:rPr>
              <a:t>a softcopy </a:t>
            </a:r>
            <a:r>
              <a:rPr lang="en-US" sz="2200" b="1" u="none" kern="0" dirty="0" smtClean="0">
                <a:solidFill>
                  <a:srgbClr val="3333FF"/>
                </a:solidFill>
                <a:latin typeface="+mn-lt"/>
              </a:rPr>
              <a:t>in MS Word (and pdf, </a:t>
            </a:r>
            <a:r>
              <a:rPr lang="en-US" sz="2200" b="1" u="none" kern="0" dirty="0" smtClean="0">
                <a:solidFill>
                  <a:srgbClr val="3333FF"/>
                </a:solidFill>
                <a:latin typeface="+mn-lt"/>
              </a:rPr>
              <a:t>.m format files</a:t>
            </a:r>
            <a:r>
              <a:rPr lang="en-US" sz="2200" b="1" u="none" kern="0" dirty="0" smtClean="0">
                <a:solidFill>
                  <a:srgbClr val="3333FF"/>
                </a:solidFill>
                <a:latin typeface="+mn-lt"/>
              </a:rPr>
              <a:t>) – provide .m files in a separate zipped folders. The report should include:</a:t>
            </a:r>
            <a:endParaRPr lang="en-US" sz="2200" b="1" u="none" kern="0" dirty="0" smtClean="0">
              <a:solidFill>
                <a:srgbClr val="3333FF"/>
              </a:solidFill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Summary 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MOGA </a:t>
            </a:r>
            <a:r>
              <a:rPr lang="en-US" sz="1800" b="1" u="none" kern="0" dirty="0" smtClean="0">
                <a:latin typeface="+mn-lt"/>
              </a:rPr>
              <a:t>approach</a:t>
            </a:r>
            <a:r>
              <a:rPr lang="en-US" sz="1800" b="1" u="none" kern="0" dirty="0" smtClean="0">
                <a:latin typeface="+mn-lt"/>
              </a:rPr>
              <a:t>: The methods used for non-dominated sorting, fitness assignment, constraint handling, etc</a:t>
            </a:r>
            <a:r>
              <a:rPr lang="en-US" sz="1800" b="1" u="none" kern="0" dirty="0" smtClean="0">
                <a:latin typeface="+mn-lt"/>
              </a:rPr>
              <a:t>.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RMOGA approach </a:t>
            </a:r>
            <a:endParaRPr lang="en-US" sz="18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Description </a:t>
            </a:r>
            <a:r>
              <a:rPr lang="en-US" sz="1800" b="1" u="none" kern="0" dirty="0" smtClean="0">
                <a:latin typeface="+mn-lt"/>
              </a:rPr>
              <a:t>of </a:t>
            </a:r>
            <a:r>
              <a:rPr lang="en-US" sz="1800" b="1" u="none" kern="0" dirty="0" smtClean="0">
                <a:latin typeface="+mn-lt"/>
              </a:rPr>
              <a:t>test </a:t>
            </a:r>
            <a:r>
              <a:rPr lang="en-US" sz="1800" b="1" u="none" kern="0" dirty="0">
                <a:latin typeface="+mn-lt"/>
              </a:rPr>
              <a:t>p</a:t>
            </a:r>
            <a:r>
              <a:rPr lang="en-US" sz="1800" b="1" u="none" kern="0" dirty="0" smtClean="0">
                <a:latin typeface="+mn-lt"/>
              </a:rPr>
              <a:t>roblems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Description </a:t>
            </a:r>
            <a:r>
              <a:rPr lang="en-US" sz="1800" b="1" u="none" kern="0" dirty="0" smtClean="0">
                <a:latin typeface="+mn-lt"/>
              </a:rPr>
              <a:t>of metrics </a:t>
            </a:r>
            <a:r>
              <a:rPr lang="en-US" sz="1800" b="1" u="none" kern="0" dirty="0" smtClean="0">
                <a:latin typeface="+mn-lt"/>
              </a:rPr>
              <a:t>used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Results and </a:t>
            </a:r>
            <a:r>
              <a:rPr lang="en-US" sz="1800" b="1" u="none" kern="0" dirty="0" smtClean="0">
                <a:latin typeface="+mn-lt"/>
              </a:rPr>
              <a:t>discussion</a:t>
            </a:r>
            <a:r>
              <a:rPr lang="en-US" sz="1800" b="1" u="none" kern="0" dirty="0" smtClean="0">
                <a:latin typeface="+mn-lt"/>
              </a:rPr>
              <a:t>: Provide results in tabulated/graphical forms </a:t>
            </a:r>
            <a:r>
              <a:rPr lang="en-US" sz="1800" b="1" u="none" kern="0" dirty="0" smtClean="0">
                <a:latin typeface="+mn-lt"/>
              </a:rPr>
              <a:t>followed by a</a:t>
            </a:r>
            <a:r>
              <a:rPr lang="en-US" sz="1800" b="1" u="none" kern="0" dirty="0" smtClean="0">
                <a:latin typeface="+mn-lt"/>
              </a:rPr>
              <a:t> discussion</a:t>
            </a:r>
            <a:endParaRPr lang="en-US" sz="18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Conclusion</a:t>
            </a: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Appendix: </a:t>
            </a:r>
            <a:r>
              <a:rPr lang="en-US" sz="1800" b="1" u="none" kern="0" dirty="0">
                <a:latin typeface="+mn-lt"/>
              </a:rPr>
              <a:t>a listing of your </a:t>
            </a:r>
            <a:r>
              <a:rPr lang="en-US" sz="1800" b="1" u="none" kern="0" dirty="0" err="1">
                <a:latin typeface="+mn-lt"/>
              </a:rPr>
              <a:t>Matlab’s</a:t>
            </a:r>
            <a:r>
              <a:rPr lang="en-US" sz="1800" b="1" u="none" kern="0" dirty="0">
                <a:latin typeface="+mn-lt"/>
              </a:rPr>
              <a:t> program for: </a:t>
            </a:r>
            <a:r>
              <a:rPr lang="en-US" sz="1800" b="1" u="none" kern="0" dirty="0" smtClean="0">
                <a:latin typeface="+mn-lt"/>
              </a:rPr>
              <a:t>MOGA/RMOGA </a:t>
            </a:r>
            <a:r>
              <a:rPr lang="en-US" sz="1800" b="1" u="none" kern="0" dirty="0" smtClean="0">
                <a:latin typeface="+mn-lt"/>
              </a:rPr>
              <a:t>(Part (a) &amp; (b</a:t>
            </a:r>
            <a:r>
              <a:rPr lang="en-US" sz="1800" b="1" u="none" kern="0" dirty="0" smtClean="0">
                <a:latin typeface="+mn-lt"/>
              </a:rPr>
              <a:t>)); </a:t>
            </a:r>
            <a:r>
              <a:rPr lang="en-US" sz="1800" b="1" u="none" kern="0" dirty="0">
                <a:latin typeface="+mn-lt"/>
              </a:rPr>
              <a:t>test problems; metrics; and brief </a:t>
            </a:r>
            <a:r>
              <a:rPr lang="en-US" sz="1800" b="1" u="none" kern="0" dirty="0" smtClean="0">
                <a:latin typeface="+mn-lt"/>
              </a:rPr>
              <a:t>instructions (README </a:t>
            </a:r>
            <a:r>
              <a:rPr lang="en-US" sz="1800" b="1" u="none" kern="0" dirty="0" smtClean="0">
                <a:latin typeface="+mn-lt"/>
              </a:rPr>
              <a:t>file, as to how to save and </a:t>
            </a:r>
            <a:r>
              <a:rPr lang="en-US" sz="1800" b="1" u="none" kern="0" dirty="0">
                <a:latin typeface="+mn-lt"/>
              </a:rPr>
              <a:t>run </a:t>
            </a:r>
            <a:r>
              <a:rPr lang="en-US" sz="1800" b="1" u="none" kern="0" dirty="0" smtClean="0">
                <a:latin typeface="+mn-lt"/>
              </a:rPr>
              <a:t>the</a:t>
            </a:r>
            <a:r>
              <a:rPr lang="en-US" sz="1800" b="1" u="none" kern="0" dirty="0" smtClean="0">
                <a:latin typeface="+mn-lt"/>
              </a:rPr>
              <a:t> codes  </a:t>
            </a:r>
            <a:r>
              <a:rPr lang="en-US" sz="1800" b="1" u="none" kern="0" dirty="0">
                <a:latin typeface="+mn-lt"/>
              </a:rPr>
              <a:t>– Please </a:t>
            </a:r>
            <a:r>
              <a:rPr lang="en-US" sz="1800" b="1" u="none" kern="0" dirty="0" smtClean="0">
                <a:latin typeface="+mn-lt"/>
              </a:rPr>
              <a:t>verify your submitted </a:t>
            </a:r>
            <a:r>
              <a:rPr lang="en-US" sz="1800" b="1" u="none" kern="0" dirty="0" smtClean="0">
                <a:latin typeface="+mn-lt"/>
              </a:rPr>
              <a:t>codes to be ready for their independent </a:t>
            </a:r>
            <a:r>
              <a:rPr lang="en-US" sz="1800" b="1" u="none" kern="0" dirty="0">
                <a:latin typeface="+mn-lt"/>
              </a:rPr>
              <a:t>verification by the </a:t>
            </a:r>
            <a:r>
              <a:rPr lang="en-US" sz="1800" b="1" u="none" kern="0" dirty="0" smtClean="0">
                <a:latin typeface="+mn-lt"/>
              </a:rPr>
              <a:t>instructor</a:t>
            </a:r>
            <a:endParaRPr lang="en-US" sz="18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en-US" sz="1800" b="1" u="none" kern="0" dirty="0" smtClean="0">
                <a:latin typeface="+mn-lt"/>
              </a:rPr>
              <a:t>I will set up an Assignment in Canvas for </a:t>
            </a:r>
            <a:r>
              <a:rPr lang="en-US" sz="1800" b="1" u="none" kern="0" dirty="0" smtClean="0">
                <a:latin typeface="+mn-lt"/>
              </a:rPr>
              <a:t>e-</a:t>
            </a:r>
            <a:r>
              <a:rPr lang="en-US" sz="1800" b="1" u="none" kern="0" dirty="0" smtClean="0">
                <a:latin typeface="+mn-lt"/>
              </a:rPr>
              <a:t>submission of </a:t>
            </a:r>
            <a:r>
              <a:rPr lang="en-US" sz="1800" b="1" u="none" kern="0" dirty="0" smtClean="0">
                <a:latin typeface="+mn-lt"/>
              </a:rPr>
              <a:t>final reports</a:t>
            </a:r>
            <a:endParaRPr lang="en-US" sz="2000" b="1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4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362200" y="0"/>
            <a:ext cx="66294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Second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-Half Project: 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Final</a:t>
            </a:r>
            <a:r>
              <a:rPr lang="en-US" sz="3200" b="1" u="none" kern="0" dirty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u="none" kern="0" dirty="0" smtClean="0">
                <a:solidFill>
                  <a:srgbClr val="FF3300"/>
                </a:solidFill>
                <a:latin typeface="+mj-lt"/>
                <a:ea typeface="+mj-ea"/>
                <a:cs typeface="+mj-cs"/>
              </a:rPr>
              <a:t>Report</a:t>
            </a:r>
            <a:endParaRPr kumimoji="0" 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196" y="1219200"/>
            <a:ext cx="8382004" cy="19050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none" kern="0" dirty="0">
                <a:solidFill>
                  <a:srgbClr val="3333FF"/>
                </a:solidFill>
                <a:latin typeface="+mn-lt"/>
              </a:rPr>
              <a:t>Limit your report to about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30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The </a:t>
            </a:r>
            <a:r>
              <a:rPr lang="en-US" b="1" u="none" kern="0" dirty="0">
                <a:solidFill>
                  <a:srgbClr val="3333FF"/>
                </a:solidFill>
                <a:latin typeface="+mn-lt"/>
              </a:rPr>
              <a:t>report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should also </a:t>
            </a:r>
            <a:r>
              <a:rPr lang="en-US" b="1" u="none" kern="0" dirty="0" smtClean="0">
                <a:solidFill>
                  <a:srgbClr val="3333FF"/>
                </a:solidFill>
                <a:latin typeface="+mn-lt"/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sz="2000" b="1" u="none" kern="0" dirty="0">
                <a:latin typeface="+mn-lt"/>
              </a:rPr>
              <a:t>C</a:t>
            </a:r>
            <a:r>
              <a:rPr lang="en-US" sz="2000" b="1" u="none" kern="0" dirty="0" smtClean="0">
                <a:latin typeface="+mn-lt"/>
              </a:rPr>
              <a:t>over </a:t>
            </a:r>
            <a:r>
              <a:rPr lang="en-US" sz="2000" b="1" u="none" kern="0" dirty="0">
                <a:latin typeface="+mn-lt"/>
              </a:rPr>
              <a:t>page with a title, name, course number, and submission date on the cover page 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sz="2000" b="1" u="none" kern="0" dirty="0">
                <a:latin typeface="+mn-lt"/>
              </a:rPr>
              <a:t>T</a:t>
            </a:r>
            <a:r>
              <a:rPr lang="en-US" sz="2000" b="1" u="none" kern="0" dirty="0" smtClean="0">
                <a:latin typeface="+mn-lt"/>
              </a:rPr>
              <a:t>able </a:t>
            </a:r>
            <a:r>
              <a:rPr lang="en-US" sz="2000" b="1" u="none" kern="0" dirty="0">
                <a:latin typeface="+mn-lt"/>
              </a:rPr>
              <a:t>of contents with page number for each main </a:t>
            </a:r>
            <a:r>
              <a:rPr lang="en-US" sz="2000" b="1" u="none" kern="0" dirty="0" smtClean="0">
                <a:latin typeface="+mn-lt"/>
              </a:rPr>
              <a:t>section</a:t>
            </a:r>
            <a:endParaRPr lang="en-US" sz="2000" b="1" u="none" kern="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sz="2000" b="1" u="none" kern="0" dirty="0">
                <a:latin typeface="+mn-lt"/>
              </a:rPr>
              <a:t>12-point Times New Roman font, single spaced, 1” margin all </a:t>
            </a:r>
            <a:r>
              <a:rPr lang="en-US" sz="2000" b="1" u="none" kern="0" dirty="0" smtClean="0">
                <a:latin typeface="+mn-lt"/>
              </a:rPr>
              <a:t>around </a:t>
            </a:r>
          </a:p>
          <a:p>
            <a:pPr marL="800100" lvl="1" indent="-342900">
              <a:buFont typeface="Arial" panose="020B0604020202020204" pitchFamily="34" charset="0"/>
              <a:buChar char="−"/>
            </a:pPr>
            <a:r>
              <a:rPr lang="en-US" sz="2000" b="1" u="none" kern="0" dirty="0" smtClean="0">
                <a:latin typeface="+mn-lt"/>
              </a:rPr>
              <a:t>The </a:t>
            </a:r>
            <a:r>
              <a:rPr lang="en-US" sz="2000" b="1" u="none" kern="0" dirty="0">
                <a:latin typeface="+mn-lt"/>
              </a:rPr>
              <a:t>final written report is due by 12 noon EST on </a:t>
            </a:r>
            <a:r>
              <a:rPr lang="en-US" sz="2000" b="1" u="none" kern="0" dirty="0" smtClean="0">
                <a:latin typeface="+mn-lt"/>
              </a:rPr>
              <a:t>5/12/2017</a:t>
            </a:r>
            <a:endParaRPr lang="en-US" sz="2000" b="1" u="none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 smtClean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−"/>
            </a:pPr>
            <a:endParaRPr lang="en-US" sz="2000" b="1" u="none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sz="2000" b="1" u="none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marL="285750" indent="-285750" eaLnBrk="1" hangingPunct="1">
              <a:spcBef>
                <a:spcPct val="20000"/>
              </a:spcBef>
              <a:buFont typeface="Arial" pitchFamily="34" charset="0"/>
              <a:buChar char="•"/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b="1" u="none" kern="0" dirty="0" smtClean="0">
              <a:solidFill>
                <a:srgbClr val="3333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77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WSTemplate">
  <a:themeElements>
    <a:clrScheme name="OptWS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6A85B0"/>
      </a:hlink>
      <a:folHlink>
        <a:srgbClr val="666699"/>
      </a:folHlink>
    </a:clrScheme>
    <a:fontScheme name="OptW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OptW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tWS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6A85B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14">
        <a:dk1>
          <a:srgbClr val="000000"/>
        </a:dk1>
        <a:lt1>
          <a:srgbClr val="666699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B8B8CA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6A85B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tWS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6A85B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OptWSTemplate</Template>
  <TotalTime>5791</TotalTime>
  <Words>1022</Words>
  <Application>Microsoft Office PowerPoint</Application>
  <PresentationFormat>On-screen Show (4:3)</PresentationFormat>
  <Paragraphs>127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宋体</vt:lpstr>
      <vt:lpstr>Arial</vt:lpstr>
      <vt:lpstr>Comic Sans MS</vt:lpstr>
      <vt:lpstr>Times</vt:lpstr>
      <vt:lpstr>Times New Roman</vt:lpstr>
      <vt:lpstr>OptWSTemplate</vt:lpstr>
      <vt:lpstr>Equation</vt:lpstr>
      <vt:lpstr>PowerPoint Presentation</vt:lpstr>
      <vt:lpstr>Second-Half Project Parts  and Objectives</vt:lpstr>
      <vt:lpstr>Second-Half Project Parts  and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Second-Half Project Expectation</vt:lpstr>
      <vt:lpstr>MOGA Test Problems: ZDT1 (see Deb’s Book)</vt:lpstr>
      <vt:lpstr>MOGA Test Problems: ZDT2 (see Deb’s Book)</vt:lpstr>
      <vt:lpstr>MOGA Test Problems: ZDT3 (see Deb’s Book)</vt:lpstr>
      <vt:lpstr>MOGA Test Problems: OSY (see Deb’s Book)</vt:lpstr>
      <vt:lpstr>MOGA Test Problems: TNK (see Deb’s Book)</vt:lpstr>
      <vt:lpstr>MOGA Test Problems: CTP (see Deb’s Book)</vt:lpstr>
      <vt:lpstr>RMOGA Test Problems: Revised TNK (see Deb’s Book) </vt:lpstr>
      <vt:lpstr>RMOGA Test Problems Flight Path Planning (FPP) </vt:lpstr>
      <vt:lpstr>RMOGA Test Problems: Suggestions for FPP Model </vt:lpstr>
      <vt:lpstr>RMOGA Test Problem Suggestions for an Extension of FPP Model </vt:lpstr>
    </vt:vector>
  </TitlesOfParts>
  <Company>ME Dept. UMCP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Shapour Azarm</dc:creator>
  <cp:lastModifiedBy>Shapour Azarm</cp:lastModifiedBy>
  <cp:revision>339</cp:revision>
  <dcterms:created xsi:type="dcterms:W3CDTF">2004-12-01T13:31:33Z</dcterms:created>
  <dcterms:modified xsi:type="dcterms:W3CDTF">2017-04-04T14:22:30Z</dcterms:modified>
</cp:coreProperties>
</file>