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58" r:id="rId6"/>
    <p:sldId id="267" r:id="rId7"/>
    <p:sldId id="260" r:id="rId8"/>
    <p:sldId id="270" r:id="rId9"/>
    <p:sldId id="261" r:id="rId10"/>
    <p:sldId id="27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AAD"/>
    <a:srgbClr val="FFFF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948229297424778E-2"/>
          <c:y val="0.12977009648118215"/>
          <c:w val="0.92602913766214001"/>
          <c:h val="0.7890640518129375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Table Size in GB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E-4F8E-9FDE-7C29F3A92A0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E-4F8E-9FDE-7C29F3A92A0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E-4F8E-9FDE-7C29F3A92A0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E-4F8E-9FDE-7C29F3A92A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effectLst>
                      <a:innerShdw blurRad="63500" dist="50800" dir="8100000">
                        <a:prstClr val="black">
                          <a:alpha val="50000"/>
                        </a:prstClr>
                      </a:inn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None</c:v>
                </c:pt>
                <c:pt idx="1">
                  <c:v>Page</c:v>
                </c:pt>
                <c:pt idx="2">
                  <c:v>Compress</c:v>
                </c:pt>
                <c:pt idx="3">
                  <c:v>Page + Compress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9.6</c:v>
                </c:pt>
                <c:pt idx="1">
                  <c:v>9.5</c:v>
                </c:pt>
                <c:pt idx="2">
                  <c:v>3.7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9-4644-8503-9A47626C1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875392"/>
        <c:axId val="490872440"/>
      </c:barChart>
      <c:catAx>
        <c:axId val="49087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872440"/>
        <c:crosses val="autoZero"/>
        <c:auto val="1"/>
        <c:lblAlgn val="ctr"/>
        <c:lblOffset val="100"/>
        <c:noMultiLvlLbl val="0"/>
      </c:catAx>
      <c:valAx>
        <c:axId val="49087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87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  <a:alpha val="40000"/>
      </a:schemeClr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B511-C394-4AB7-9DC8-63723ACF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583A8-E414-4E4E-8C25-14806B7F1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1864-1696-4377-BB1F-AE998C7F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C72B5-F113-45E6-80ED-2D4C683E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B53E-B55F-474B-B92B-01B80406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BFCF-E790-4427-9BBD-C1208E9C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E1EF1-D990-4636-A457-286F9BB4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0D34-3110-4CEC-AEC7-01DE5E2F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AEC6E-0201-4FB1-95F2-E1B7F834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CA04-D89D-45BC-9207-4D5D0631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07AC1-A733-4EE1-B5CC-73453C171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0E6F2-AD1A-489F-8EAF-9753FF3D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E8B6-C487-4059-A6AD-5F919878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17267-6521-46A7-8761-628895B0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7EC8-22B1-4305-AE25-38269701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1BCA-9005-4639-BD6F-D84ADD96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4587-A363-4A45-8FC4-A514E761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F1DC-B43A-4DEA-8268-D87CFEA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756F5-59EF-44A3-B659-9A5E0BF9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6B83-096E-4BEF-A3EC-41E86E1D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09D3-E25B-4335-B835-CCCC12C0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86563-BDB3-41A9-84A7-C97148B8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A4BC-BE04-4438-B5AA-A27F04FA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37D7-62C6-4D23-8C3E-3FC26773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0B10-B518-47D8-8037-67BAA2B4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4952-D004-4E76-A2A5-0F5B819E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FEBD-DEB9-4CCD-B219-528171CC3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28772-CE8A-4988-8DD2-28EFE1C63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DFE67-812C-43D7-9ADD-DCC068C0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421D9-2D6C-4FCB-BC13-DA514D5B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C50A8-F5D5-4FB3-9371-57368419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9040-704C-469B-94D6-BA39DE86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1A57B-7F82-4C0C-AD6A-99239D6E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4DA9C-2991-4037-8346-6C8154B2B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8D95B-1402-401E-986D-62DBD18E2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D0DAC-6B14-4644-84A9-81EAC941D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A5A5C-B3F8-4A4D-B639-B226C531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F30B7-62A5-445F-AC07-84C71E50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404FA-31DF-4391-8D63-6E2C14E7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B112-737B-4FE1-94D3-1C9E662A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F941A-9EB7-40D5-A230-75754867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6CE4-265D-417A-A28A-7DEB5201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5D430-06F8-4AAD-BCA6-A2853086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9EF95-0B94-410E-867C-5D8662E3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41909-3716-4877-B3C8-8361A427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2B18-4C6A-4A2B-8EE7-F7926BB8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4CFF-0128-4A93-B3A2-5316FDB3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4896-4440-4A92-8CBB-8480349F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CE055-774A-4642-9DFC-A43EA9072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E95F6-E83E-4337-849C-C7D9646A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67CFB-E385-4E25-9A08-48591C17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CDC36-D5FA-42BB-B43A-A6448EA7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DE69-348C-47F4-B5EE-68ADE74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8BB7D-A125-46AC-A2D6-B5ABDC931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7D759-F723-4AAA-94E3-3480D3B0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BC43-84A9-4FC0-A362-6F31F930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5370-4E30-4E1A-A16D-90B396CE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4F47-3356-495B-ADE8-9BFB89F2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19071-782E-4A97-BE55-85D51EF8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A359D-655D-42EA-A881-2F8402B99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45E8-087A-43B9-8B8D-5C01396C0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C572-D1B9-479A-B9E4-06ECF50358B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580F-9CCF-4C71-AE86-6555EE40F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8B9F-ED22-4142-807D-FD93F6DC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9C53-0094-4988-A6C9-3ED4DA3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A4D7-0650-4C2D-84E5-9CB1BE6C6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6855"/>
            <a:ext cx="9289373" cy="2604096"/>
          </a:xfrm>
          <a:solidFill>
            <a:schemeClr val="bg1">
              <a:lumMod val="85000"/>
              <a:alpha val="0"/>
            </a:schemeClr>
          </a:solidFill>
          <a:effectLst>
            <a:glow rad="63500">
              <a:schemeClr val="accent1">
                <a:alpha val="40000"/>
              </a:schemeClr>
            </a:glow>
            <a:innerShdw blurRad="114300">
              <a:schemeClr val="bg1">
                <a:lumMod val="95000"/>
              </a:schemeClr>
            </a:inn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T w="6350"/>
              <a:bevelB w="12700"/>
            </a:sp3d>
          </a:bodyPr>
          <a:lstStyle/>
          <a:p>
            <a:r>
              <a:rPr lang="en-US" b="1" dirty="0">
                <a:ln w="28575">
                  <a:solidFill>
                    <a:srgbClr val="FFFF00">
                      <a:alpha val="99000"/>
                    </a:srgbClr>
                  </a:solidFill>
                </a:ln>
                <a:solidFill>
                  <a:srgbClr val="C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</a:rPr>
              <a:t>Applications of </a:t>
            </a:r>
            <a:r>
              <a:rPr lang="en-US" b="1" dirty="0" err="1">
                <a:ln w="28575">
                  <a:solidFill>
                    <a:srgbClr val="FFFF00">
                      <a:alpha val="99000"/>
                    </a:srgbClr>
                  </a:solidFill>
                </a:ln>
                <a:solidFill>
                  <a:srgbClr val="C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</a:rPr>
              <a:t>Hashbytes</a:t>
            </a:r>
            <a:r>
              <a:rPr lang="en-US" b="1" dirty="0">
                <a:ln w="28575">
                  <a:solidFill>
                    <a:srgbClr val="FFFF00">
                      <a:alpha val="99000"/>
                    </a:srgbClr>
                  </a:solidFill>
                </a:ln>
                <a:solidFill>
                  <a:srgbClr val="C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</a:rPr>
              <a:t> and Compress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667D-9CEF-4FB9-ABAA-40E582DB0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2408" y="2957805"/>
            <a:ext cx="3804353" cy="1259601"/>
          </a:xfrm>
        </p:spPr>
        <p:txBody>
          <a:bodyPr/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Jeff Nowiski</a:t>
            </a:r>
          </a:p>
          <a:p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Twitter: @</a:t>
            </a:r>
            <a:r>
              <a:rPr lang="en-US" sz="2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sqljackalope</a:t>
            </a:r>
            <a:endParaRPr 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7867DC-40DC-46D6-9835-D35ED29B3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www.linkedin.com/in/nowiski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D1FDF-B654-4DB1-B7C1-0BA2C2C2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78" y="2157545"/>
            <a:ext cx="5000978" cy="38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11D8-B26E-4267-8074-A18BC4AA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8BB2-069F-4E17-8B83-A59CD3B6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debugging and stats tracking we log ORM generated queries</a:t>
            </a:r>
          </a:p>
          <a:p>
            <a:pPr lvl="1"/>
            <a:r>
              <a:rPr lang="en-US" dirty="0"/>
              <a:t>Entity Framework + OData = big verbose queries</a:t>
            </a:r>
          </a:p>
          <a:p>
            <a:pPr lvl="1"/>
            <a:r>
              <a:rPr lang="en-US" dirty="0"/>
              <a:t>This is a bad idea but we do it anyway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F3D7-314C-44A7-8B28-BB7C374E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“Give ‘</a:t>
            </a:r>
            <a:r>
              <a:rPr lang="en-US" dirty="0" err="1"/>
              <a:t>em</a:t>
            </a:r>
            <a:r>
              <a:rPr lang="en-US" dirty="0"/>
              <a:t> the clamps” (demo time)</a:t>
            </a:r>
          </a:p>
        </p:txBody>
      </p:sp>
      <p:pic>
        <p:nvPicPr>
          <p:cNvPr id="6148" name="Picture 4" descr="https://i.imgur.com/GHFxdjO.gif">
            <a:extLst>
              <a:ext uri="{FF2B5EF4-FFF2-40B4-BE49-F238E27FC236}">
                <a16:creationId xmlns:a16="http://schemas.microsoft.com/office/drawing/2014/main" id="{0161B221-1532-4C9B-8EDC-255193B261BC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23" y="1690688"/>
            <a:ext cx="5123153" cy="38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06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276D-B022-4C2F-90A4-15AD108C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4D9C-67A7-4411-902C-6CE683FE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849" y="1690688"/>
            <a:ext cx="5120951" cy="3629827"/>
          </a:xfrm>
        </p:spPr>
        <p:txBody>
          <a:bodyPr>
            <a:normAutofit/>
          </a:bodyPr>
          <a:lstStyle/>
          <a:p>
            <a:r>
              <a:rPr lang="en-US" dirty="0"/>
              <a:t>8 million row table</a:t>
            </a:r>
          </a:p>
          <a:p>
            <a:r>
              <a:rPr lang="en-US" dirty="0"/>
              <a:t>Single NVARCHAR(max) column </a:t>
            </a:r>
          </a:p>
          <a:p>
            <a:pPr lvl="1"/>
            <a:r>
              <a:rPr lang="en-US" dirty="0"/>
              <a:t>Longest Value = 37043 characters</a:t>
            </a:r>
          </a:p>
          <a:p>
            <a:pPr lvl="1"/>
            <a:r>
              <a:rPr lang="en-US" dirty="0"/>
              <a:t>Average Value = 508 characters</a:t>
            </a:r>
          </a:p>
          <a:p>
            <a:r>
              <a:rPr lang="en-US" dirty="0"/>
              <a:t>Created a text log of activity in the </a:t>
            </a:r>
            <a:r>
              <a:rPr lang="en-US" dirty="0" err="1"/>
              <a:t>StackOverflow</a:t>
            </a:r>
            <a:r>
              <a:rPr lang="en-US" dirty="0"/>
              <a:t> database, so its user submitted text not the same string over and over.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783447B-CE2C-445D-AE77-00C256F16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891306"/>
              </p:ext>
            </p:extLst>
          </p:nvPr>
        </p:nvGraphicFramePr>
        <p:xfrm>
          <a:off x="838200" y="1690688"/>
          <a:ext cx="5257800" cy="3629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254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975A-B2BE-420A-8BC5-209FF7F7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When to use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95E7-61B2-48D1-96A0-29B598DC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 string data to ensure uniqueness </a:t>
            </a:r>
          </a:p>
          <a:p>
            <a:r>
              <a:rPr lang="en-US" dirty="0"/>
              <a:t>When most of the values are larger than the hash size</a:t>
            </a:r>
          </a:p>
          <a:p>
            <a:pPr lvl="1"/>
            <a:r>
              <a:rPr lang="en-US" dirty="0"/>
              <a:t>Don’t hash a short string as the output hash would be larger than the input</a:t>
            </a:r>
          </a:p>
          <a:p>
            <a:r>
              <a:rPr lang="en-US" dirty="0"/>
              <a:t>When you want to perform quick equality searches</a:t>
            </a:r>
          </a:p>
          <a:p>
            <a:r>
              <a:rPr lang="en-US" dirty="0"/>
              <a:t>When you want to reduce your composite key size </a:t>
            </a:r>
          </a:p>
          <a:p>
            <a:pPr lvl="1"/>
            <a:r>
              <a:rPr lang="en-US" dirty="0"/>
              <a:t>Concatenate and hash several columns into one </a:t>
            </a:r>
            <a:r>
              <a:rPr lang="en-US" sz="1400" dirty="0"/>
              <a:t>(make sure you add a separator)</a:t>
            </a:r>
          </a:p>
          <a:p>
            <a:r>
              <a:rPr lang="en-US" dirty="0"/>
              <a:t>When you aren’t doing this for crypto/security</a:t>
            </a:r>
          </a:p>
          <a:p>
            <a:pPr lvl="1"/>
            <a:r>
              <a:rPr lang="en-US" dirty="0"/>
              <a:t>There are better solutions than hashing for this</a:t>
            </a:r>
          </a:p>
        </p:txBody>
      </p:sp>
    </p:spTree>
    <p:extLst>
      <p:ext uri="{BB962C8B-B14F-4D97-AF65-F5344CB8AC3E}">
        <p14:creationId xmlns:p14="http://schemas.microsoft.com/office/powerpoint/2010/main" val="117415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975A-B2BE-420A-8BC5-209FF7F7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When to use Compress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95E7-61B2-48D1-96A0-29B598DC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 string data </a:t>
            </a:r>
          </a:p>
          <a:p>
            <a:r>
              <a:rPr lang="en-US" dirty="0"/>
              <a:t>When you care more about space reduction than speed</a:t>
            </a:r>
          </a:p>
          <a:p>
            <a:r>
              <a:rPr lang="en-US" dirty="0"/>
              <a:t>When you never search based on this field</a:t>
            </a:r>
          </a:p>
          <a:p>
            <a:r>
              <a:rPr lang="en-US" dirty="0"/>
              <a:t>When your bottleneck is not CPU already (maybe)</a:t>
            </a:r>
          </a:p>
          <a:p>
            <a:pPr lvl="1"/>
            <a:r>
              <a:rPr lang="en-US" dirty="0"/>
              <a:t>Your experience may vary but its worth thinking about the extra CPU</a:t>
            </a:r>
          </a:p>
        </p:txBody>
      </p:sp>
    </p:spTree>
    <p:extLst>
      <p:ext uri="{BB962C8B-B14F-4D97-AF65-F5344CB8AC3E}">
        <p14:creationId xmlns:p14="http://schemas.microsoft.com/office/powerpoint/2010/main" val="266277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A080-4D5C-4324-8FB9-70DF08AF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3D57-C56C-4BE2-8447-CA5F48F2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Futurama eighties Guy - Thanks Guys, you're Awesome Awesome to the Max!">
            <a:extLst>
              <a:ext uri="{FF2B5EF4-FFF2-40B4-BE49-F238E27FC236}">
                <a16:creationId xmlns:a16="http://schemas.microsoft.com/office/drawing/2014/main" id="{48A160BF-A35B-41F7-A4DF-70B1CEB51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71613"/>
            <a:ext cx="4572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1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B9CB-A27A-4362-B1B2-0E058BCC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9916-D143-4253-9892-727CDA25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Jeff Nowiski</a:t>
            </a:r>
          </a:p>
          <a:p>
            <a:r>
              <a:rPr lang="en-US" dirty="0"/>
              <a:t>Database Engineer @ </a:t>
            </a:r>
            <a:r>
              <a:rPr lang="en-US" dirty="0" err="1"/>
              <a:t>ChannelAdvisor</a:t>
            </a:r>
            <a:r>
              <a:rPr lang="en-US" dirty="0"/>
              <a:t> </a:t>
            </a:r>
          </a:p>
          <a:p>
            <a:r>
              <a:rPr lang="en-US" dirty="0"/>
              <a:t>First SQL Saturday Talk (please provide feedback)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SQL Server Interests: PowerShell, Tuning, Design, SSIS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128B-561F-40E0-84AF-4C051C04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7A31-E152-4799-936C-45F4F93B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  <a:p>
            <a:pPr lvl="1"/>
            <a:r>
              <a:rPr lang="en-US" dirty="0"/>
              <a:t>Summary of Hashing Functions</a:t>
            </a:r>
          </a:p>
          <a:p>
            <a:pPr lvl="1"/>
            <a:r>
              <a:rPr lang="en-US" dirty="0"/>
              <a:t>Hashing for uniqueness example</a:t>
            </a:r>
          </a:p>
          <a:p>
            <a:r>
              <a:rPr lang="en-US" dirty="0"/>
              <a:t>Compression</a:t>
            </a:r>
          </a:p>
          <a:p>
            <a:pPr lvl="1"/>
            <a:r>
              <a:rPr lang="en-US" dirty="0"/>
              <a:t>Summary of Compression Options</a:t>
            </a:r>
          </a:p>
          <a:p>
            <a:pPr lvl="1"/>
            <a:r>
              <a:rPr lang="en-US" dirty="0"/>
              <a:t>Compression example</a:t>
            </a:r>
          </a:p>
          <a:p>
            <a:pPr lvl="1"/>
            <a:r>
              <a:rPr lang="en-US" dirty="0"/>
              <a:t>Compression in plain sight example</a:t>
            </a:r>
          </a:p>
        </p:txBody>
      </p:sp>
    </p:spTree>
    <p:extLst>
      <p:ext uri="{BB962C8B-B14F-4D97-AF65-F5344CB8AC3E}">
        <p14:creationId xmlns:p14="http://schemas.microsoft.com/office/powerpoint/2010/main" val="50653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B809-23A8-441C-8F99-BC20B697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C2D7-77B2-47AC-9C7B-FC472AA3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 value of arbitrary size to be mapped to a fixed size value</a:t>
            </a:r>
          </a:p>
          <a:p>
            <a:r>
              <a:rPr lang="en-US" dirty="0"/>
              <a:t>Goal is to have a uniform distribution of data after “hashing”</a:t>
            </a:r>
          </a:p>
          <a:p>
            <a:r>
              <a:rPr lang="en-US" dirty="0"/>
              <a:t>Provided enough values collisions will happen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AD517-A617-49A2-A8A5-FF4B8BF8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455" y="3360360"/>
            <a:ext cx="4253089" cy="31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5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A3B-2FC1-4103-A951-17A5F48D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of a hash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FA41-C68D-4476-93F5-9E8F666A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147" y="5927842"/>
            <a:ext cx="10515600" cy="28840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Calculations based upon: http://preshing.com/20110504/hash-collision-probabilities/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66424-EBE4-4E41-85DF-79ADF79C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18169"/>
              </p:ext>
            </p:extLst>
          </p:nvPr>
        </p:nvGraphicFramePr>
        <p:xfrm>
          <a:off x="838197" y="2416029"/>
          <a:ext cx="10708549" cy="277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88">
                  <a:extLst>
                    <a:ext uri="{9D8B030D-6E8A-4147-A177-3AD203B41FA5}">
                      <a16:colId xmlns:a16="http://schemas.microsoft.com/office/drawing/2014/main" val="3268964932"/>
                    </a:ext>
                  </a:extLst>
                </a:gridCol>
                <a:gridCol w="1495010">
                  <a:extLst>
                    <a:ext uri="{9D8B030D-6E8A-4147-A177-3AD203B41FA5}">
                      <a16:colId xmlns:a16="http://schemas.microsoft.com/office/drawing/2014/main" val="2141559002"/>
                    </a:ext>
                  </a:extLst>
                </a:gridCol>
                <a:gridCol w="1597526">
                  <a:extLst>
                    <a:ext uri="{9D8B030D-6E8A-4147-A177-3AD203B41FA5}">
                      <a16:colId xmlns:a16="http://schemas.microsoft.com/office/drawing/2014/main" val="990106081"/>
                    </a:ext>
                  </a:extLst>
                </a:gridCol>
                <a:gridCol w="1913352">
                  <a:extLst>
                    <a:ext uri="{9D8B030D-6E8A-4147-A177-3AD203B41FA5}">
                      <a16:colId xmlns:a16="http://schemas.microsoft.com/office/drawing/2014/main" val="3619691072"/>
                    </a:ext>
                  </a:extLst>
                </a:gridCol>
                <a:gridCol w="3438073">
                  <a:extLst>
                    <a:ext uri="{9D8B030D-6E8A-4147-A177-3AD203B41FA5}">
                      <a16:colId xmlns:a16="http://schemas.microsoft.com/office/drawing/2014/main" val="3785771980"/>
                    </a:ext>
                  </a:extLst>
                </a:gridCol>
              </a:tblGrid>
              <a:tr h="422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128bit (md5)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160bit (SHA1)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256bit (SHA-256)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32856"/>
                  </a:ext>
                </a:extLst>
              </a:tr>
              <a:tr h="493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in 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1.3E+19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8.55E+23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2.41E+38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 President went to Harvard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in 3.58)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509975"/>
                  </a:ext>
                </a:extLst>
              </a:tr>
              <a:tr h="493587">
                <a:tc>
                  <a:txBody>
                    <a:bodyPr/>
                    <a:lstStyle/>
                    <a:p>
                      <a:r>
                        <a:rPr lang="en-US" dirty="0"/>
                        <a:t>1 in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8.25E+16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5.41E+21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1.52E+36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 visit for a pogo stick injury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in 115,300)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5142090"/>
                  </a:ext>
                </a:extLst>
              </a:tr>
              <a:tr h="493587">
                <a:tc>
                  <a:txBody>
                    <a:bodyPr/>
                    <a:lstStyle/>
                    <a:p>
                      <a:r>
                        <a:rPr lang="en-US" dirty="0"/>
                        <a:t>1 in a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2.61E+16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1.71E+21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4.81E+35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Getting Attacked by a shark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in 11.5 million)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1559811"/>
                  </a:ext>
                </a:extLst>
              </a:tr>
              <a:tr h="422916">
                <a:tc>
                  <a:txBody>
                    <a:bodyPr/>
                    <a:lstStyle/>
                    <a:p>
                      <a:r>
                        <a:rPr lang="en-US" dirty="0"/>
                        <a:t>1 in a 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8.25E+14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5.41E+19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1.52E+34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Reality is not a simulation by superintelligence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in billions) **Elon Musk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602020"/>
                  </a:ext>
                </a:extLst>
              </a:tr>
              <a:tr h="422916">
                <a:tc>
                  <a:txBody>
                    <a:bodyPr/>
                    <a:lstStyle/>
                    <a:p>
                      <a:r>
                        <a:rPr lang="en-US" dirty="0"/>
                        <a:t>1 in a hundred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2.61E+13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1.71E+18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4.81E+32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 of a meteor landing on your house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in 182 trillion)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4469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21AC16-5520-498A-A669-9FD5F340B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51591"/>
              </p:ext>
            </p:extLst>
          </p:nvPr>
        </p:nvGraphicFramePr>
        <p:xfrm>
          <a:off x="3116424" y="1993113"/>
          <a:ext cx="5001208" cy="42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208">
                  <a:extLst>
                    <a:ext uri="{9D8B030D-6E8A-4147-A177-3AD203B41FA5}">
                      <a16:colId xmlns:a16="http://schemas.microsoft.com/office/drawing/2014/main" val="2141559002"/>
                    </a:ext>
                  </a:extLst>
                </a:gridCol>
              </a:tblGrid>
              <a:tr h="4229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Values 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3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F9CB-2761-4F1B-99AF-FBD1F172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92CB-F911-483A-A5AF-F97D67A4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i.imgflip.com/28bsdq.jpg">
            <a:extLst>
              <a:ext uri="{FF2B5EF4-FFF2-40B4-BE49-F238E27FC236}">
                <a16:creationId xmlns:a16="http://schemas.microsoft.com/office/drawing/2014/main" id="{10D5BA1D-F958-4760-9FE1-8711FEF9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76" y="1054664"/>
            <a:ext cx="6908447" cy="51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1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F3D7-314C-44A7-8B28-BB7C374E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Use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945E2-DC16-4334-862E-4E760D49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 First </a:t>
            </a:r>
          </a:p>
          <a:p>
            <a:r>
              <a:rPr lang="en-US" sz="2400" dirty="0"/>
              <a:t>Many versions of similar but not identical code were deployed</a:t>
            </a:r>
          </a:p>
          <a:p>
            <a:r>
              <a:rPr lang="en-US" sz="2400" dirty="0"/>
              <a:t>Most tables had a single PK on an Identity value </a:t>
            </a:r>
          </a:p>
          <a:p>
            <a:pPr lvl="1"/>
            <a:r>
              <a:rPr lang="en-US" sz="2000" dirty="0" err="1"/>
              <a:t>dta</a:t>
            </a:r>
            <a:r>
              <a:rPr lang="en-US" sz="2000" dirty="0"/>
              <a:t> generated indexes</a:t>
            </a:r>
          </a:p>
          <a:p>
            <a:r>
              <a:rPr lang="en-US" sz="2400" dirty="0"/>
              <a:t>Natural keys were wide but not enforced</a:t>
            </a:r>
          </a:p>
          <a:p>
            <a:pPr lvl="1"/>
            <a:r>
              <a:rPr lang="en-US" sz="2000" dirty="0"/>
              <a:t>So when duplicates made it in they had to be cleaned up manually</a:t>
            </a:r>
          </a:p>
          <a:p>
            <a:r>
              <a:rPr lang="en-US" sz="2400" dirty="0"/>
              <a:t>Lookups by natural keys caused table scans</a:t>
            </a:r>
          </a:p>
        </p:txBody>
      </p:sp>
    </p:spTree>
    <p:extLst>
      <p:ext uri="{BB962C8B-B14F-4D97-AF65-F5344CB8AC3E}">
        <p14:creationId xmlns:p14="http://schemas.microsoft.com/office/powerpoint/2010/main" val="366264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F3D7-314C-44A7-8B28-BB7C374E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Demo</a:t>
            </a: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C4C77CFA-E1BA-4A13-A5BE-BC3A15002A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8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F3D7-314C-44A7-8B28-BB7C374E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7E18-C4FD-4C4B-A9AE-3623382F9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Compression in SQL Server</a:t>
            </a:r>
          </a:p>
          <a:p>
            <a:pPr lvl="1"/>
            <a:r>
              <a:rPr lang="en-US" dirty="0"/>
              <a:t>Page/Row Compression </a:t>
            </a:r>
          </a:p>
          <a:p>
            <a:pPr lvl="1"/>
            <a:r>
              <a:rPr lang="en-US" dirty="0" err="1"/>
              <a:t>Columnstore</a:t>
            </a:r>
            <a:endParaRPr lang="en-US" dirty="0"/>
          </a:p>
          <a:p>
            <a:pPr lvl="1"/>
            <a:r>
              <a:rPr lang="en-US" dirty="0"/>
              <a:t>Compress Function </a:t>
            </a:r>
          </a:p>
          <a:p>
            <a:pPr lvl="2"/>
            <a:r>
              <a:rPr lang="en-US" dirty="0"/>
              <a:t>Uses GZIP compression 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05924-B5A2-4968-A8F9-1470DE83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971" y="1027906"/>
            <a:ext cx="3603030" cy="51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7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578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Eras Bold ITC</vt:lpstr>
      <vt:lpstr>Wingdings</vt:lpstr>
      <vt:lpstr>Office Theme</vt:lpstr>
      <vt:lpstr>Applications of Hashbytes and Compress Functions</vt:lpstr>
      <vt:lpstr>Who am I?</vt:lpstr>
      <vt:lpstr>Overview</vt:lpstr>
      <vt:lpstr>Hash Functions</vt:lpstr>
      <vt:lpstr>Odds of a hash collision</vt:lpstr>
      <vt:lpstr>PowerPoint Presentation</vt:lpstr>
      <vt:lpstr>Real World Use Case</vt:lpstr>
      <vt:lpstr>Hashing Demo</vt:lpstr>
      <vt:lpstr>Compression</vt:lpstr>
      <vt:lpstr>Real World Use Case</vt:lpstr>
      <vt:lpstr>“Give ‘em the clamps” (demo time)</vt:lpstr>
      <vt:lpstr>Compress Savings</vt:lpstr>
      <vt:lpstr>Review - When to use Hashing</vt:lpstr>
      <vt:lpstr>Review - When to use Compress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Hashbytes and Compress Functions</dc:title>
  <dc:creator>Jeff Nowiski</dc:creator>
  <cp:lastModifiedBy>Jeff Nowiski</cp:lastModifiedBy>
  <cp:revision>37</cp:revision>
  <dcterms:created xsi:type="dcterms:W3CDTF">2018-04-13T02:55:29Z</dcterms:created>
  <dcterms:modified xsi:type="dcterms:W3CDTF">2018-04-14T05:24:12Z</dcterms:modified>
</cp:coreProperties>
</file>