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Outfit"/>
      <p:regular r:id="rId46"/>
      <p:bold r:id="rId47"/>
    </p:embeddedFont>
    <p:embeddedFont>
      <p:font typeface="Outfit Medium"/>
      <p:regular r:id="rId48"/>
      <p:bold r:id="rId49"/>
    </p:embeddedFont>
    <p:embeddedFont>
      <p:font typeface="DM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D2C07E-3571-433A-A8ED-18B2C6F3BB2B}">
  <a:tblStyle styleId="{D3D2C07E-3571-433A-A8ED-18B2C6F3B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Outfi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utfitMedium-regular.fntdata"/><Relationship Id="rId47" Type="http://schemas.openxmlformats.org/officeDocument/2006/relationships/font" Target="fonts/Outfit-bold.fntdata"/><Relationship Id="rId49" Type="http://schemas.openxmlformats.org/officeDocument/2006/relationships/font" Target="fonts/Outfi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MSans-bold.fntdata"/><Relationship Id="rId50" Type="http://schemas.openxmlformats.org/officeDocument/2006/relationships/font" Target="fonts/DMSans-regular.fntdata"/><Relationship Id="rId53" Type="http://schemas.openxmlformats.org/officeDocument/2006/relationships/font" Target="fonts/DMSans-boldItalic.fntdata"/><Relationship Id="rId52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c77e981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c77e981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6c77e981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6c77e981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plot shown here is used as a way to determine which one is males/females.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6c77e981c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6c77e981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6c77e981c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6c77e981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6cfb25a2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6cfb25a2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Systolic set limit as 220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Diastolic set limit as 100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6c7618b0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6c7618b0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taken from American Heart Foundation website.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6c7618b05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6c7618b0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6c77e981c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6c77e981c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6c91f4c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6c91f4c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correlation</a:t>
            </a:r>
            <a:r>
              <a:rPr lang="en"/>
              <a:t> of  </a:t>
            </a:r>
            <a:r>
              <a:rPr lang="en"/>
              <a:t>independent</a:t>
            </a:r>
            <a:r>
              <a:rPr lang="en"/>
              <a:t> variables against disease.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6c77e981c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6c77e981c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6c77e981c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6c77e981c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6c77e981c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6c77e981c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performance, we can see that LR is better than the rest.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c95ab46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c95ab46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seems like there isn’t one size fits all. Another thing we can do is to test fitting by different age groups.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6c77e981c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6c77e981c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6c77e981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6c77e981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recall, our objective is to detect the 0 and 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this evaluation report itself we can see some interesting numbers.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of interest here are the 30s and 60s.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0 cases, both precision and recall are high reading. Indicates it is ideal.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1 cases, high Recall that is the sensitivity of detecting disease which is more favorable though precision is just 69%.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cases, if we take a moderate approach of using f1-score of casting these 2 readings into one digit. The numbers are still useful.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6c77e981c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6c77e981c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6c77e981c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6c77e981c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6c77e981c0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6c77e981c0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6c77e981c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6c77e981c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6c91f4c8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6c91f4c8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6c91f4c87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6c91f4c87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6c77e981c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6c77e981c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cases with hypertension stage 2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6c77e981c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6c77e981c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6c77e981c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6c77e981c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more glucose on the moderate and high levels.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6c77e981c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6c77e981c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6c77e981c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6c77e981c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60s, we can see that the numbers are skewed more towards the right. Indicates more people are overweight.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6c77e981c0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6c77e981c0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6c91f4c8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6c91f4c8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about early detection of Heart disease.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6c91f4c87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6c91f4c87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6c77e98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6c77e98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c77e981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6c77e98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keys are: Need a machine learning model to predict the presence or non presence of heart disease thru study of their lifestyle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c77e981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c77e981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source of truths.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6c7618b0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6c7618b0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8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5.png"/><Relationship Id="rId6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5" Type="http://schemas.openxmlformats.org/officeDocument/2006/relationships/image" Target="../media/image56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44.png"/><Relationship Id="rId10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Capstone Project</a:t>
            </a:r>
            <a:br>
              <a:rPr b="1" lang="en"/>
            </a:br>
            <a:r>
              <a:rPr lang="en" sz="2200"/>
              <a:t>Associate Data Analyst (Project 2)</a:t>
            </a:r>
            <a:endParaRPr sz="48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by student - Ang Sheng Chang(Jeff)</a:t>
            </a:r>
            <a:endParaRPr/>
          </a:p>
        </p:txBody>
      </p:sp>
      <p:grpSp>
        <p:nvGrpSpPr>
          <p:cNvPr id="340" name="Google Shape;340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1" name="Google Shape;341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530" name="Google Shape;530;p42"/>
          <p:cNvSpPr txBox="1"/>
          <p:nvPr>
            <p:ph idx="1" type="subTitle"/>
          </p:nvPr>
        </p:nvSpPr>
        <p:spPr>
          <a:xfrm>
            <a:off x="720000" y="1109100"/>
            <a:ext cx="38502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given by default in terms of days. For easy classification. It is converted into age years then thereafter again are </a:t>
            </a:r>
            <a:r>
              <a:rPr lang="en"/>
              <a:t>classified</a:t>
            </a:r>
            <a:r>
              <a:rPr lang="en"/>
              <a:t> into these bins: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532" name="Google Shape;532;p42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50" name="Google Shape;550;p42"/>
          <p:cNvGraphicFramePr/>
          <p:nvPr/>
        </p:nvGraphicFramePr>
        <p:xfrm>
          <a:off x="827788" y="22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726925"/>
                <a:gridCol w="726925"/>
                <a:gridCol w="726925"/>
                <a:gridCol w="726925"/>
                <a:gridCol w="726925"/>
              </a:tblGrid>
              <a:tr h="66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to 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30 - 39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40 - 49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50 - 59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Above 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1" name="Google Shape;551;p42"/>
          <p:cNvSpPr txBox="1"/>
          <p:nvPr/>
        </p:nvSpPr>
        <p:spPr>
          <a:xfrm>
            <a:off x="720000" y="3198963"/>
            <a:ext cx="81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Subsequently,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separate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column with binary 0 or 1 is created to this bins using one-hot binary method.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Note that, </a:t>
            </a:r>
            <a:r>
              <a:rPr b="1"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20s group is excluded because no enough data for prediction.</a:t>
            </a:r>
            <a:endParaRPr b="1"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52" name="Google Shape;552;p42"/>
          <p:cNvPicPr preferRelativeResize="0"/>
          <p:nvPr/>
        </p:nvPicPr>
        <p:blipFill rotWithShape="1">
          <a:blip r:embed="rId3">
            <a:alphaModFix/>
          </a:blip>
          <a:srcRect b="26814" l="0" r="0" t="0"/>
          <a:stretch/>
        </p:blipFill>
        <p:spPr>
          <a:xfrm>
            <a:off x="4704750" y="1109100"/>
            <a:ext cx="4138550" cy="18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00" y="2773650"/>
            <a:ext cx="354450" cy="3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99" y="3885454"/>
            <a:ext cx="5625525" cy="1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560" name="Google Shape;560;p43"/>
          <p:cNvSpPr txBox="1"/>
          <p:nvPr>
            <p:ph idx="1" type="subTitle"/>
          </p:nvPr>
        </p:nvSpPr>
        <p:spPr>
          <a:xfrm>
            <a:off x="720000" y="1311400"/>
            <a:ext cx="4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is mapped into a seperate columns using one-hot encoding method.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3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562" name="Google Shape;562;p43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0" name="Google Shape;5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000" y="200963"/>
            <a:ext cx="1855025" cy="47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475" y="2865125"/>
            <a:ext cx="3086224" cy="190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3"/>
          <p:cNvSpPr txBox="1"/>
          <p:nvPr/>
        </p:nvSpPr>
        <p:spPr>
          <a:xfrm>
            <a:off x="720000" y="3469449"/>
            <a:ext cx="3440700" cy="75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583" name="Google Shape;583;p43"/>
          <p:cNvGraphicFramePr/>
          <p:nvPr/>
        </p:nvGraphicFramePr>
        <p:xfrm>
          <a:off x="779750" y="20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2569200"/>
                <a:gridCol w="2569200"/>
              </a:tblGrid>
              <a:tr h="3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4" name="Google Shape;584;p43"/>
          <p:cNvSpPr txBox="1"/>
          <p:nvPr/>
        </p:nvSpPr>
        <p:spPr>
          <a:xfrm>
            <a:off x="4342525" y="2968300"/>
            <a:ext cx="21360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Based on the common understanding that Male weights and taller than Females in general.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endParaRPr/>
          </a:p>
        </p:txBody>
      </p:sp>
      <p:sp>
        <p:nvSpPr>
          <p:cNvPr id="590" name="Google Shape;590;p44"/>
          <p:cNvSpPr txBox="1"/>
          <p:nvPr>
            <p:ph idx="1" type="subTitle"/>
          </p:nvPr>
        </p:nvSpPr>
        <p:spPr>
          <a:xfrm>
            <a:off x="720000" y="1311400"/>
            <a:ext cx="4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r>
              <a:rPr lang="en"/>
              <a:t> is mapped into a number respectively.</a:t>
            </a:r>
            <a:endParaRPr/>
          </a:p>
        </p:txBody>
      </p:sp>
      <p:grpSp>
        <p:nvGrpSpPr>
          <p:cNvPr id="591" name="Google Shape;591;p44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592" name="Google Shape;592;p44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0" name="Google Shape;6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400" y="526126"/>
            <a:ext cx="990125" cy="4338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1" name="Google Shape;611;p44"/>
          <p:cNvGraphicFramePr/>
          <p:nvPr/>
        </p:nvGraphicFramePr>
        <p:xfrm>
          <a:off x="881825" y="18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2027200"/>
                <a:gridCol w="2027200"/>
              </a:tblGrid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Architect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Accountant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Chef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Lawyer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Teacher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Nurse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Engineer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Doctor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Others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2" name="Google Shape;612;p44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5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</p:txBody>
      </p:sp>
      <p:sp>
        <p:nvSpPr>
          <p:cNvPr id="618" name="Google Shape;618;p45"/>
          <p:cNvSpPr txBox="1"/>
          <p:nvPr>
            <p:ph idx="1" type="subTitle"/>
          </p:nvPr>
        </p:nvSpPr>
        <p:spPr>
          <a:xfrm>
            <a:off x="720000" y="1311400"/>
            <a:ext cx="4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 is mapped into a number respectively.</a:t>
            </a:r>
            <a:endParaRPr/>
          </a:p>
        </p:txBody>
      </p:sp>
      <p:grpSp>
        <p:nvGrpSpPr>
          <p:cNvPr id="619" name="Google Shape;619;p45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620" name="Google Shape;620;p45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38" name="Google Shape;638;p45"/>
          <p:cNvGraphicFramePr/>
          <p:nvPr/>
        </p:nvGraphicFramePr>
        <p:xfrm>
          <a:off x="881825" y="18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2027200"/>
                <a:gridCol w="2027200"/>
              </a:tblGrid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Indonesia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Malaysia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Singapore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India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9" name="Google Shape;639;p45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40" name="Google Shape;6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200" y="365111"/>
            <a:ext cx="830950" cy="444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ap_hi / ap_lo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68750"/>
            <a:ext cx="2723925" cy="378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46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648" name="Google Shape;648;p46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6" name="Google Shape;666;p46"/>
          <p:cNvPicPr preferRelativeResize="0"/>
          <p:nvPr/>
        </p:nvPicPr>
        <p:blipFill rotWithShape="1">
          <a:blip r:embed="rId4">
            <a:alphaModFix/>
          </a:blip>
          <a:srcRect b="0" l="0" r="23277" t="0"/>
          <a:stretch/>
        </p:blipFill>
        <p:spPr>
          <a:xfrm>
            <a:off x="3665025" y="1815250"/>
            <a:ext cx="4950950" cy="1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6"/>
          <p:cNvSpPr txBox="1"/>
          <p:nvPr/>
        </p:nvSpPr>
        <p:spPr>
          <a:xfrm>
            <a:off x="3665025" y="1168750"/>
            <a:ext cx="482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Abnormal values has been observed. Step has been implemented to filter them out.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ap_hi / ap_lo</a:t>
            </a:r>
            <a:endParaRPr/>
          </a:p>
        </p:txBody>
      </p:sp>
      <p:sp>
        <p:nvSpPr>
          <p:cNvPr id="673" name="Google Shape;673;p47"/>
          <p:cNvSpPr txBox="1"/>
          <p:nvPr>
            <p:ph idx="1" type="subTitle"/>
          </p:nvPr>
        </p:nvSpPr>
        <p:spPr>
          <a:xfrm>
            <a:off x="672875" y="1042475"/>
            <a:ext cx="4501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pulse reading is categorized according to the below categories based on American Heart Association:</a:t>
            </a: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675" name="Google Shape;675;p47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7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4" name="Google Shape;6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0" y="1840175"/>
            <a:ext cx="4060407" cy="1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565400" y="2225563"/>
            <a:ext cx="4350300" cy="1159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6" name="Google Shape;6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50" y="1017724"/>
            <a:ext cx="3794774" cy="25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75" y="4059550"/>
            <a:ext cx="36766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7"/>
          <p:cNvSpPr txBox="1"/>
          <p:nvPr/>
        </p:nvSpPr>
        <p:spPr>
          <a:xfrm>
            <a:off x="565400" y="3659350"/>
            <a:ext cx="42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Additional check to ensure all records are filled: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endParaRPr/>
          </a:p>
        </p:txBody>
      </p:sp>
      <p:sp>
        <p:nvSpPr>
          <p:cNvPr id="704" name="Google Shape;704;p48"/>
          <p:cNvSpPr txBox="1"/>
          <p:nvPr>
            <p:ph idx="1" type="subTitle"/>
          </p:nvPr>
        </p:nvSpPr>
        <p:spPr>
          <a:xfrm>
            <a:off x="720000" y="1311400"/>
            <a:ext cx="4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r>
              <a:rPr lang="en"/>
              <a:t> is mapped into a number respectively.</a:t>
            </a:r>
            <a:endParaRPr/>
          </a:p>
        </p:txBody>
      </p:sp>
      <p:grpSp>
        <p:nvGrpSpPr>
          <p:cNvPr id="705" name="Google Shape;705;p48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706" name="Google Shape;706;p48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24" name="Google Shape;724;p48"/>
          <p:cNvGraphicFramePr/>
          <p:nvPr/>
        </p:nvGraphicFramePr>
        <p:xfrm>
          <a:off x="881825" y="18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2027200"/>
                <a:gridCol w="2027200"/>
              </a:tblGrid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cholesterol_low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cholesterol_medium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cholesterol_high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5" name="Google Shape;725;p48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26" name="Google Shape;7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00" y="445024"/>
            <a:ext cx="3153050" cy="43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25" y="2881500"/>
            <a:ext cx="2588967" cy="20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8"/>
          <p:cNvSpPr/>
          <p:nvPr/>
        </p:nvSpPr>
        <p:spPr>
          <a:xfrm rot="-1623281">
            <a:off x="1305171" y="3779131"/>
            <a:ext cx="1836907" cy="5632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9" name="Google Shape;729;p48"/>
          <p:cNvSpPr txBox="1"/>
          <p:nvPr/>
        </p:nvSpPr>
        <p:spPr>
          <a:xfrm>
            <a:off x="1225025" y="3054700"/>
            <a:ext cx="667500" cy="972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0" name="Google Shape;730;p48"/>
          <p:cNvSpPr txBox="1"/>
          <p:nvPr/>
        </p:nvSpPr>
        <p:spPr>
          <a:xfrm>
            <a:off x="3521188" y="2984638"/>
            <a:ext cx="1757700" cy="1840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Taking into account that there are real cases where person has BMI reading but low cholesterol. For an example,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muscular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man. So this is acceptable. 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</a:t>
            </a:r>
            <a:endParaRPr/>
          </a:p>
        </p:txBody>
      </p:sp>
      <p:sp>
        <p:nvSpPr>
          <p:cNvPr id="736" name="Google Shape;736;p49"/>
          <p:cNvSpPr txBox="1"/>
          <p:nvPr>
            <p:ph idx="1" type="subTitle"/>
          </p:nvPr>
        </p:nvSpPr>
        <p:spPr>
          <a:xfrm>
            <a:off x="720000" y="1311400"/>
            <a:ext cx="4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Levels are</a:t>
            </a:r>
            <a:r>
              <a:rPr lang="en"/>
              <a:t> mapped into a number respectively similar to Cholesterol. </a:t>
            </a:r>
            <a:endParaRPr/>
          </a:p>
        </p:txBody>
      </p:sp>
      <p:grpSp>
        <p:nvGrpSpPr>
          <p:cNvPr id="737" name="Google Shape;737;p49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738" name="Google Shape;738;p49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56" name="Google Shape;756;p49"/>
          <p:cNvGraphicFramePr/>
          <p:nvPr/>
        </p:nvGraphicFramePr>
        <p:xfrm>
          <a:off x="881825" y="20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2027200"/>
                <a:gridCol w="2027200"/>
              </a:tblGrid>
              <a:tr h="2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gluc</a:t>
                      </a:r>
                      <a:r>
                        <a:rPr lang="en" sz="900"/>
                        <a:t>_low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gluc</a:t>
                      </a:r>
                      <a:r>
                        <a:rPr lang="en" sz="900"/>
                        <a:t>_medium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gluc</a:t>
                      </a:r>
                      <a:r>
                        <a:rPr lang="en" sz="900"/>
                        <a:t>_high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7" name="Google Shape;757;p49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58" name="Google Shape;7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500" y="252300"/>
            <a:ext cx="2137425" cy="45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764" name="Google Shape;764;p50"/>
          <p:cNvSpPr txBox="1"/>
          <p:nvPr>
            <p:ph idx="1" type="subTitle"/>
          </p:nvPr>
        </p:nvSpPr>
        <p:spPr>
          <a:xfrm>
            <a:off x="720000" y="1311400"/>
            <a:ext cx="63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correlation of all parameters against target disease. It is showing out some clues. </a:t>
            </a:r>
            <a:endParaRPr/>
          </a:p>
        </p:txBody>
      </p:sp>
      <p:grpSp>
        <p:nvGrpSpPr>
          <p:cNvPr id="765" name="Google Shape;765;p50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766" name="Google Shape;766;p50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50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85" name="Google Shape;7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50" y="1923600"/>
            <a:ext cx="7746275" cy="32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1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Results</a:t>
            </a:r>
            <a:endParaRPr/>
          </a:p>
        </p:txBody>
      </p:sp>
      <p:sp>
        <p:nvSpPr>
          <p:cNvPr id="791" name="Google Shape;791;p51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2" name="Google Shape;792;p51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result interpretations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51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794" name="Google Shape;794;p51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1" name="Google Shape;811;p51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66" name="Google Shape;366;p34"/>
          <p:cNvSpPr txBox="1"/>
          <p:nvPr>
            <p:ph idx="3" type="subTitle"/>
          </p:nvPr>
        </p:nvSpPr>
        <p:spPr>
          <a:xfrm>
            <a:off x="1899175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interpretations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 </a:t>
            </a:r>
            <a:endParaRPr/>
          </a:p>
        </p:txBody>
      </p:sp>
      <p:sp>
        <p:nvSpPr>
          <p:cNvPr id="368" name="Google Shape;368;p34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objectives</a:t>
            </a:r>
            <a:endParaRPr/>
          </a:p>
        </p:txBody>
      </p:sp>
      <p:sp>
        <p:nvSpPr>
          <p:cNvPr id="369" name="Google Shape;369;p34"/>
          <p:cNvSpPr txBox="1"/>
          <p:nvPr>
            <p:ph idx="4" type="subTitle"/>
          </p:nvPr>
        </p:nvSpPr>
        <p:spPr>
          <a:xfrm>
            <a:off x="487762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Dashboards</a:t>
            </a:r>
            <a:endParaRPr/>
          </a:p>
        </p:txBody>
      </p:sp>
      <p:sp>
        <p:nvSpPr>
          <p:cNvPr id="370" name="Google Shape;370;p34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of the data and Preparation</a:t>
            </a:r>
            <a:endParaRPr/>
          </a:p>
        </p:txBody>
      </p:sp>
      <p:sp>
        <p:nvSpPr>
          <p:cNvPr id="371" name="Google Shape;371;p34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4"/>
          <p:cNvSpPr txBox="1"/>
          <p:nvPr>
            <p:ph idx="8" type="title"/>
          </p:nvPr>
        </p:nvSpPr>
        <p:spPr>
          <a:xfrm>
            <a:off x="2684575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3" name="Google Shape;373;p34"/>
          <p:cNvSpPr txBox="1"/>
          <p:nvPr>
            <p:ph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34"/>
          <p:cNvSpPr txBox="1"/>
          <p:nvPr>
            <p:ph idx="13" type="title"/>
          </p:nvPr>
        </p:nvSpPr>
        <p:spPr>
          <a:xfrm>
            <a:off x="5663021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5" name="Google Shape;375;p34"/>
          <p:cNvSpPr txBox="1"/>
          <p:nvPr>
            <p:ph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6" name="Google Shape;376;p34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377" name="Google Shape;377;p34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78" name="Google Shape;378;p34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79" name="Google Shape;379;p34"/>
          <p:cNvSpPr txBox="1"/>
          <p:nvPr>
            <p:ph idx="19" type="subTitle"/>
          </p:nvPr>
        </p:nvSpPr>
        <p:spPr>
          <a:xfrm>
            <a:off x="1899175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Results</a:t>
            </a:r>
            <a:endParaRPr/>
          </a:p>
        </p:txBody>
      </p:sp>
      <p:sp>
        <p:nvSpPr>
          <p:cNvPr id="380" name="Google Shape;380;p34"/>
          <p:cNvSpPr txBox="1"/>
          <p:nvPr>
            <p:ph idx="20" type="subTitle"/>
          </p:nvPr>
        </p:nvSpPr>
        <p:spPr>
          <a:xfrm>
            <a:off x="487762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r>
              <a:rPr lang="en"/>
              <a:t>Comparison</a:t>
            </a:r>
            <a:endParaRPr/>
          </a:p>
        </p:txBody>
      </p:sp>
      <p:sp>
        <p:nvSpPr>
          <p:cNvPr id="817" name="Google Shape;817;p52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18" name="Google Shape;818;p52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819" name="Google Shape;819;p52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3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goal?</a:t>
            </a:r>
            <a:endParaRPr/>
          </a:p>
        </p:txBody>
      </p:sp>
      <p:sp>
        <p:nvSpPr>
          <p:cNvPr id="825" name="Google Shape;825;p53"/>
          <p:cNvSpPr txBox="1"/>
          <p:nvPr>
            <p:ph idx="1" type="subTitle"/>
          </p:nvPr>
        </p:nvSpPr>
        <p:spPr>
          <a:xfrm>
            <a:off x="720000" y="1311400"/>
            <a:ext cx="52401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we hope to see a model what is best fitting to the dataset. Meaning both Training and Test scores are </a:t>
            </a:r>
            <a:r>
              <a:rPr b="1" lang="en"/>
              <a:t>consistent</a:t>
            </a:r>
            <a:r>
              <a:rPr lang="en"/>
              <a:t> or at least </a:t>
            </a:r>
            <a:r>
              <a:rPr b="1" lang="en"/>
              <a:t>very minor differences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consistent, also means that there isn’t either </a:t>
            </a:r>
            <a:r>
              <a:rPr b="1" lang="en"/>
              <a:t>Overfitting</a:t>
            </a:r>
            <a:r>
              <a:rPr lang="en"/>
              <a:t> or </a:t>
            </a:r>
            <a:r>
              <a:rPr b="1" lang="en"/>
              <a:t>Underfitting</a:t>
            </a:r>
            <a:r>
              <a:rPr lang="en"/>
              <a:t> occurs on the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53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827" name="Google Shape;827;p53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53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54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851" name="Google Shape;851;p54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4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0" name="Google Shape;870;p54"/>
          <p:cNvSpPr txBox="1"/>
          <p:nvPr/>
        </p:nvSpPr>
        <p:spPr>
          <a:xfrm>
            <a:off x="832500" y="369075"/>
            <a:ext cx="7464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Full dataset scoring for different classifiers</a:t>
            </a:r>
            <a:endParaRPr b="1" sz="2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71" name="Google Shape;871;p54"/>
          <p:cNvPicPr preferRelativeResize="0"/>
          <p:nvPr/>
        </p:nvPicPr>
        <p:blipFill rotWithShape="1">
          <a:blip r:embed="rId3">
            <a:alphaModFix/>
          </a:blip>
          <a:srcRect b="0" l="0" r="42446" t="0"/>
          <a:stretch/>
        </p:blipFill>
        <p:spPr>
          <a:xfrm>
            <a:off x="943700" y="1055250"/>
            <a:ext cx="2950249" cy="24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300" y="1055250"/>
            <a:ext cx="3560425" cy="36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54"/>
          <p:cNvSpPr txBox="1"/>
          <p:nvPr/>
        </p:nvSpPr>
        <p:spPr>
          <a:xfrm>
            <a:off x="7557700" y="1593350"/>
            <a:ext cx="553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4" name="Google Shape;874;p54"/>
          <p:cNvSpPr txBox="1"/>
          <p:nvPr/>
        </p:nvSpPr>
        <p:spPr>
          <a:xfrm>
            <a:off x="7557700" y="2702350"/>
            <a:ext cx="553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KNN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5" name="Google Shape;875;p54"/>
          <p:cNvSpPr txBox="1"/>
          <p:nvPr/>
        </p:nvSpPr>
        <p:spPr>
          <a:xfrm>
            <a:off x="7557700" y="3844750"/>
            <a:ext cx="73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DTree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881" name="Google Shape;881;p55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5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5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5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5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5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55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0" name="Google Shape;9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00" y="966050"/>
            <a:ext cx="28269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76" y="984462"/>
            <a:ext cx="2800000" cy="37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55"/>
          <p:cNvSpPr txBox="1"/>
          <p:nvPr/>
        </p:nvSpPr>
        <p:spPr>
          <a:xfrm>
            <a:off x="832500" y="369075"/>
            <a:ext cx="6234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Individual Age Groups Scorings </a:t>
            </a:r>
            <a:endParaRPr b="1" sz="3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6"/>
          <p:cNvSpPr txBox="1"/>
          <p:nvPr>
            <p:ph type="title"/>
          </p:nvPr>
        </p:nvSpPr>
        <p:spPr>
          <a:xfrm>
            <a:off x="720000" y="445025"/>
            <a:ext cx="40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test cases</a:t>
            </a:r>
            <a:endParaRPr/>
          </a:p>
        </p:txBody>
      </p:sp>
      <p:grpSp>
        <p:nvGrpSpPr>
          <p:cNvPr id="908" name="Google Shape;908;p56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909" name="Google Shape;909;p56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6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56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928" name="Google Shape;928;p56"/>
          <p:cNvGraphicFramePr/>
          <p:nvPr/>
        </p:nvGraphicFramePr>
        <p:xfrm>
          <a:off x="764025" y="11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910525"/>
                <a:gridCol w="2322350"/>
                <a:gridCol w="1959675"/>
                <a:gridCol w="2472100"/>
              </a:tblGrid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Result(Logistic Regression)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Result(KNN)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Result(Decision Tree)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5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Full Dataset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all:  0.6999245883782311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all:  0.702932551319648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all:  0.7447735556579664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all:  0.5964809384164222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all:  0.9872219196447275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all:  0.6050830889540567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5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 Group 30s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30s:  0.8390522875816994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30s:  0.8304761904761905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30s:  0.8080065359477124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30s:  0.7447619047619047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30s:  0.9991830065359477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30s:  0.7352380952380952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 Group 40s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40s:  0.7574021722957893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40s:  0.7507377191459816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40s:  0.7620145811635173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40s:  0.6278423884742232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40s:  0.9917423002529385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40s:  0.6401666377365041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 Group 50s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50s:  0.6723581941458574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50s:  0.67811324394714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50s:  0.7247395402679014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50s:  0.5785666055753834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50s:  0.9824706466016206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50s:  0.5786630654962863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 Group 60s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60s:  0.6855083886949668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60s:  0.6821644339374836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60s:  0.7410201553879068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60s:  0.6151825584449698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Training Score for 60s:  0.9936944037833577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Test Score for 60s:  0.5747307591279223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29" name="Google Shape;9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125" y="1164716"/>
            <a:ext cx="256925" cy="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56"/>
          <p:cNvSpPr txBox="1"/>
          <p:nvPr/>
        </p:nvSpPr>
        <p:spPr>
          <a:xfrm>
            <a:off x="600000" y="4173925"/>
            <a:ext cx="7550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These were the runs performed(Training: 0.70, Test: 0.30, with random state of 42.):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1" name="Google Shape;93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38" y="4534225"/>
            <a:ext cx="78200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57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937" name="Google Shape;937;p57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7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7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57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6" name="Google Shape;95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7" y="1530975"/>
            <a:ext cx="3403000" cy="32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57"/>
          <p:cNvSpPr txBox="1"/>
          <p:nvPr/>
        </p:nvSpPr>
        <p:spPr>
          <a:xfrm>
            <a:off x="832375" y="1170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 by Logistic Regression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8" name="Google Shape;958;p57"/>
          <p:cNvSpPr/>
          <p:nvPr/>
        </p:nvSpPr>
        <p:spPr>
          <a:xfrm>
            <a:off x="832375" y="1722575"/>
            <a:ext cx="4138500" cy="16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9" name="Google Shape;959;p57"/>
          <p:cNvSpPr/>
          <p:nvPr/>
        </p:nvSpPr>
        <p:spPr>
          <a:xfrm>
            <a:off x="798200" y="4137450"/>
            <a:ext cx="4138500" cy="16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0" name="Google Shape;960;p57"/>
          <p:cNvSpPr txBox="1"/>
          <p:nvPr>
            <p:ph type="title"/>
          </p:nvPr>
        </p:nvSpPr>
        <p:spPr>
          <a:xfrm>
            <a:off x="720000" y="445025"/>
            <a:ext cx="74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Individual Age Group Classification Report Evaluation</a:t>
            </a:r>
            <a:endParaRPr sz="2300"/>
          </a:p>
        </p:txBody>
      </p:sp>
      <p:sp>
        <p:nvSpPr>
          <p:cNvPr id="961" name="Google Shape;961;p57"/>
          <p:cNvSpPr txBox="1"/>
          <p:nvPr/>
        </p:nvSpPr>
        <p:spPr>
          <a:xfrm>
            <a:off x="5269000" y="3942700"/>
            <a:ext cx="30132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 Recall means the sensitivity of finding all cases.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2" name="Google Shape;962;p57"/>
          <p:cNvSpPr txBox="1"/>
          <p:nvPr/>
        </p:nvSpPr>
        <p:spPr>
          <a:xfrm>
            <a:off x="5355475" y="1563575"/>
            <a:ext cx="3013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Both Precision and Recall are high.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58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968" name="Google Shape;968;p58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8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8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8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8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8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8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8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8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8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8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8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8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8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8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8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8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8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58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7" name="Google Shape;987;p58"/>
          <p:cNvSpPr txBox="1"/>
          <p:nvPr/>
        </p:nvSpPr>
        <p:spPr>
          <a:xfrm>
            <a:off x="832375" y="1170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 by KNN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8" name="Google Shape;9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75" y="1570250"/>
            <a:ext cx="3301005" cy="32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58"/>
          <p:cNvSpPr txBox="1"/>
          <p:nvPr>
            <p:ph type="title"/>
          </p:nvPr>
        </p:nvSpPr>
        <p:spPr>
          <a:xfrm>
            <a:off x="720000" y="445025"/>
            <a:ext cx="74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Individual Age Group Classification Report</a:t>
            </a: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59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995" name="Google Shape;995;p59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9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9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9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9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9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9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9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9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9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59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4" name="Google Shape;1014;p59"/>
          <p:cNvSpPr txBox="1"/>
          <p:nvPr/>
        </p:nvSpPr>
        <p:spPr>
          <a:xfrm>
            <a:off x="832375" y="1170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 by Decision Tree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15" name="Google Shape;10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1570250"/>
            <a:ext cx="3346425" cy="32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59"/>
          <p:cNvSpPr txBox="1"/>
          <p:nvPr>
            <p:ph type="title"/>
          </p:nvPr>
        </p:nvSpPr>
        <p:spPr>
          <a:xfrm>
            <a:off x="720000" y="445025"/>
            <a:ext cx="74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Individual Age Group Classification Report</a:t>
            </a:r>
            <a:endParaRPr sz="2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60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1022" name="Google Shape;1022;p60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0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0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0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0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0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0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0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0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0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0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0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0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0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0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0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0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60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1" name="Google Shape;1041;p60"/>
          <p:cNvSpPr txBox="1"/>
          <p:nvPr/>
        </p:nvSpPr>
        <p:spPr>
          <a:xfrm>
            <a:off x="832375" y="1170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42" name="Google Shape;10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75" y="1322150"/>
            <a:ext cx="4109116" cy="32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60"/>
          <p:cNvSpPr/>
          <p:nvPr/>
        </p:nvSpPr>
        <p:spPr>
          <a:xfrm>
            <a:off x="1425400" y="1594050"/>
            <a:ext cx="1024500" cy="2583600"/>
          </a:xfrm>
          <a:prstGeom prst="roundRect">
            <a:avLst>
              <a:gd fmla="val 16667" name="adj"/>
            </a:avLst>
          </a:prstGeom>
          <a:solidFill>
            <a:srgbClr val="EFF868">
              <a:alpha val="3418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4" name="Google Shape;1044;p60"/>
          <p:cNvSpPr/>
          <p:nvPr/>
        </p:nvSpPr>
        <p:spPr>
          <a:xfrm>
            <a:off x="4436750" y="1963175"/>
            <a:ext cx="387900" cy="2214600"/>
          </a:xfrm>
          <a:prstGeom prst="roundRect">
            <a:avLst>
              <a:gd fmla="val 16667" name="adj"/>
            </a:avLst>
          </a:prstGeom>
          <a:solidFill>
            <a:srgbClr val="EFF868">
              <a:alpha val="3418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60"/>
          <p:cNvSpPr txBox="1"/>
          <p:nvPr>
            <p:ph type="title"/>
          </p:nvPr>
        </p:nvSpPr>
        <p:spPr>
          <a:xfrm>
            <a:off x="720000" y="445025"/>
            <a:ext cx="72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vs Age Group Categories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1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1" name="Google Shape;1051;p61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52" name="Google Shape;1052;p61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Visualizations and </a:t>
            </a:r>
            <a:r>
              <a:rPr lang="en" sz="1400"/>
              <a:t>Dashboards</a:t>
            </a:r>
            <a:endParaRPr/>
          </a:p>
        </p:txBody>
      </p:sp>
      <p:grpSp>
        <p:nvGrpSpPr>
          <p:cNvPr id="1053" name="Google Shape;1053;p61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1054" name="Google Shape;1054;p61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1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1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1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1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1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1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1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1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1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1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1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1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1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1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1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1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1" name="Google Shape;1071;p61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86" name="Google Shape;386;p35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35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grpSp>
        <p:nvGrpSpPr>
          <p:cNvPr id="388" name="Google Shape;388;p35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389" name="Google Shape;389;p35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6" name="Google Shape;406;p35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2"/>
          <p:cNvSpPr txBox="1"/>
          <p:nvPr>
            <p:ph type="title"/>
          </p:nvPr>
        </p:nvSpPr>
        <p:spPr>
          <a:xfrm>
            <a:off x="720000" y="445025"/>
            <a:ext cx="72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ideas</a:t>
            </a:r>
            <a:endParaRPr/>
          </a:p>
        </p:txBody>
      </p:sp>
      <p:grpSp>
        <p:nvGrpSpPr>
          <p:cNvPr id="1077" name="Google Shape;1077;p6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1078" name="Google Shape;1078;p62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2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2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2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2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2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2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2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2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2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2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2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2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2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2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2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2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2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62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7" name="Google Shape;1097;p62"/>
          <p:cNvSpPr txBox="1"/>
          <p:nvPr/>
        </p:nvSpPr>
        <p:spPr>
          <a:xfrm>
            <a:off x="832375" y="1170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8" name="Google Shape;1098;p62"/>
          <p:cNvSpPr txBox="1"/>
          <p:nvPr/>
        </p:nvSpPr>
        <p:spPr>
          <a:xfrm>
            <a:off x="720000" y="1170050"/>
            <a:ext cx="492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Based on the heatmap earlier, that gives us some ideas to work on.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There are some areas possible to carry out our analysis: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blood pulse classifications on different age group.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percentage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smoker vs non-smoker.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Different occupations grouping.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percentage of physical activeness by country.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number of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cholesterol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levels by Glucose levels.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overall number of Body Mass Index by Gender.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3"/>
          <p:cNvSpPr txBox="1"/>
          <p:nvPr>
            <p:ph type="title"/>
          </p:nvPr>
        </p:nvSpPr>
        <p:spPr>
          <a:xfrm>
            <a:off x="720000" y="445025"/>
            <a:ext cx="72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grpSp>
        <p:nvGrpSpPr>
          <p:cNvPr id="1104" name="Google Shape;1104;p63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1105" name="Google Shape;1105;p63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3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3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3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3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3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3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3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3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3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3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3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63"/>
          <p:cNvSpPr txBox="1"/>
          <p:nvPr/>
        </p:nvSpPr>
        <p:spPr>
          <a:xfrm>
            <a:off x="7067400" y="1130775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4" name="Google Shape;1124;p63"/>
          <p:cNvSpPr txBox="1"/>
          <p:nvPr/>
        </p:nvSpPr>
        <p:spPr>
          <a:xfrm>
            <a:off x="832375" y="1170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5" name="Google Shape;1125;p63"/>
          <p:cNvSpPr txBox="1"/>
          <p:nvPr/>
        </p:nvSpPr>
        <p:spPr>
          <a:xfrm>
            <a:off x="720000" y="1170050"/>
            <a:ext cx="7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difference of gender size between age group 30s and 60s.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126" name="Google Shape;1126;p63"/>
          <p:cNvGraphicFramePr/>
          <p:nvPr/>
        </p:nvGraphicFramePr>
        <p:xfrm>
          <a:off x="789800" y="15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{D3D2C07E-3571-433A-A8ED-18B2C6F3BB2B}</a:tableStyleId>
              </a:tblPr>
              <a:tblGrid>
                <a:gridCol w="2250475"/>
                <a:gridCol w="2250475"/>
                <a:gridCol w="2250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Group 30s data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Group 60s data size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 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7" name="Google Shape;1127;p63"/>
          <p:cNvSpPr txBox="1"/>
          <p:nvPr/>
        </p:nvSpPr>
        <p:spPr>
          <a:xfrm>
            <a:off x="720000" y="2798125"/>
            <a:ext cx="75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 ensure consistent comparison, we randomly pick 450 females/males from each age group.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28" name="Google Shape;11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0" y="3183025"/>
            <a:ext cx="6034276" cy="9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00" y="4199505"/>
            <a:ext cx="6353175" cy="6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64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135" name="Google Shape;1135;p64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4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4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4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4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4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4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4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4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4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4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4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4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4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4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2" name="Google Shape;11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00" y="304800"/>
            <a:ext cx="4022650" cy="401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50" y="304800"/>
            <a:ext cx="4022650" cy="4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64"/>
          <p:cNvSpPr txBox="1"/>
          <p:nvPr/>
        </p:nvSpPr>
        <p:spPr>
          <a:xfrm>
            <a:off x="2333650" y="3216300"/>
            <a:ext cx="14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group 30s Profile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5" name="Google Shape;1155;p64"/>
          <p:cNvSpPr txBox="1"/>
          <p:nvPr/>
        </p:nvSpPr>
        <p:spPr>
          <a:xfrm>
            <a:off x="6845750" y="3216300"/>
            <a:ext cx="14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group 60s Profile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65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161" name="Google Shape;1161;p65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5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5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5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5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5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65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5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65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Attention! Blood Pulse</a:t>
            </a:r>
            <a:endParaRPr sz="3500"/>
          </a:p>
        </p:txBody>
      </p:sp>
      <p:sp>
        <p:nvSpPr>
          <p:cNvPr id="1179" name="Google Shape;1179;p65"/>
          <p:cNvSpPr txBox="1"/>
          <p:nvPr/>
        </p:nvSpPr>
        <p:spPr>
          <a:xfrm>
            <a:off x="1499038" y="3957750"/>
            <a:ext cx="14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group 30s Profile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0" name="Google Shape;1180;p65"/>
          <p:cNvSpPr txBox="1"/>
          <p:nvPr/>
        </p:nvSpPr>
        <p:spPr>
          <a:xfrm>
            <a:off x="6073325" y="3957750"/>
            <a:ext cx="14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group 60s Profile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81" name="Google Shape;11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25" y="1102288"/>
            <a:ext cx="3771515" cy="26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65"/>
          <p:cNvPicPr preferRelativeResize="0"/>
          <p:nvPr/>
        </p:nvPicPr>
        <p:blipFill rotWithShape="1">
          <a:blip r:embed="rId4">
            <a:alphaModFix/>
          </a:blip>
          <a:srcRect b="0" l="1039" r="0" t="0"/>
          <a:stretch/>
        </p:blipFill>
        <p:spPr>
          <a:xfrm>
            <a:off x="4664925" y="1060000"/>
            <a:ext cx="3815949" cy="271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66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188" name="Google Shape;1188;p66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6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6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6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6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6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6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6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6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6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6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6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6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6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6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6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66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Cholesterol and Glucose (30s)</a:t>
            </a:r>
            <a:endParaRPr sz="3500"/>
          </a:p>
        </p:txBody>
      </p:sp>
      <p:pic>
        <p:nvPicPr>
          <p:cNvPr id="1206" name="Google Shape;120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50" y="1017725"/>
            <a:ext cx="3812426" cy="19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50" y="3088297"/>
            <a:ext cx="3885850" cy="190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100" y="1017725"/>
            <a:ext cx="4139150" cy="20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4100" y="2888800"/>
            <a:ext cx="4267752" cy="21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67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215" name="Google Shape;1215;p67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7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7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7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7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67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7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7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67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Cholesterol and Glucose (60s)</a:t>
            </a:r>
            <a:endParaRPr sz="3500"/>
          </a:p>
        </p:txBody>
      </p:sp>
      <p:pic>
        <p:nvPicPr>
          <p:cNvPr id="1233" name="Google Shape;123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70125"/>
            <a:ext cx="3632819" cy="179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00" y="3053375"/>
            <a:ext cx="3890605" cy="19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75" y="3117502"/>
            <a:ext cx="3831847" cy="187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0925" y="1170125"/>
            <a:ext cx="3890600" cy="1899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68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242" name="Google Shape;1242;p68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68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Body Mass Index </a:t>
            </a:r>
            <a:r>
              <a:rPr lang="en" sz="3500"/>
              <a:t>(30s)</a:t>
            </a:r>
            <a:endParaRPr sz="3500"/>
          </a:p>
        </p:txBody>
      </p:sp>
      <p:pic>
        <p:nvPicPr>
          <p:cNvPr id="1260" name="Google Shape;126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" y="1017725"/>
            <a:ext cx="3391732" cy="18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12" y="3005375"/>
            <a:ext cx="3536650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675" y="939254"/>
            <a:ext cx="3536650" cy="191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0625" y="2963226"/>
            <a:ext cx="3664700" cy="19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69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269" name="Google Shape;1269;p69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9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9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9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9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9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9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9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9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9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9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9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9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9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9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9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9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6" name="Google Shape;1286;p69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Body Mass Index (60s)</a:t>
            </a:r>
            <a:endParaRPr sz="3500"/>
          </a:p>
        </p:txBody>
      </p:sp>
      <p:pic>
        <p:nvPicPr>
          <p:cNvPr id="1287" name="Google Shape;128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1170125"/>
            <a:ext cx="3564179" cy="18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775" y="3090025"/>
            <a:ext cx="3624026" cy="18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975" y="3203150"/>
            <a:ext cx="3382025" cy="17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0743" y="1170125"/>
            <a:ext cx="3672095" cy="19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69"/>
          <p:cNvSpPr/>
          <p:nvPr/>
        </p:nvSpPr>
        <p:spPr>
          <a:xfrm>
            <a:off x="1959275" y="2420725"/>
            <a:ext cx="429000" cy="29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2" name="Google Shape;1292;p69"/>
          <p:cNvSpPr/>
          <p:nvPr/>
        </p:nvSpPr>
        <p:spPr>
          <a:xfrm>
            <a:off x="3399825" y="2422650"/>
            <a:ext cx="498900" cy="29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3" name="Google Shape;1293;p69"/>
          <p:cNvSpPr/>
          <p:nvPr/>
        </p:nvSpPr>
        <p:spPr>
          <a:xfrm>
            <a:off x="7231350" y="1772075"/>
            <a:ext cx="429000" cy="98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4" name="Google Shape;1294;p69"/>
          <p:cNvSpPr/>
          <p:nvPr/>
        </p:nvSpPr>
        <p:spPr>
          <a:xfrm>
            <a:off x="1831525" y="4121925"/>
            <a:ext cx="339600" cy="29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5" name="Google Shape;1295;p69"/>
          <p:cNvSpPr/>
          <p:nvPr/>
        </p:nvSpPr>
        <p:spPr>
          <a:xfrm>
            <a:off x="3356525" y="4125775"/>
            <a:ext cx="339600" cy="29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6" name="Google Shape;1296;p69"/>
          <p:cNvSpPr/>
          <p:nvPr/>
        </p:nvSpPr>
        <p:spPr>
          <a:xfrm>
            <a:off x="5658325" y="4125775"/>
            <a:ext cx="339600" cy="29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7" name="Google Shape;1297;p69"/>
          <p:cNvSpPr/>
          <p:nvPr/>
        </p:nvSpPr>
        <p:spPr>
          <a:xfrm>
            <a:off x="7276050" y="4125775"/>
            <a:ext cx="339600" cy="29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70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303" name="Google Shape;1303;p70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0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0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0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0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0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0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0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0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0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0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0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0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0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0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0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0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70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Physical Activeness</a:t>
            </a:r>
            <a:endParaRPr sz="3500"/>
          </a:p>
        </p:txBody>
      </p:sp>
      <p:pic>
        <p:nvPicPr>
          <p:cNvPr id="1321" name="Google Shape;132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125" y="3085712"/>
            <a:ext cx="1895425" cy="185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875" y="3084633"/>
            <a:ext cx="2049600" cy="199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263" y="3048008"/>
            <a:ext cx="2049600" cy="199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88" y="2994700"/>
            <a:ext cx="1953075" cy="189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70"/>
          <p:cNvSpPr txBox="1"/>
          <p:nvPr/>
        </p:nvSpPr>
        <p:spPr>
          <a:xfrm>
            <a:off x="8317175" y="3558113"/>
            <a:ext cx="80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Group 60s Profile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26" name="Google Shape;1326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7850" y="1108725"/>
            <a:ext cx="1895425" cy="188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2875" y="1069650"/>
            <a:ext cx="2049600" cy="199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70"/>
          <p:cNvPicPr preferRelativeResize="0"/>
          <p:nvPr/>
        </p:nvPicPr>
        <p:blipFill rotWithShape="1">
          <a:blip r:embed="rId9">
            <a:alphaModFix/>
          </a:blip>
          <a:srcRect b="2649" l="1510" r="-1510" t="-2649"/>
          <a:stretch/>
        </p:blipFill>
        <p:spPr>
          <a:xfrm>
            <a:off x="4363798" y="1054362"/>
            <a:ext cx="1993727" cy="19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7113" y="1069647"/>
            <a:ext cx="1895400" cy="1852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70"/>
          <p:cNvSpPr txBox="1"/>
          <p:nvPr/>
        </p:nvSpPr>
        <p:spPr>
          <a:xfrm>
            <a:off x="8331575" y="1642825"/>
            <a:ext cx="77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Group 30s Profile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1" name="Google Shape;1331;p70"/>
          <p:cNvSpPr/>
          <p:nvPr/>
        </p:nvSpPr>
        <p:spPr>
          <a:xfrm>
            <a:off x="4255550" y="837150"/>
            <a:ext cx="4168800" cy="430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71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337" name="Google Shape;1337;p71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1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1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1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1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1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1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1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1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1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1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1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1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1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1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1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1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71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Smoking </a:t>
            </a:r>
            <a:r>
              <a:rPr lang="en" sz="3500"/>
              <a:t>trend</a:t>
            </a:r>
            <a:endParaRPr sz="3500"/>
          </a:p>
        </p:txBody>
      </p:sp>
      <p:pic>
        <p:nvPicPr>
          <p:cNvPr id="1355" name="Google Shape;135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25050"/>
            <a:ext cx="4687897" cy="35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12" name="Google Shape;412;p36"/>
          <p:cNvSpPr txBox="1"/>
          <p:nvPr>
            <p:ph idx="2" type="subTitle"/>
          </p:nvPr>
        </p:nvSpPr>
        <p:spPr>
          <a:xfrm>
            <a:off x="1928407" y="1659250"/>
            <a:ext cx="52872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Heart disease is a leading cause of mortality worldwide. Early detection and accurate prediction of heart disease can significantly improve patient outcomes by enabling timely intervention and preventive measures.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72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1361" name="Google Shape;1361;p72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2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2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2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2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2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2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2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2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2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72"/>
          <p:cNvSpPr txBox="1"/>
          <p:nvPr>
            <p:ph type="title"/>
          </p:nvPr>
        </p:nvSpPr>
        <p:spPr>
          <a:xfrm>
            <a:off x="720000" y="445025"/>
            <a:ext cx="68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1379" name="Google Shape;1379;p72"/>
          <p:cNvSpPr txBox="1"/>
          <p:nvPr/>
        </p:nvSpPr>
        <p:spPr>
          <a:xfrm>
            <a:off x="720000" y="1127700"/>
            <a:ext cx="490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disease </a:t>
            </a:r>
            <a:r>
              <a:rPr b="1" lang="en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positive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at age above 60 if cholesterol and glucose levels are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with Body Mass Index more than standard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The chances of heart disease is close to </a:t>
            </a:r>
            <a:r>
              <a:rPr b="1" lang="en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80%.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While the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possibility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negative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is </a:t>
            </a:r>
            <a:r>
              <a:rPr b="1" lang="en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26%.</a:t>
            </a:r>
            <a:endParaRPr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disease </a:t>
            </a:r>
            <a:r>
              <a:rPr b="1" lang="en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negative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 age 30s with cholesterol and glucose at low to moderate level. Even Body Mass Index more than standard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the chances of no heart disease is close to </a:t>
            </a:r>
            <a:r>
              <a:rPr b="1" lang="en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90%.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However, the possibility of positive is still </a:t>
            </a:r>
            <a:r>
              <a:rPr b="1" lang="en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51%.</a:t>
            </a:r>
            <a:endParaRPr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While smoking, physical activeness, occupation and others don’t seems to have direct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influence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on the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possibility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However, such may affects the overall body health that could possibly leads to other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implications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18" name="Google Shape;418;p37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37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research objectives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37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21" name="Google Shape;421;p37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8" name="Google Shape;438;p37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44" name="Google Shape;444;p38"/>
          <p:cNvSpPr txBox="1"/>
          <p:nvPr>
            <p:ph idx="1" type="subTitle"/>
          </p:nvPr>
        </p:nvSpPr>
        <p:spPr>
          <a:xfrm>
            <a:off x="1496700" y="1684400"/>
            <a:ext cx="61506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objective of this project is to develop a machine learning model that can effectively predict the </a:t>
            </a:r>
            <a:r>
              <a:rPr b="1" lang="en">
                <a:solidFill>
                  <a:srgbClr val="000000"/>
                </a:solidFill>
              </a:rPr>
              <a:t>presence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00"/>
                </a:solidFill>
              </a:rPr>
              <a:t>absence</a:t>
            </a:r>
            <a:r>
              <a:rPr lang="en">
                <a:solidFill>
                  <a:srgbClr val="000000"/>
                </a:solidFill>
              </a:rPr>
              <a:t> of heart disease based on various medical and lifestyle factors.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50" name="Google Shape;450;p39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1" name="Google Shape;451;p39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Understand of the data and Preparation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9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53" name="Google Shape;453;p39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0" name="Google Shape;470;p39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of the data</a:t>
            </a:r>
            <a:endParaRPr/>
          </a:p>
        </p:txBody>
      </p:sp>
      <p:sp>
        <p:nvSpPr>
          <p:cNvPr id="476" name="Google Shape;476;p40"/>
          <p:cNvSpPr txBox="1"/>
          <p:nvPr>
            <p:ph idx="1" type="subTitle"/>
          </p:nvPr>
        </p:nvSpPr>
        <p:spPr>
          <a:xfrm>
            <a:off x="720000" y="1652075"/>
            <a:ext cx="3738900" cy="25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source from give csv dataset.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of these columns requires more preparations before fitting to Machine Learning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40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78" name="Google Shape;478;p40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6" name="Google Shape;4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650" y="1263304"/>
            <a:ext cx="4086575" cy="341094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0"/>
          <p:cNvSpPr/>
          <p:nvPr/>
        </p:nvSpPr>
        <p:spPr>
          <a:xfrm>
            <a:off x="4601113" y="2071725"/>
            <a:ext cx="586800" cy="108900"/>
          </a:xfrm>
          <a:prstGeom prst="rect">
            <a:avLst/>
          </a:prstGeom>
          <a:solidFill>
            <a:srgbClr val="EFF868">
              <a:alpha val="34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4601125" y="2380125"/>
            <a:ext cx="762600" cy="1926300"/>
          </a:xfrm>
          <a:prstGeom prst="rect">
            <a:avLst/>
          </a:prstGeom>
          <a:solidFill>
            <a:srgbClr val="EFF868">
              <a:alpha val="34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4601125" y="4374875"/>
            <a:ext cx="586800" cy="108900"/>
          </a:xfrm>
          <a:prstGeom prst="rect">
            <a:avLst/>
          </a:prstGeom>
          <a:solidFill>
            <a:srgbClr val="F86868">
              <a:alpha val="34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grpSp>
        <p:nvGrpSpPr>
          <p:cNvPr id="505" name="Google Shape;505;p41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506" name="Google Shape;506;p41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1"/>
          <p:cNvSpPr txBox="1"/>
          <p:nvPr>
            <p:ph idx="1" type="subTitle"/>
          </p:nvPr>
        </p:nvSpPr>
        <p:spPr>
          <a:xfrm>
            <a:off x="720000" y="1200300"/>
            <a:ext cx="63318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 method is used in these following </a:t>
            </a:r>
            <a:r>
              <a:rPr lang="en"/>
              <a:t>independent</a:t>
            </a:r>
            <a:r>
              <a:rPr lang="en"/>
              <a:t> variables after formatting to some: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Gender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Occupation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Country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ap_hi / ap_lo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Cholesterol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Gluc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BMI (Body Mass Index). Formula: bmi = weight/(height * height)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