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4630400" cy="7315200"/>
  <p:notesSz cx="7010400" cy="12026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52669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533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800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1067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633472" algn="l" defTabSz="105338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3160166" algn="l" defTabSz="105338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686861" algn="l" defTabSz="105338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4213555" algn="l" defTabSz="1053389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5824" autoAdjust="0"/>
  </p:normalViewPr>
  <p:slideViewPr>
    <p:cSldViewPr>
      <p:cViewPr varScale="1">
        <p:scale>
          <a:sx n="58" d="100"/>
          <a:sy n="58" d="100"/>
        </p:scale>
        <p:origin x="494" y="62"/>
      </p:cViewPr>
      <p:guideLst>
        <p:guide orient="horz" pos="2304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Audette" userId="ac556b05-9c3a-4e46-bd1e-6ff3120fd28c" providerId="ADAL" clId="{33F0FA14-14E0-4BDE-BBD3-02D81A033990}"/>
    <pc:docChg chg="">
      <pc:chgData name="Jeff Audette" userId="ac556b05-9c3a-4e46-bd1e-6ff3120fd28c" providerId="ADAL" clId="{33F0FA14-14E0-4BDE-BBD3-02D81A033990}" dt="2017-06-01T21:33:59.389" v="0" actId="2773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6"/>
            <a:ext cx="3038475" cy="603809"/>
          </a:xfrm>
          <a:prstGeom prst="rect">
            <a:avLst/>
          </a:prstGeom>
        </p:spPr>
        <p:txBody>
          <a:bodyPr vert="horz" lIns="91517" tIns="45758" rIns="91517" bIns="457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6"/>
            <a:ext cx="3038475" cy="603809"/>
          </a:xfrm>
          <a:prstGeom prst="rect">
            <a:avLst/>
          </a:prstGeom>
        </p:spPr>
        <p:txBody>
          <a:bodyPr vert="horz" lIns="91517" tIns="45758" rIns="91517" bIns="45758" rtlCol="0"/>
          <a:lstStyle>
            <a:lvl1pPr algn="r">
              <a:defRPr sz="1200"/>
            </a:lvl1pPr>
          </a:lstStyle>
          <a:p>
            <a:fld id="{A51EB626-5DB1-4FFF-9DC0-800D3DCD061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54038" y="1503363"/>
            <a:ext cx="8118476" cy="4059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7" tIns="45758" rIns="91517" bIns="4575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5787535"/>
            <a:ext cx="5607050" cy="4736003"/>
          </a:xfrm>
          <a:prstGeom prst="rect">
            <a:avLst/>
          </a:prstGeom>
        </p:spPr>
        <p:txBody>
          <a:bodyPr vert="horz" lIns="91517" tIns="45758" rIns="91517" bIns="4575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423095"/>
            <a:ext cx="3038475" cy="603809"/>
          </a:xfrm>
          <a:prstGeom prst="rect">
            <a:avLst/>
          </a:prstGeom>
        </p:spPr>
        <p:txBody>
          <a:bodyPr vert="horz" lIns="91517" tIns="45758" rIns="91517" bIns="457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11423095"/>
            <a:ext cx="3038475" cy="603809"/>
          </a:xfrm>
          <a:prstGeom prst="rect">
            <a:avLst/>
          </a:prstGeom>
        </p:spPr>
        <p:txBody>
          <a:bodyPr vert="horz" lIns="91517" tIns="45758" rIns="91517" bIns="45758" rtlCol="0" anchor="b"/>
          <a:lstStyle>
            <a:lvl1pPr algn="r">
              <a:defRPr sz="1200"/>
            </a:lvl1pPr>
          </a:lstStyle>
          <a:p>
            <a:fld id="{1FEEFC05-ABA7-4063-BC45-6F9C1AADA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694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3389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80083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6778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3472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60166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6861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3555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54038" y="1503363"/>
            <a:ext cx="8118476" cy="4059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EFC05-ABA7-4063-BC45-6F9C1AADA5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54038" y="1503363"/>
            <a:ext cx="8118476" cy="4059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EFC05-ABA7-4063-BC45-6F9C1AADA5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1" y="2272458"/>
            <a:ext cx="12435840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145280"/>
            <a:ext cx="102412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4537A-0212-48A2-AFCE-CF70C6C5BA23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0031A-E0E3-45C1-B052-AF0A713E4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B342D-FB45-4E0E-AFD8-0470C1CDAFC7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BDFD3-415F-4A1C-A676-8C7673236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1" y="292952"/>
            <a:ext cx="3291841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1" y="292952"/>
            <a:ext cx="963168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20D2E-081C-4B8A-89D9-85251072F569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C788E-02C9-41AE-9BB5-AFADFD26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036F7-FC88-4D9C-921D-4783187C2E80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870FB-FD2F-42C8-B33A-006A7AFB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2" y="4700697"/>
            <a:ext cx="1243584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2" y="3100498"/>
            <a:ext cx="1243584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5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80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907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34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61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88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815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4AFBC-F35B-4B3E-B9FB-0B16454398ED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80A1B-0495-4D84-9D8F-C0CB8DD80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1" y="1706883"/>
            <a:ext cx="646176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1" y="1706883"/>
            <a:ext cx="646176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83221-B2EF-4009-840E-0CD9853759E5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C3C7-CEE8-42FA-B14B-A197E4AA8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4" y="1637455"/>
            <a:ext cx="6464301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70" indent="0">
              <a:buNone/>
              <a:defRPr sz="2000" b="1"/>
            </a:lvl2pPr>
            <a:lvl3pPr marL="914537" indent="0">
              <a:buNone/>
              <a:defRPr sz="1801" b="1"/>
            </a:lvl3pPr>
            <a:lvl4pPr marL="1371808" indent="0">
              <a:buNone/>
              <a:defRPr sz="1600" b="1"/>
            </a:lvl4pPr>
            <a:lvl5pPr marL="1829075" indent="0">
              <a:buNone/>
              <a:defRPr sz="1600" b="1"/>
            </a:lvl5pPr>
            <a:lvl6pPr marL="2286345" indent="0">
              <a:buNone/>
              <a:defRPr sz="1600" b="1"/>
            </a:lvl6pPr>
            <a:lvl7pPr marL="2743614" indent="0">
              <a:buNone/>
              <a:defRPr sz="1600" b="1"/>
            </a:lvl7pPr>
            <a:lvl8pPr marL="3200883" indent="0">
              <a:buNone/>
              <a:defRPr sz="1600" b="1"/>
            </a:lvl8pPr>
            <a:lvl9pPr marL="365815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4" y="2319869"/>
            <a:ext cx="6464301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4" y="1637455"/>
            <a:ext cx="646684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70" indent="0">
              <a:buNone/>
              <a:defRPr sz="2000" b="1"/>
            </a:lvl2pPr>
            <a:lvl3pPr marL="914537" indent="0">
              <a:buNone/>
              <a:defRPr sz="1801" b="1"/>
            </a:lvl3pPr>
            <a:lvl4pPr marL="1371808" indent="0">
              <a:buNone/>
              <a:defRPr sz="1600" b="1"/>
            </a:lvl4pPr>
            <a:lvl5pPr marL="1829075" indent="0">
              <a:buNone/>
              <a:defRPr sz="1600" b="1"/>
            </a:lvl5pPr>
            <a:lvl6pPr marL="2286345" indent="0">
              <a:buNone/>
              <a:defRPr sz="1600" b="1"/>
            </a:lvl6pPr>
            <a:lvl7pPr marL="2743614" indent="0">
              <a:buNone/>
              <a:defRPr sz="1600" b="1"/>
            </a:lvl7pPr>
            <a:lvl8pPr marL="3200883" indent="0">
              <a:buNone/>
              <a:defRPr sz="1600" b="1"/>
            </a:lvl8pPr>
            <a:lvl9pPr marL="365815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4" y="2319869"/>
            <a:ext cx="646684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62EC5-AB0B-4F69-9F82-62BC9AEB4077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B6B2-707A-4F1A-9C49-2D0B02747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7A96-C709-43A8-BA2B-DBD00CB28651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129EE-7A24-4F27-B217-F41E3D957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9C348-A05B-4652-90A3-FCB3F1164F9B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36086-F7E7-4E27-9998-9784B9355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291253"/>
            <a:ext cx="4813301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3" y="291257"/>
            <a:ext cx="817880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530777"/>
            <a:ext cx="4813301" cy="5003801"/>
          </a:xfrm>
        </p:spPr>
        <p:txBody>
          <a:bodyPr/>
          <a:lstStyle>
            <a:lvl1pPr marL="0" indent="0">
              <a:buNone/>
              <a:defRPr sz="1401"/>
            </a:lvl1pPr>
            <a:lvl2pPr marL="457270" indent="0">
              <a:buNone/>
              <a:defRPr sz="1200"/>
            </a:lvl2pPr>
            <a:lvl3pPr marL="914537" indent="0">
              <a:buNone/>
              <a:defRPr sz="999"/>
            </a:lvl3pPr>
            <a:lvl4pPr marL="1371808" indent="0">
              <a:buNone/>
              <a:defRPr sz="901"/>
            </a:lvl4pPr>
            <a:lvl5pPr marL="1829075" indent="0">
              <a:buNone/>
              <a:defRPr sz="901"/>
            </a:lvl5pPr>
            <a:lvl6pPr marL="2286345" indent="0">
              <a:buNone/>
              <a:defRPr sz="901"/>
            </a:lvl6pPr>
            <a:lvl7pPr marL="2743614" indent="0">
              <a:buNone/>
              <a:defRPr sz="901"/>
            </a:lvl7pPr>
            <a:lvl8pPr marL="3200883" indent="0">
              <a:buNone/>
              <a:defRPr sz="901"/>
            </a:lvl8pPr>
            <a:lvl9pPr marL="3658152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2BFB9-99DD-433C-8E32-D786230607D2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63EEB-6BF1-44CD-A754-93A5506F2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120641"/>
            <a:ext cx="877824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653628"/>
            <a:ext cx="8778240" cy="43891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70" indent="0">
              <a:buNone/>
              <a:defRPr sz="2800"/>
            </a:lvl2pPr>
            <a:lvl3pPr marL="914537" indent="0">
              <a:buNone/>
              <a:defRPr sz="2400"/>
            </a:lvl3pPr>
            <a:lvl4pPr marL="1371808" indent="0">
              <a:buNone/>
              <a:defRPr sz="2000"/>
            </a:lvl4pPr>
            <a:lvl5pPr marL="1829075" indent="0">
              <a:buNone/>
              <a:defRPr sz="2000"/>
            </a:lvl5pPr>
            <a:lvl6pPr marL="2286345" indent="0">
              <a:buNone/>
              <a:defRPr sz="2000"/>
            </a:lvl6pPr>
            <a:lvl7pPr marL="2743614" indent="0">
              <a:buNone/>
              <a:defRPr sz="2000"/>
            </a:lvl7pPr>
            <a:lvl8pPr marL="3200883" indent="0">
              <a:buNone/>
              <a:defRPr sz="2000"/>
            </a:lvl8pPr>
            <a:lvl9pPr marL="365815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5725163"/>
            <a:ext cx="8778240" cy="858519"/>
          </a:xfrm>
        </p:spPr>
        <p:txBody>
          <a:bodyPr/>
          <a:lstStyle>
            <a:lvl1pPr marL="0" indent="0">
              <a:buNone/>
              <a:defRPr sz="1401"/>
            </a:lvl1pPr>
            <a:lvl2pPr marL="457270" indent="0">
              <a:buNone/>
              <a:defRPr sz="1200"/>
            </a:lvl2pPr>
            <a:lvl3pPr marL="914537" indent="0">
              <a:buNone/>
              <a:defRPr sz="999"/>
            </a:lvl3pPr>
            <a:lvl4pPr marL="1371808" indent="0">
              <a:buNone/>
              <a:defRPr sz="901"/>
            </a:lvl4pPr>
            <a:lvl5pPr marL="1829075" indent="0">
              <a:buNone/>
              <a:defRPr sz="901"/>
            </a:lvl5pPr>
            <a:lvl6pPr marL="2286345" indent="0">
              <a:buNone/>
              <a:defRPr sz="901"/>
            </a:lvl6pPr>
            <a:lvl7pPr marL="2743614" indent="0">
              <a:buNone/>
              <a:defRPr sz="901"/>
            </a:lvl7pPr>
            <a:lvl8pPr marL="3200883" indent="0">
              <a:buNone/>
              <a:defRPr sz="901"/>
            </a:lvl8pPr>
            <a:lvl9pPr marL="3658152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B1239-6725-4B5B-85F6-AFF0E6528618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1C79-3EAA-46DE-B211-DFF6DE43D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3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1520" y="292947"/>
            <a:ext cx="1316736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1520" y="1706883"/>
            <a:ext cx="13167360" cy="482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1" y="6780111"/>
            <a:ext cx="3413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A18F47-5205-4891-AE8C-645DD7A0D409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6780111"/>
            <a:ext cx="46329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6780111"/>
            <a:ext cx="3413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E28E44-F4A8-4D37-B3D3-465BF41B0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7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53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80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907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52" indent="-342952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62" indent="-28579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72" indent="-22863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441" indent="-228636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713" indent="-228636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980" indent="-228636" algn="l" defTabSz="9145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50" indent="-228636" algn="l" defTabSz="9145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8" indent="-228636" algn="l" defTabSz="9145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8" indent="-228636" algn="l" defTabSz="91453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70" algn="l" defTabSz="9145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8" algn="l" defTabSz="9145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5" algn="l" defTabSz="9145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5" algn="l" defTabSz="9145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4" algn="l" defTabSz="9145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3" algn="l" defTabSz="9145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152" algn="l" defTabSz="91453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255857" y="3471523"/>
            <a:ext cx="11803984" cy="236977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3" name="Straight Connector 182"/>
          <p:cNvCxnSpPr>
            <a:cxnSpLocks/>
          </p:cNvCxnSpPr>
          <p:nvPr/>
        </p:nvCxnSpPr>
        <p:spPr>
          <a:xfrm>
            <a:off x="4668616" y="1007825"/>
            <a:ext cx="21298" cy="623386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78559" y="6504802"/>
            <a:ext cx="11807070" cy="72233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269300" y="1880914"/>
            <a:ext cx="11797942" cy="15765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4032103" y="1031503"/>
            <a:ext cx="26494" cy="6195636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cxnSpLocks/>
          </p:cNvCxnSpPr>
          <p:nvPr/>
        </p:nvCxnSpPr>
        <p:spPr>
          <a:xfrm>
            <a:off x="3442050" y="1017027"/>
            <a:ext cx="6949" cy="621011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cxnSpLocks/>
            <a:stCxn id="83" idx="1"/>
          </p:cNvCxnSpPr>
          <p:nvPr/>
        </p:nvCxnSpPr>
        <p:spPr>
          <a:xfrm flipH="1">
            <a:off x="7556873" y="932315"/>
            <a:ext cx="5812" cy="630937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  <a:endCxn id="63" idx="2"/>
          </p:cNvCxnSpPr>
          <p:nvPr/>
        </p:nvCxnSpPr>
        <p:spPr>
          <a:xfrm>
            <a:off x="8146703" y="916901"/>
            <a:ext cx="35391" cy="631023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cxnSpLocks/>
          </p:cNvCxnSpPr>
          <p:nvPr/>
        </p:nvCxnSpPr>
        <p:spPr>
          <a:xfrm>
            <a:off x="5784701" y="1007825"/>
            <a:ext cx="38062" cy="623386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300515" y="1066121"/>
            <a:ext cx="11766232" cy="80202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6584" y="990602"/>
            <a:ext cx="2143933" cy="261610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1. Project Initiation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879606" y="1076416"/>
            <a:ext cx="4013" cy="6150723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5261784" y="1070150"/>
            <a:ext cx="36512" cy="6156989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370514" y="1041821"/>
            <a:ext cx="0" cy="619986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00515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17/18</a:t>
            </a:r>
          </a:p>
        </p:txBody>
      </p:sp>
      <p:cxnSp>
        <p:nvCxnSpPr>
          <p:cNvPr id="186" name="Straight Connector 185"/>
          <p:cNvCxnSpPr>
            <a:cxnSpLocks/>
          </p:cNvCxnSpPr>
          <p:nvPr/>
        </p:nvCxnSpPr>
        <p:spPr>
          <a:xfrm>
            <a:off x="7003902" y="1041820"/>
            <a:ext cx="12050" cy="6199869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cxnSpLocks/>
          </p:cNvCxnSpPr>
          <p:nvPr/>
        </p:nvCxnSpPr>
        <p:spPr>
          <a:xfrm>
            <a:off x="8729562" y="1021252"/>
            <a:ext cx="9778" cy="6205887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cxnSpLocks/>
            <a:stCxn id="90" idx="1"/>
          </p:cNvCxnSpPr>
          <p:nvPr/>
        </p:nvCxnSpPr>
        <p:spPr>
          <a:xfrm flipH="1">
            <a:off x="10454172" y="932315"/>
            <a:ext cx="5225" cy="629482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71075" y="1250486"/>
            <a:ext cx="2129443" cy="615553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Develop Project Charter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Develop Project Plan Draft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Baseline Schedule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Develop Master Project Plan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74861" y="5839599"/>
            <a:ext cx="11801509" cy="65065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89173" y="6068452"/>
            <a:ext cx="2076429" cy="484748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134958" indent="-134958"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Change, Risk, Issue, Procurement, Schedule, Scope, Quality, Stakeholder, Communication Management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71314" y="5834391"/>
            <a:ext cx="2097987" cy="261738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0" dirty="0"/>
              <a:t>4. Management and Control</a:t>
            </a:r>
          </a:p>
        </p:txBody>
      </p:sp>
      <p:sp>
        <p:nvSpPr>
          <p:cNvPr id="72" name="Pentagon 71"/>
          <p:cNvSpPr/>
          <p:nvPr/>
        </p:nvSpPr>
        <p:spPr>
          <a:xfrm>
            <a:off x="2296334" y="6096000"/>
            <a:ext cx="11719242" cy="186834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4.1 Project Management and Control (PMBoK Process)</a:t>
            </a:r>
          </a:p>
        </p:txBody>
      </p:sp>
      <p:sp>
        <p:nvSpPr>
          <p:cNvPr id="76" name="Pentagon 75"/>
          <p:cNvSpPr/>
          <p:nvPr/>
        </p:nvSpPr>
        <p:spPr>
          <a:xfrm>
            <a:off x="2289996" y="2057400"/>
            <a:ext cx="207229" cy="1259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1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075" y="1828802"/>
            <a:ext cx="2143933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2. Project Planning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8548" y="2057400"/>
            <a:ext cx="2103941" cy="1400383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Complete Project Planning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MHR, PPR, CORBS Requirements (Buy/Build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BC Online Replacement Requirements / Options Analysis 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Workshops and Requirements Alignment with Partners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COLIN &amp; NRO Requirements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Plan MVP with Project Partners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Vendor Procurement (RFP Process)</a:t>
            </a:r>
            <a:endParaRPr lang="en-US" sz="850" b="0" baseline="30000" dirty="0"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402" y="3429002"/>
            <a:ext cx="2143933" cy="2616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3. Project Execution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077" y="3685163"/>
            <a:ext cx="2085716" cy="218521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Build MVP for Registries Apps to integrate to: IDIM, MyGovBC, PayBC, COLIN/NRP API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Deploy Pilot MVP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Pilot MVP with partners – gain feedback from business units – I&amp;A model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Integrate SBC Registries Applications to PayBC IDIM, MyGovBC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Develop new Applications (Replace MHR,PPR,COBRS)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COLIN/NRO API development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Develop Process Governance for new operating model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Data Mapping / Data Conversion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Full End to End UAT, System, Integration Testing / QA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073" y="6504803"/>
            <a:ext cx="2123586" cy="26161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5. Project Closing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04157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17/18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35210" y="824593"/>
            <a:ext cx="605933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17/18</a:t>
            </a:r>
          </a:p>
        </p:txBody>
      </p:sp>
      <p:sp>
        <p:nvSpPr>
          <p:cNvPr id="74" name="TextBox 73"/>
          <p:cNvSpPr txBox="1"/>
          <p:nvPr/>
        </p:nvSpPr>
        <p:spPr>
          <a:xfrm rot="10800000" flipV="1">
            <a:off x="4049824" y="824593"/>
            <a:ext cx="57962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17/18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41701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18/19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35823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18/19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76394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18/19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370514" y="824593"/>
            <a:ext cx="609600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18/19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68563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19/20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62685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18/19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3257" y="824593"/>
            <a:ext cx="617877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18/19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44109" y="824593"/>
            <a:ext cx="539213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18/19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92296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19/20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86417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19/20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459397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19/20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042505" y="824593"/>
            <a:ext cx="604913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19/20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652099" y="824593"/>
            <a:ext cx="61610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20/21</a:t>
            </a:r>
          </a:p>
        </p:txBody>
      </p:sp>
      <p:cxnSp>
        <p:nvCxnSpPr>
          <p:cNvPr id="93" name="Straight Connector 92"/>
          <p:cNvCxnSpPr>
            <a:cxnSpLocks/>
            <a:stCxn id="87" idx="1"/>
          </p:cNvCxnSpPr>
          <p:nvPr/>
        </p:nvCxnSpPr>
        <p:spPr>
          <a:xfrm>
            <a:off x="9292296" y="932315"/>
            <a:ext cx="17828" cy="630937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  <a:stCxn id="89" idx="1"/>
          </p:cNvCxnSpPr>
          <p:nvPr/>
        </p:nvCxnSpPr>
        <p:spPr>
          <a:xfrm>
            <a:off x="9886417" y="932315"/>
            <a:ext cx="30819" cy="630937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  <a:stCxn id="91" idx="1"/>
          </p:cNvCxnSpPr>
          <p:nvPr/>
        </p:nvCxnSpPr>
        <p:spPr>
          <a:xfrm>
            <a:off x="11042505" y="932315"/>
            <a:ext cx="8725" cy="629482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  <a:stCxn id="92" idx="1"/>
          </p:cNvCxnSpPr>
          <p:nvPr/>
        </p:nvCxnSpPr>
        <p:spPr>
          <a:xfrm>
            <a:off x="11652099" y="932315"/>
            <a:ext cx="34493" cy="630937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276121" y="1250486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Diamond 104"/>
          <p:cNvSpPr/>
          <p:nvPr/>
        </p:nvSpPr>
        <p:spPr>
          <a:xfrm>
            <a:off x="2283898" y="1402886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Diamond 105"/>
          <p:cNvSpPr/>
          <p:nvPr/>
        </p:nvSpPr>
        <p:spPr>
          <a:xfrm>
            <a:off x="2281602" y="1556691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/>
          <p:cNvSpPr txBox="1"/>
          <p:nvPr/>
        </p:nvSpPr>
        <p:spPr>
          <a:xfrm>
            <a:off x="166788" y="6762692"/>
            <a:ext cx="2095711" cy="484748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134958" indent="-134958"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Project Closeout, Benefits </a:t>
            </a:r>
            <a:r>
              <a:rPr lang="en-US" sz="850" b="0" dirty="0" err="1">
                <a:latin typeface="Arial Narrow" panose="020B0606020202030204" pitchFamily="34" charset="0"/>
              </a:rPr>
              <a:t>Mgmt</a:t>
            </a:r>
            <a:r>
              <a:rPr lang="en-US" sz="850" b="0" dirty="0">
                <a:latin typeface="Arial Narrow" panose="020B0606020202030204" pitchFamily="34" charset="0"/>
              </a:rPr>
              <a:t> and Lessons Learned</a:t>
            </a:r>
          </a:p>
          <a:p>
            <a:pPr marL="134958" indent="-134958">
              <a:buFontTx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Handover to Ops Sustainment Team</a:t>
            </a:r>
          </a:p>
        </p:txBody>
      </p:sp>
      <p:sp>
        <p:nvSpPr>
          <p:cNvPr id="67" name="Diamond 66"/>
          <p:cNvSpPr/>
          <p:nvPr/>
        </p:nvSpPr>
        <p:spPr>
          <a:xfrm>
            <a:off x="2286001" y="1710492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Pentagon 75"/>
          <p:cNvSpPr/>
          <p:nvPr/>
        </p:nvSpPr>
        <p:spPr>
          <a:xfrm>
            <a:off x="2313052" y="2269593"/>
            <a:ext cx="439663" cy="140151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2.2</a:t>
            </a:r>
          </a:p>
        </p:txBody>
      </p:sp>
      <p:sp>
        <p:nvSpPr>
          <p:cNvPr id="71" name="Pentagon 75"/>
          <p:cNvSpPr/>
          <p:nvPr/>
        </p:nvSpPr>
        <p:spPr>
          <a:xfrm>
            <a:off x="2743200" y="2438400"/>
            <a:ext cx="533400" cy="141931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2.3</a:t>
            </a:r>
          </a:p>
        </p:txBody>
      </p:sp>
      <p:sp>
        <p:nvSpPr>
          <p:cNvPr id="101" name="Pentagon 75"/>
          <p:cNvSpPr/>
          <p:nvPr/>
        </p:nvSpPr>
        <p:spPr>
          <a:xfrm>
            <a:off x="3276601" y="2667000"/>
            <a:ext cx="533399" cy="129757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2.4</a:t>
            </a:r>
          </a:p>
        </p:txBody>
      </p:sp>
      <p:sp>
        <p:nvSpPr>
          <p:cNvPr id="102" name="Pentagon 75"/>
          <p:cNvSpPr/>
          <p:nvPr/>
        </p:nvSpPr>
        <p:spPr>
          <a:xfrm>
            <a:off x="3810001" y="2895600"/>
            <a:ext cx="189064" cy="124037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1" b="1" dirty="0"/>
          </a:p>
        </p:txBody>
      </p:sp>
      <p:sp>
        <p:nvSpPr>
          <p:cNvPr id="103" name="Pentagon 74"/>
          <p:cNvSpPr/>
          <p:nvPr/>
        </p:nvSpPr>
        <p:spPr>
          <a:xfrm>
            <a:off x="4000562" y="3586046"/>
            <a:ext cx="1220405" cy="152400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3.1</a:t>
            </a:r>
          </a:p>
        </p:txBody>
      </p:sp>
      <p:sp>
        <p:nvSpPr>
          <p:cNvPr id="104" name="Pentagon 74"/>
          <p:cNvSpPr/>
          <p:nvPr/>
        </p:nvSpPr>
        <p:spPr>
          <a:xfrm>
            <a:off x="5235823" y="3810001"/>
            <a:ext cx="576299" cy="152026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05997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 M   J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89103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448999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058597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41701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M  J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24808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784701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394301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77895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M  J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61002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120898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0495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313599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M  J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6706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456602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066199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1659877" y="595211"/>
            <a:ext cx="60182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M  J</a:t>
            </a:r>
          </a:p>
        </p:txBody>
      </p:sp>
      <p:sp>
        <p:nvSpPr>
          <p:cNvPr id="39" name="Rectangle: Top Corners Rounded 38"/>
          <p:cNvSpPr/>
          <p:nvPr/>
        </p:nvSpPr>
        <p:spPr>
          <a:xfrm>
            <a:off x="2307990" y="90221"/>
            <a:ext cx="816210" cy="489222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0</a:t>
            </a:r>
          </a:p>
          <a:p>
            <a:pPr algn="ctr"/>
            <a:r>
              <a:rPr lang="en-US" sz="1200" b="1" dirty="0"/>
              <a:t>Analysis</a:t>
            </a:r>
          </a:p>
        </p:txBody>
      </p:sp>
      <p:sp>
        <p:nvSpPr>
          <p:cNvPr id="132" name="Rectangle: Top Corners Rounded 131"/>
          <p:cNvSpPr/>
          <p:nvPr/>
        </p:nvSpPr>
        <p:spPr>
          <a:xfrm>
            <a:off x="3149104" y="81780"/>
            <a:ext cx="909493" cy="506104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1</a:t>
            </a:r>
          </a:p>
          <a:p>
            <a:pPr algn="ctr"/>
            <a:r>
              <a:rPr lang="en-US" sz="1200" b="1" dirty="0"/>
              <a:t>Planning &amp; Design</a:t>
            </a:r>
          </a:p>
        </p:txBody>
      </p:sp>
      <p:sp>
        <p:nvSpPr>
          <p:cNvPr id="133" name="Rectangle: Top Corners Rounded 132"/>
          <p:cNvSpPr/>
          <p:nvPr/>
        </p:nvSpPr>
        <p:spPr>
          <a:xfrm>
            <a:off x="4058598" y="82216"/>
            <a:ext cx="6965564" cy="50523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2</a:t>
            </a:r>
          </a:p>
          <a:p>
            <a:pPr algn="ctr"/>
            <a:r>
              <a:rPr lang="en-US" sz="1200" b="1" dirty="0"/>
              <a:t>Development and Migration</a:t>
            </a:r>
          </a:p>
        </p:txBody>
      </p:sp>
      <p:sp>
        <p:nvSpPr>
          <p:cNvPr id="136" name="Rectangle: Top Corners Rounded 135"/>
          <p:cNvSpPr/>
          <p:nvPr/>
        </p:nvSpPr>
        <p:spPr>
          <a:xfrm>
            <a:off x="11051541" y="76201"/>
            <a:ext cx="1750061" cy="517262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3</a:t>
            </a:r>
          </a:p>
          <a:p>
            <a:pPr algn="ctr"/>
            <a:r>
              <a:rPr lang="en-US" sz="1200" b="1" dirty="0"/>
              <a:t>Testing &amp; QA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2251002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20/21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2833666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20/21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3416774" y="824593"/>
            <a:ext cx="604913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20/21</a:t>
            </a:r>
          </a:p>
        </p:txBody>
      </p:sp>
      <p:cxnSp>
        <p:nvCxnSpPr>
          <p:cNvPr id="141" name="Straight Connector 140"/>
          <p:cNvCxnSpPr>
            <a:cxnSpLocks/>
          </p:cNvCxnSpPr>
          <p:nvPr/>
        </p:nvCxnSpPr>
        <p:spPr>
          <a:xfrm>
            <a:off x="13415743" y="976155"/>
            <a:ext cx="38808" cy="626553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2269087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828981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3438579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48" name="Rectangle: Top Corners Rounded 147"/>
          <p:cNvSpPr/>
          <p:nvPr/>
        </p:nvSpPr>
        <p:spPr>
          <a:xfrm>
            <a:off x="12817180" y="80676"/>
            <a:ext cx="1198397" cy="50830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4</a:t>
            </a:r>
          </a:p>
          <a:p>
            <a:pPr algn="ctr"/>
            <a:r>
              <a:rPr lang="en-US" sz="1200" b="1" dirty="0" err="1"/>
              <a:t>Implementatio</a:t>
            </a:r>
            <a:r>
              <a:rPr lang="en-US" sz="1200" b="1" dirty="0"/>
              <a:t>/ Go-Live</a:t>
            </a:r>
          </a:p>
        </p:txBody>
      </p: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12276991" y="1052196"/>
            <a:ext cx="8001" cy="6189493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cxnSpLocks/>
          </p:cNvCxnSpPr>
          <p:nvPr/>
        </p:nvCxnSpPr>
        <p:spPr>
          <a:xfrm>
            <a:off x="12871899" y="1066435"/>
            <a:ext cx="0" cy="616070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Pentagon 75"/>
          <p:cNvSpPr/>
          <p:nvPr/>
        </p:nvSpPr>
        <p:spPr>
          <a:xfrm>
            <a:off x="3810000" y="3076363"/>
            <a:ext cx="189064" cy="124037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1" b="1" dirty="0"/>
          </a:p>
        </p:txBody>
      </p:sp>
      <p:sp>
        <p:nvSpPr>
          <p:cNvPr id="124" name="Pentagon 74"/>
          <p:cNvSpPr/>
          <p:nvPr/>
        </p:nvSpPr>
        <p:spPr>
          <a:xfrm>
            <a:off x="5790273" y="4261046"/>
            <a:ext cx="4149259" cy="158554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3.4</a:t>
            </a:r>
          </a:p>
        </p:txBody>
      </p:sp>
      <p:sp>
        <p:nvSpPr>
          <p:cNvPr id="125" name="Pentagon 74"/>
          <p:cNvSpPr/>
          <p:nvPr/>
        </p:nvSpPr>
        <p:spPr>
          <a:xfrm>
            <a:off x="8715838" y="4489648"/>
            <a:ext cx="4149259" cy="158554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3.5</a:t>
            </a:r>
          </a:p>
        </p:txBody>
      </p:sp>
      <p:sp>
        <p:nvSpPr>
          <p:cNvPr id="126" name="Pentagon 74"/>
          <p:cNvSpPr/>
          <p:nvPr/>
        </p:nvSpPr>
        <p:spPr>
          <a:xfrm>
            <a:off x="5786521" y="4038976"/>
            <a:ext cx="576299" cy="152026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3.3</a:t>
            </a:r>
          </a:p>
        </p:txBody>
      </p:sp>
      <p:sp>
        <p:nvSpPr>
          <p:cNvPr id="127" name="Pentagon 74"/>
          <p:cNvSpPr/>
          <p:nvPr/>
        </p:nvSpPr>
        <p:spPr>
          <a:xfrm>
            <a:off x="9906001" y="4710046"/>
            <a:ext cx="625872" cy="166757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3.6</a:t>
            </a:r>
          </a:p>
        </p:txBody>
      </p:sp>
      <p:sp>
        <p:nvSpPr>
          <p:cNvPr id="128" name="Pentagon 74"/>
          <p:cNvSpPr/>
          <p:nvPr/>
        </p:nvSpPr>
        <p:spPr>
          <a:xfrm>
            <a:off x="10804128" y="4876800"/>
            <a:ext cx="625872" cy="166757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3.7</a:t>
            </a:r>
          </a:p>
        </p:txBody>
      </p:sp>
      <p:sp>
        <p:nvSpPr>
          <p:cNvPr id="129" name="Pentagon 74"/>
          <p:cNvSpPr/>
          <p:nvPr/>
        </p:nvSpPr>
        <p:spPr>
          <a:xfrm>
            <a:off x="12801600" y="5014843"/>
            <a:ext cx="625872" cy="166757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3.8</a:t>
            </a:r>
          </a:p>
        </p:txBody>
      </p:sp>
      <p:sp>
        <p:nvSpPr>
          <p:cNvPr id="130" name="Pentagon 74"/>
          <p:cNvSpPr/>
          <p:nvPr/>
        </p:nvSpPr>
        <p:spPr>
          <a:xfrm>
            <a:off x="9906002" y="5342135"/>
            <a:ext cx="4161240" cy="178132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3.9</a:t>
            </a:r>
          </a:p>
        </p:txBody>
      </p:sp>
      <p:sp>
        <p:nvSpPr>
          <p:cNvPr id="134" name="Pentagon 75"/>
          <p:cNvSpPr/>
          <p:nvPr/>
        </p:nvSpPr>
        <p:spPr>
          <a:xfrm>
            <a:off x="13862349" y="6765123"/>
            <a:ext cx="189064" cy="114805"/>
          </a:xfrm>
          <a:prstGeom prst="homePlate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1" b="1" dirty="0"/>
          </a:p>
        </p:txBody>
      </p:sp>
      <p:sp>
        <p:nvSpPr>
          <p:cNvPr id="135" name="Diamond 134"/>
          <p:cNvSpPr/>
          <p:nvPr/>
        </p:nvSpPr>
        <p:spPr>
          <a:xfrm>
            <a:off x="14020800" y="5334000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/>
          <p:cNvSpPr/>
          <p:nvPr/>
        </p:nvSpPr>
        <p:spPr>
          <a:xfrm>
            <a:off x="12061419" y="3829557"/>
            <a:ext cx="1398944" cy="361819"/>
          </a:xfrm>
          <a:prstGeom prst="borderCallout2">
            <a:avLst>
              <a:gd name="adj1" fmla="val 31794"/>
              <a:gd name="adj2" fmla="val 100427"/>
              <a:gd name="adj3" fmla="val 49185"/>
              <a:gd name="adj4" fmla="val 102132"/>
              <a:gd name="adj5" fmla="val 397672"/>
              <a:gd name="adj6" fmla="val 136460"/>
            </a:avLst>
          </a:prstGeom>
          <a:solidFill>
            <a:srgbClr val="C00000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99" b="1" dirty="0">
                <a:solidFill>
                  <a:schemeClr val="bg1"/>
                </a:solidFill>
              </a:rPr>
              <a:t>Final Conversion &amp; Go-Live March 31, 2021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402" y="579443"/>
            <a:ext cx="213068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Mainframe Migration  Registries Applications Sub-Milestone Chart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6" y="51975"/>
            <a:ext cx="1797820" cy="476755"/>
          </a:xfrm>
          <a:prstGeom prst="rect">
            <a:avLst/>
          </a:prstGeom>
        </p:spPr>
      </p:pic>
      <p:cxnSp>
        <p:nvCxnSpPr>
          <p:cNvPr id="116" name="Straight Arrow Connector 115"/>
          <p:cNvCxnSpPr>
            <a:cxnSpLocks/>
          </p:cNvCxnSpPr>
          <p:nvPr/>
        </p:nvCxnSpPr>
        <p:spPr>
          <a:xfrm flipH="1">
            <a:off x="3992648" y="2953251"/>
            <a:ext cx="1" cy="7089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Pentagon 75"/>
          <p:cNvSpPr/>
          <p:nvPr/>
        </p:nvSpPr>
        <p:spPr>
          <a:xfrm>
            <a:off x="3828601" y="3276600"/>
            <a:ext cx="438599" cy="109335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2.7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305878" y="3872931"/>
            <a:ext cx="12277328" cy="20159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269300" y="6511433"/>
            <a:ext cx="12313906" cy="7027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276121" y="1969158"/>
            <a:ext cx="12307085" cy="188847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3" name="Straight Connector 182"/>
          <p:cNvCxnSpPr>
            <a:cxnSpLocks/>
          </p:cNvCxnSpPr>
          <p:nvPr/>
        </p:nvCxnSpPr>
        <p:spPr>
          <a:xfrm flipH="1">
            <a:off x="4629453" y="1016991"/>
            <a:ext cx="12249" cy="6207366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4038600" y="1031503"/>
            <a:ext cx="2543" cy="618272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cxnSpLocks/>
          </p:cNvCxnSpPr>
          <p:nvPr/>
        </p:nvCxnSpPr>
        <p:spPr>
          <a:xfrm>
            <a:off x="3442049" y="1017027"/>
            <a:ext cx="9523" cy="6197196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cxnSpLocks/>
          </p:cNvCxnSpPr>
          <p:nvPr/>
        </p:nvCxnSpPr>
        <p:spPr>
          <a:xfrm>
            <a:off x="7568866" y="932315"/>
            <a:ext cx="37001" cy="628190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</p:cNvCxnSpPr>
          <p:nvPr/>
        </p:nvCxnSpPr>
        <p:spPr>
          <a:xfrm>
            <a:off x="8137444" y="991312"/>
            <a:ext cx="42601" cy="6222911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cxnSpLocks/>
          </p:cNvCxnSpPr>
          <p:nvPr/>
        </p:nvCxnSpPr>
        <p:spPr>
          <a:xfrm>
            <a:off x="5784701" y="1007825"/>
            <a:ext cx="16764" cy="621653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283086" y="1066800"/>
            <a:ext cx="12300120" cy="9098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6584" y="990602"/>
            <a:ext cx="2143933" cy="261610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1. Project Initiation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879606" y="1076416"/>
            <a:ext cx="0" cy="6147941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5251301" y="1031503"/>
            <a:ext cx="16653" cy="618272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370514" y="1041821"/>
            <a:ext cx="0" cy="617240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00515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17/18</a:t>
            </a:r>
          </a:p>
        </p:txBody>
      </p:sp>
      <p:cxnSp>
        <p:nvCxnSpPr>
          <p:cNvPr id="186" name="Straight Connector 185"/>
          <p:cNvCxnSpPr>
            <a:cxnSpLocks/>
          </p:cNvCxnSpPr>
          <p:nvPr/>
        </p:nvCxnSpPr>
        <p:spPr>
          <a:xfrm>
            <a:off x="6980384" y="1042744"/>
            <a:ext cx="30016" cy="6181613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cxnSpLocks/>
          </p:cNvCxnSpPr>
          <p:nvPr/>
        </p:nvCxnSpPr>
        <p:spPr>
          <a:xfrm>
            <a:off x="8729562" y="1021252"/>
            <a:ext cx="38456" cy="6192971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cxnSpLocks/>
            <a:stCxn id="90" idx="1"/>
          </p:cNvCxnSpPr>
          <p:nvPr/>
        </p:nvCxnSpPr>
        <p:spPr>
          <a:xfrm flipH="1">
            <a:off x="10444092" y="932315"/>
            <a:ext cx="15305" cy="628190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71075" y="1250486"/>
            <a:ext cx="2129443" cy="615553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Develop Project Charter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Develop Project Plan Draft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Baseline Initial Schedule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Develop Initial Master Project Plan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74861" y="5867400"/>
            <a:ext cx="12308345" cy="63740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89173" y="6068452"/>
            <a:ext cx="2076429" cy="484748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Change, Risk, Issue, Procurement, Schedule, Scope, Quality, Stakeholder, Communication Management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71314" y="5834391"/>
            <a:ext cx="2097987" cy="261738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1" dirty="0"/>
              <a:t>4. Management and Control</a:t>
            </a:r>
          </a:p>
        </p:txBody>
      </p:sp>
      <p:sp>
        <p:nvSpPr>
          <p:cNvPr id="72" name="Pentagon 71"/>
          <p:cNvSpPr/>
          <p:nvPr/>
        </p:nvSpPr>
        <p:spPr>
          <a:xfrm>
            <a:off x="2296334" y="6096000"/>
            <a:ext cx="11719242" cy="186834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4.1 Project Management and Control (PMBoK Process)</a:t>
            </a:r>
          </a:p>
        </p:txBody>
      </p:sp>
      <p:sp>
        <p:nvSpPr>
          <p:cNvPr id="76" name="Pentagon 75"/>
          <p:cNvSpPr/>
          <p:nvPr/>
        </p:nvSpPr>
        <p:spPr>
          <a:xfrm>
            <a:off x="3145571" y="2133600"/>
            <a:ext cx="207229" cy="12595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1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075" y="1828802"/>
            <a:ext cx="2143933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2. Project Planning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8548" y="2109585"/>
            <a:ext cx="2129443" cy="1852815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228636" indent="-228636">
              <a:buFont typeface="+mj-lt"/>
              <a:buAutoNum type="arabicPeriod"/>
            </a:pPr>
            <a:r>
              <a:rPr lang="en-US" sz="890" b="0" dirty="0">
                <a:latin typeface="Arial Narrow" panose="020B0606020202030204" pitchFamily="34" charset="0"/>
              </a:rPr>
              <a:t>Complete Project Planning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90" b="0" dirty="0">
                <a:latin typeface="Arial Narrow" panose="020B0606020202030204" pitchFamily="34" charset="0"/>
              </a:rPr>
              <a:t>GARMS Integration to CAS Only MVP Requirements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90" b="0" dirty="0">
                <a:latin typeface="Arial Narrow" panose="020B0606020202030204" pitchFamily="34" charset="0"/>
              </a:rPr>
              <a:t>GARMS System to System MVP Requirements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90" b="0" dirty="0">
                <a:latin typeface="Arial Narrow" panose="020B0606020202030204" pitchFamily="34" charset="0"/>
              </a:rPr>
              <a:t>GARMS Front Counter System MVP Requirements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90" b="0" dirty="0">
                <a:latin typeface="Arial Narrow" panose="020B0606020202030204" pitchFamily="34" charset="0"/>
              </a:rPr>
              <a:t>GARMS Workshops and Requirements Alignment with Ministry &amp; Private Partners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90" b="0" dirty="0">
                <a:latin typeface="Arial Narrow" panose="020B0606020202030204" pitchFamily="34" charset="0"/>
              </a:rPr>
              <a:t>GARMS Front Counter Full Requirements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90" b="0" dirty="0">
                <a:latin typeface="Arial Narrow" panose="020B0606020202030204" pitchFamily="34" charset="0"/>
              </a:rPr>
              <a:t>Vendor Procurement (RFP Process)</a:t>
            </a:r>
          </a:p>
          <a:p>
            <a:pPr marL="228636" indent="-228636">
              <a:buFont typeface="+mj-lt"/>
              <a:buAutoNum type="arabicPeriod"/>
            </a:pPr>
            <a:endParaRPr lang="en-US" sz="800" b="0" dirty="0">
              <a:latin typeface="Arial Narrow" panose="020B0606020202030204" pitchFamily="34" charset="0"/>
            </a:endParaRPr>
          </a:p>
          <a:p>
            <a:pPr marL="228636" indent="-228636">
              <a:buFont typeface="+mj-lt"/>
              <a:buAutoNum type="arabicPeriod"/>
            </a:pPr>
            <a:endParaRPr lang="en-US" sz="850" b="0" dirty="0"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2402" y="3853190"/>
            <a:ext cx="2143933" cy="2616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3. Project Execution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076" y="4114800"/>
            <a:ext cx="2113617" cy="1777410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Build CAS Integration MVP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Build System to System MVP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Build Front Counter System MVP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Build Complete Front Counter System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Develop Process Governance for new operating model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Data Mapping Development / Data Conversion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Full End to End UAT, System, Integration Testing / QA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User and Admin Training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Onboard Users</a:t>
            </a:r>
          </a:p>
          <a:p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073" y="6504803"/>
            <a:ext cx="2123586" cy="26161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5. Project Closing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04157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17/18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35210" y="824593"/>
            <a:ext cx="605933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17/18</a:t>
            </a:r>
          </a:p>
        </p:txBody>
      </p:sp>
      <p:sp>
        <p:nvSpPr>
          <p:cNvPr id="74" name="TextBox 73"/>
          <p:cNvSpPr txBox="1"/>
          <p:nvPr/>
        </p:nvSpPr>
        <p:spPr>
          <a:xfrm rot="10800000" flipV="1">
            <a:off x="4049824" y="824593"/>
            <a:ext cx="57962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17/18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41701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18/19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35823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18/19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76394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18/19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370514" y="824593"/>
            <a:ext cx="609600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18/19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68563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19/20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62685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18/19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3257" y="824593"/>
            <a:ext cx="617877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18/19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44109" y="824593"/>
            <a:ext cx="539213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18/19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92296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19/20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86417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19/20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459397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19/20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042505" y="824593"/>
            <a:ext cx="604913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19/20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652099" y="824593"/>
            <a:ext cx="61610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Q1 20/21</a:t>
            </a:r>
          </a:p>
        </p:txBody>
      </p:sp>
      <p:cxnSp>
        <p:nvCxnSpPr>
          <p:cNvPr id="93" name="Straight Connector 92"/>
          <p:cNvCxnSpPr>
            <a:cxnSpLocks/>
            <a:stCxn id="87" idx="1"/>
          </p:cNvCxnSpPr>
          <p:nvPr/>
        </p:nvCxnSpPr>
        <p:spPr>
          <a:xfrm flipH="1">
            <a:off x="9283899" y="932315"/>
            <a:ext cx="8397" cy="628190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  <a:stCxn id="89" idx="1"/>
          </p:cNvCxnSpPr>
          <p:nvPr/>
        </p:nvCxnSpPr>
        <p:spPr>
          <a:xfrm>
            <a:off x="9886417" y="932315"/>
            <a:ext cx="15262" cy="628853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  <a:stCxn id="91" idx="1"/>
          </p:cNvCxnSpPr>
          <p:nvPr/>
        </p:nvCxnSpPr>
        <p:spPr>
          <a:xfrm flipH="1">
            <a:off x="11034505" y="932315"/>
            <a:ext cx="8000" cy="628190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  <a:stCxn id="92" idx="1"/>
          </p:cNvCxnSpPr>
          <p:nvPr/>
        </p:nvCxnSpPr>
        <p:spPr>
          <a:xfrm>
            <a:off x="11652099" y="932315"/>
            <a:ext cx="25662" cy="628853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276121" y="1250486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/>
          <p:cNvSpPr txBox="1"/>
          <p:nvPr/>
        </p:nvSpPr>
        <p:spPr>
          <a:xfrm>
            <a:off x="166788" y="6762692"/>
            <a:ext cx="2095711" cy="484748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Segoe UI Light" pitchFamily="34" charset="0"/>
              </a:defRPr>
            </a:lvl1pPr>
            <a:lvl2pPr marL="742950" indent="-285750">
              <a:defRPr>
                <a:latin typeface="Calibri" pitchFamily="34" charset="0"/>
              </a:defRPr>
            </a:lvl2pPr>
            <a:lvl3pPr marL="1143000" indent="-228600">
              <a:defRPr>
                <a:latin typeface="Calibri" pitchFamily="34" charset="0"/>
              </a:defRPr>
            </a:lvl3pPr>
            <a:lvl4pPr marL="1600200" indent="-228600">
              <a:defRPr>
                <a:latin typeface="Calibri" pitchFamily="34" charset="0"/>
              </a:defRPr>
            </a:lvl4pPr>
            <a:lvl5pPr marL="2057400" indent="-228600">
              <a:defRPr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</a:defRPr>
            </a:lvl9pPr>
          </a:lstStyle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Project Closeout, Benefits Management and Lessons Learned</a:t>
            </a:r>
          </a:p>
          <a:p>
            <a:pPr marL="228636" indent="-228636">
              <a:buFont typeface="+mj-lt"/>
              <a:buAutoNum type="arabicPeriod"/>
            </a:pPr>
            <a:r>
              <a:rPr lang="en-US" sz="850" b="0" dirty="0">
                <a:latin typeface="Arial Narrow" panose="020B0606020202030204" pitchFamily="34" charset="0"/>
              </a:rPr>
              <a:t>Handover to Ops Sustainment Team</a:t>
            </a:r>
          </a:p>
        </p:txBody>
      </p:sp>
      <p:sp>
        <p:nvSpPr>
          <p:cNvPr id="71" name="Pentagon 75"/>
          <p:cNvSpPr/>
          <p:nvPr/>
        </p:nvSpPr>
        <p:spPr>
          <a:xfrm>
            <a:off x="3345212" y="2285999"/>
            <a:ext cx="287554" cy="130501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1" b="1" dirty="0"/>
          </a:p>
        </p:txBody>
      </p:sp>
      <p:sp>
        <p:nvSpPr>
          <p:cNvPr id="102" name="Pentagon 75"/>
          <p:cNvSpPr/>
          <p:nvPr/>
        </p:nvSpPr>
        <p:spPr>
          <a:xfrm>
            <a:off x="3446730" y="3076363"/>
            <a:ext cx="1201470" cy="150967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2.5</a:t>
            </a:r>
          </a:p>
        </p:txBody>
      </p:sp>
      <p:sp>
        <p:nvSpPr>
          <p:cNvPr id="103" name="Pentagon 74"/>
          <p:cNvSpPr/>
          <p:nvPr/>
        </p:nvSpPr>
        <p:spPr>
          <a:xfrm>
            <a:off x="4640497" y="3970534"/>
            <a:ext cx="1150703" cy="151652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05997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 M   J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89103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448999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058597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41701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M  J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24808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784701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394301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77895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M  J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61002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120898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730495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313599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M  J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6706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456602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066199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1659877" y="595211"/>
            <a:ext cx="60182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A  M  J</a:t>
            </a:r>
          </a:p>
        </p:txBody>
      </p:sp>
      <p:sp>
        <p:nvSpPr>
          <p:cNvPr id="39" name="Rectangle: Top Corners Rounded 38"/>
          <p:cNvSpPr/>
          <p:nvPr/>
        </p:nvSpPr>
        <p:spPr>
          <a:xfrm>
            <a:off x="2307990" y="90221"/>
            <a:ext cx="1136536" cy="489222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0</a:t>
            </a:r>
          </a:p>
          <a:p>
            <a:pPr algn="ctr"/>
            <a:r>
              <a:rPr lang="en-US" sz="1200" b="1" dirty="0"/>
              <a:t>Analysis</a:t>
            </a:r>
          </a:p>
        </p:txBody>
      </p:sp>
      <p:sp>
        <p:nvSpPr>
          <p:cNvPr id="132" name="Rectangle: Top Corners Rounded 131"/>
          <p:cNvSpPr/>
          <p:nvPr/>
        </p:nvSpPr>
        <p:spPr>
          <a:xfrm>
            <a:off x="3474554" y="81780"/>
            <a:ext cx="1778738" cy="506104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1</a:t>
            </a:r>
          </a:p>
          <a:p>
            <a:pPr algn="ctr"/>
            <a:r>
              <a:rPr lang="en-US" sz="1200" b="1" dirty="0"/>
              <a:t>Planning &amp; Design</a:t>
            </a:r>
          </a:p>
        </p:txBody>
      </p:sp>
      <p:sp>
        <p:nvSpPr>
          <p:cNvPr id="133" name="Rectangle: Top Corners Rounded 132"/>
          <p:cNvSpPr/>
          <p:nvPr/>
        </p:nvSpPr>
        <p:spPr>
          <a:xfrm>
            <a:off x="5267954" y="82216"/>
            <a:ext cx="5703965" cy="50523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2</a:t>
            </a:r>
          </a:p>
          <a:p>
            <a:pPr algn="ctr"/>
            <a:r>
              <a:rPr lang="en-US" sz="1200" b="1" dirty="0"/>
              <a:t>Development and Migration</a:t>
            </a:r>
          </a:p>
        </p:txBody>
      </p:sp>
      <p:sp>
        <p:nvSpPr>
          <p:cNvPr id="136" name="Rectangle: Top Corners Rounded 135"/>
          <p:cNvSpPr/>
          <p:nvPr/>
        </p:nvSpPr>
        <p:spPr>
          <a:xfrm>
            <a:off x="10999297" y="76201"/>
            <a:ext cx="1802305" cy="517262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3</a:t>
            </a:r>
          </a:p>
          <a:p>
            <a:pPr algn="ctr"/>
            <a:r>
              <a:rPr lang="en-US" sz="1200" b="1" dirty="0"/>
              <a:t>Testing &amp; QA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2251002" y="824593"/>
            <a:ext cx="547415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Q2 20/21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2833666" y="824593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Q3 20/21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3416774" y="824593"/>
            <a:ext cx="604913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Q4 20/21</a:t>
            </a:r>
          </a:p>
        </p:txBody>
      </p:sp>
      <p:cxnSp>
        <p:nvCxnSpPr>
          <p:cNvPr id="141" name="Straight Connector 140"/>
          <p:cNvCxnSpPr>
            <a:cxnSpLocks/>
            <a:stCxn id="140" idx="1"/>
          </p:cNvCxnSpPr>
          <p:nvPr/>
        </p:nvCxnSpPr>
        <p:spPr>
          <a:xfrm>
            <a:off x="13416774" y="932315"/>
            <a:ext cx="14191" cy="628190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2269087" y="595211"/>
            <a:ext cx="548709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A  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828981" y="595211"/>
            <a:ext cx="594941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O  N  D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3438579" y="595211"/>
            <a:ext cx="58310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Segoe UI Light" pitchFamily="34" charset="0"/>
                <a:cs typeface="+mn-cs"/>
              </a:defRPr>
            </a:lvl1pPr>
          </a:lstStyle>
          <a:p>
            <a:r>
              <a:rPr lang="en-US" sz="800" dirty="0">
                <a:latin typeface="Arial Narrow" panose="020B0606020202030204" pitchFamily="34" charset="0"/>
              </a:rPr>
              <a:t>J  F  M</a:t>
            </a:r>
          </a:p>
        </p:txBody>
      </p:sp>
      <p:sp>
        <p:nvSpPr>
          <p:cNvPr id="148" name="Rectangle: Top Corners Rounded 147"/>
          <p:cNvSpPr/>
          <p:nvPr/>
        </p:nvSpPr>
        <p:spPr>
          <a:xfrm>
            <a:off x="12817180" y="80676"/>
            <a:ext cx="1198397" cy="508309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Gate 4</a:t>
            </a:r>
          </a:p>
          <a:p>
            <a:pPr algn="ctr"/>
            <a:r>
              <a:rPr lang="en-US" sz="1200" b="1" dirty="0" err="1"/>
              <a:t>Implementatio</a:t>
            </a:r>
            <a:r>
              <a:rPr lang="en-US" sz="1200" b="1" dirty="0"/>
              <a:t>/ Go-Live</a:t>
            </a:r>
          </a:p>
        </p:txBody>
      </p: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12276991" y="1052196"/>
            <a:ext cx="19061" cy="6168657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cxnSpLocks/>
          </p:cNvCxnSpPr>
          <p:nvPr/>
        </p:nvCxnSpPr>
        <p:spPr>
          <a:xfrm>
            <a:off x="12837424" y="1061211"/>
            <a:ext cx="2696" cy="615964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Pentagon 75"/>
          <p:cNvSpPr/>
          <p:nvPr/>
        </p:nvSpPr>
        <p:spPr>
          <a:xfrm>
            <a:off x="4068458" y="3352799"/>
            <a:ext cx="1733007" cy="156383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2.6</a:t>
            </a:r>
          </a:p>
        </p:txBody>
      </p:sp>
      <p:sp>
        <p:nvSpPr>
          <p:cNvPr id="124" name="Pentagon 74"/>
          <p:cNvSpPr/>
          <p:nvPr/>
        </p:nvSpPr>
        <p:spPr>
          <a:xfrm>
            <a:off x="8153133" y="4650179"/>
            <a:ext cx="3494285" cy="136339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3.4</a:t>
            </a:r>
          </a:p>
        </p:txBody>
      </p:sp>
      <p:sp>
        <p:nvSpPr>
          <p:cNvPr id="127" name="Pentagon 74"/>
          <p:cNvSpPr/>
          <p:nvPr/>
        </p:nvSpPr>
        <p:spPr>
          <a:xfrm>
            <a:off x="12268200" y="5029200"/>
            <a:ext cx="625872" cy="166757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3.6</a:t>
            </a:r>
          </a:p>
        </p:txBody>
      </p:sp>
      <p:sp>
        <p:nvSpPr>
          <p:cNvPr id="130" name="Pentagon 74"/>
          <p:cNvSpPr/>
          <p:nvPr/>
        </p:nvSpPr>
        <p:spPr>
          <a:xfrm>
            <a:off x="9296400" y="5257800"/>
            <a:ext cx="4161240" cy="144265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3.7</a:t>
            </a:r>
          </a:p>
        </p:txBody>
      </p:sp>
      <p:sp>
        <p:nvSpPr>
          <p:cNvPr id="134" name="Pentagon 75"/>
          <p:cNvSpPr/>
          <p:nvPr/>
        </p:nvSpPr>
        <p:spPr>
          <a:xfrm>
            <a:off x="14097000" y="6765123"/>
            <a:ext cx="189064" cy="114805"/>
          </a:xfrm>
          <a:prstGeom prst="homePlate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1" b="1" dirty="0"/>
          </a:p>
        </p:txBody>
      </p:sp>
      <p:sp>
        <p:nvSpPr>
          <p:cNvPr id="135" name="Diamond 134"/>
          <p:cNvSpPr/>
          <p:nvPr/>
        </p:nvSpPr>
        <p:spPr>
          <a:xfrm>
            <a:off x="13918770" y="5711026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Bent Line 2"/>
          <p:cNvSpPr/>
          <p:nvPr/>
        </p:nvSpPr>
        <p:spPr>
          <a:xfrm>
            <a:off x="12061419" y="4066291"/>
            <a:ext cx="1398944" cy="361819"/>
          </a:xfrm>
          <a:prstGeom prst="borderCallout2">
            <a:avLst>
              <a:gd name="adj1" fmla="val 31794"/>
              <a:gd name="adj2" fmla="val 100427"/>
              <a:gd name="adj3" fmla="val 49185"/>
              <a:gd name="adj4" fmla="val 102132"/>
              <a:gd name="adj5" fmla="val 418732"/>
              <a:gd name="adj6" fmla="val 135855"/>
            </a:avLst>
          </a:prstGeom>
          <a:solidFill>
            <a:srgbClr val="C00000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99" b="1" dirty="0">
                <a:solidFill>
                  <a:schemeClr val="bg1"/>
                </a:solidFill>
              </a:rPr>
              <a:t>Final Conversion &amp; Go-Live March 31, 2021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402" y="579443"/>
            <a:ext cx="213068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Mainframe Migration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GARMS Sub-Milestone Chart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6" y="51975"/>
            <a:ext cx="1797820" cy="476755"/>
          </a:xfrm>
          <a:prstGeom prst="rect">
            <a:avLst/>
          </a:prstGeom>
        </p:spPr>
      </p:pic>
      <p:sp>
        <p:nvSpPr>
          <p:cNvPr id="106" name="Diamond 105"/>
          <p:cNvSpPr/>
          <p:nvPr/>
        </p:nvSpPr>
        <p:spPr>
          <a:xfrm>
            <a:off x="2281602" y="1556691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Diamond 66"/>
          <p:cNvSpPr/>
          <p:nvPr/>
        </p:nvSpPr>
        <p:spPr>
          <a:xfrm>
            <a:off x="2286001" y="1710492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Diamond 104"/>
          <p:cNvSpPr/>
          <p:nvPr/>
        </p:nvSpPr>
        <p:spPr>
          <a:xfrm>
            <a:off x="2283898" y="1402886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5" name="Pentagon 75"/>
          <p:cNvSpPr/>
          <p:nvPr/>
        </p:nvSpPr>
        <p:spPr>
          <a:xfrm>
            <a:off x="3632811" y="2467353"/>
            <a:ext cx="388589" cy="14508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2.3</a:t>
            </a:r>
          </a:p>
        </p:txBody>
      </p:sp>
      <p:sp>
        <p:nvSpPr>
          <p:cNvPr id="146" name="Pentagon 75"/>
          <p:cNvSpPr/>
          <p:nvPr/>
        </p:nvSpPr>
        <p:spPr>
          <a:xfrm>
            <a:off x="4030515" y="2721503"/>
            <a:ext cx="388589" cy="145082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2.4</a:t>
            </a:r>
          </a:p>
        </p:txBody>
      </p:sp>
      <p:sp>
        <p:nvSpPr>
          <p:cNvPr id="147" name="Pentagon 74"/>
          <p:cNvSpPr/>
          <p:nvPr/>
        </p:nvSpPr>
        <p:spPr>
          <a:xfrm>
            <a:off x="5791200" y="4199881"/>
            <a:ext cx="1226566" cy="150903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3.2</a:t>
            </a:r>
          </a:p>
        </p:txBody>
      </p:sp>
      <p:sp>
        <p:nvSpPr>
          <p:cNvPr id="151" name="Pentagon 74"/>
          <p:cNvSpPr/>
          <p:nvPr/>
        </p:nvSpPr>
        <p:spPr>
          <a:xfrm>
            <a:off x="7010400" y="4428482"/>
            <a:ext cx="1150703" cy="151652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3.3</a:t>
            </a:r>
          </a:p>
        </p:txBody>
      </p:sp>
      <p:cxnSp>
        <p:nvCxnSpPr>
          <p:cNvPr id="6" name="Straight Arrow Connector 5"/>
          <p:cNvCxnSpPr>
            <a:cxnSpLocks/>
            <a:stCxn id="102" idx="3"/>
            <a:endCxn id="103" idx="1"/>
          </p:cNvCxnSpPr>
          <p:nvPr/>
        </p:nvCxnSpPr>
        <p:spPr>
          <a:xfrm flipH="1">
            <a:off x="4640497" y="3151847"/>
            <a:ext cx="7703" cy="894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Pentagon 74"/>
          <p:cNvSpPr/>
          <p:nvPr/>
        </p:nvSpPr>
        <p:spPr>
          <a:xfrm>
            <a:off x="11656724" y="4800600"/>
            <a:ext cx="625872" cy="166757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3.5</a:t>
            </a:r>
          </a:p>
        </p:txBody>
      </p:sp>
      <p:cxnSp>
        <p:nvCxnSpPr>
          <p:cNvPr id="156" name="Straight Arrow Connector 155"/>
          <p:cNvCxnSpPr>
            <a:cxnSpLocks/>
            <a:endCxn id="124" idx="1"/>
          </p:cNvCxnSpPr>
          <p:nvPr/>
        </p:nvCxnSpPr>
        <p:spPr>
          <a:xfrm flipH="1">
            <a:off x="8153133" y="4515734"/>
            <a:ext cx="834" cy="2026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Pentagon 74"/>
          <p:cNvSpPr/>
          <p:nvPr/>
        </p:nvSpPr>
        <p:spPr>
          <a:xfrm>
            <a:off x="13138837" y="5486400"/>
            <a:ext cx="625872" cy="166757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3.8</a:t>
            </a:r>
          </a:p>
        </p:txBody>
      </p:sp>
      <p:sp>
        <p:nvSpPr>
          <p:cNvPr id="158" name="Pentagon 74"/>
          <p:cNvSpPr/>
          <p:nvPr/>
        </p:nvSpPr>
        <p:spPr>
          <a:xfrm>
            <a:off x="13351835" y="5692508"/>
            <a:ext cx="625872" cy="166757"/>
          </a:xfrm>
          <a:prstGeom prst="homePlat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1" b="1" dirty="0"/>
              <a:t>3.9</a:t>
            </a:r>
          </a:p>
        </p:txBody>
      </p:sp>
      <p:sp>
        <p:nvSpPr>
          <p:cNvPr id="159" name="Diamond 158"/>
          <p:cNvSpPr/>
          <p:nvPr/>
        </p:nvSpPr>
        <p:spPr>
          <a:xfrm>
            <a:off x="14225419" y="6879928"/>
            <a:ext cx="134449" cy="15637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0" name="Straight Connector 159"/>
          <p:cNvCxnSpPr>
            <a:cxnSpLocks/>
          </p:cNvCxnSpPr>
          <p:nvPr/>
        </p:nvCxnSpPr>
        <p:spPr>
          <a:xfrm>
            <a:off x="14020800" y="1075097"/>
            <a:ext cx="21272" cy="6139126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entagon 75"/>
          <p:cNvSpPr/>
          <p:nvPr/>
        </p:nvSpPr>
        <p:spPr>
          <a:xfrm>
            <a:off x="4208933" y="3649592"/>
            <a:ext cx="390676" cy="13789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901" b="1" dirty="0"/>
              <a:t>2.7</a:t>
            </a:r>
          </a:p>
        </p:txBody>
      </p:sp>
    </p:spTree>
    <p:extLst>
      <p:ext uri="{BB962C8B-B14F-4D97-AF65-F5344CB8AC3E}">
        <p14:creationId xmlns:p14="http://schemas.microsoft.com/office/powerpoint/2010/main" val="188112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2ce81a-5c68-4235-bb56-259bc65e86f1">
      <Terms xmlns="http://schemas.microsoft.com/office/infopath/2007/PartnerControls"/>
    </lcf76f155ced4ddcb4097134ff3c332f>
    <TaxCatchAll xmlns="338ce69b-3e86-495f-8d9d-913e4210a84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31A3572D9D46AB31D9C4E0C757AC" ma:contentTypeVersion="14" ma:contentTypeDescription="Create a new document." ma:contentTypeScope="" ma:versionID="7b8e5192002f5e0571c76c2dc9bdbf1a">
  <xsd:schema xmlns:xsd="http://www.w3.org/2001/XMLSchema" xmlns:xs="http://www.w3.org/2001/XMLSchema" xmlns:p="http://schemas.microsoft.com/office/2006/metadata/properties" xmlns:ns2="a52ce81a-5c68-4235-bb56-259bc65e86f1" xmlns:ns3="338ce69b-3e86-495f-8d9d-913e4210a843" targetNamespace="http://schemas.microsoft.com/office/2006/metadata/properties" ma:root="true" ma:fieldsID="36aa6f5995d9d15031497afab1581744" ns2:_="" ns3:_="">
    <xsd:import namespace="a52ce81a-5c68-4235-bb56-259bc65e86f1"/>
    <xsd:import namespace="338ce69b-3e86-495f-8d9d-913e4210a8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ce81a-5c68-4235-bb56-259bc65e8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5bb17bb-b540-47c7-9c40-c73dd940b9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ce69b-3e86-495f-8d9d-913e4210a843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db911288-de9b-46a3-b588-093d998efd7b}" ma:internalName="TaxCatchAll" ma:showField="CatchAllData" ma:web="338ce69b-3e86-495f-8d9d-913e4210a8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8847F9-CC53-4D5B-88DE-86CD255791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13ACEC-3EC4-4659-ADD3-48FF48A5A36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CD236D-E44B-4888-950D-1E3639785A42}"/>
</file>

<file path=docProps/app.xml><?xml version="1.0" encoding="utf-8"?>
<Properties xmlns="http://schemas.openxmlformats.org/officeDocument/2006/extended-properties" xmlns:vt="http://schemas.openxmlformats.org/officeDocument/2006/docPropsVTypes">
  <TotalTime>5883</TotalTime>
  <Words>672</Words>
  <Application>Microsoft Office PowerPoint</Application>
  <PresentationFormat>Custom</PresentationFormat>
  <Paragraphs>192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audette</dc:creator>
  <cp:lastModifiedBy>Jeff Audette</cp:lastModifiedBy>
  <cp:revision>177</cp:revision>
  <cp:lastPrinted>2017-03-22T18:52:58Z</cp:lastPrinted>
  <dcterms:created xsi:type="dcterms:W3CDTF">2013-12-17T20:16:40Z</dcterms:created>
  <dcterms:modified xsi:type="dcterms:W3CDTF">2017-06-01T21:33:59Z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0x010100198431A3572D9D46AB31D9C4E0C757AC</vt:lpwstr>
  </property>
  <property fmtid="{D5CDD505-2E9C-101B-9397-08002B2CF9AE}" pid="3" name="Order">
    <vt:r8>7117700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